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59" r:id="rId4"/>
    <p:sldId id="279" r:id="rId5"/>
    <p:sldId id="257" r:id="rId6"/>
    <p:sldId id="258" r:id="rId7"/>
    <p:sldId id="260" r:id="rId8"/>
    <p:sldId id="280" r:id="rId9"/>
    <p:sldId id="267" r:id="rId10"/>
    <p:sldId id="261" r:id="rId11"/>
    <p:sldId id="262" r:id="rId12"/>
    <p:sldId id="268" r:id="rId13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948"/>
    <p:restoredTop sz="94595"/>
  </p:normalViewPr>
  <p:slideViewPr>
    <p:cSldViewPr snapToGrid="0" snapToObjects="1">
      <p:cViewPr varScale="1">
        <p:scale>
          <a:sx n="102" d="100"/>
          <a:sy n="102" d="100"/>
        </p:scale>
        <p:origin x="1384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63E1-7665-4F9F-823A-49859A4FFEE7}" type="datetimeFigureOut">
              <a:rPr lang="da-DK" smtClean="0"/>
              <a:pPr/>
              <a:t>12.11.2024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93619-C387-4A43-AFED-A619FF4525D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63E1-7665-4F9F-823A-49859A4FFEE7}" type="datetimeFigureOut">
              <a:rPr lang="da-DK" smtClean="0"/>
              <a:pPr/>
              <a:t>12.11.2024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93619-C387-4A43-AFED-A619FF4525D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63E1-7665-4F9F-823A-49859A4FFEE7}" type="datetimeFigureOut">
              <a:rPr lang="da-DK" smtClean="0"/>
              <a:pPr/>
              <a:t>12.11.2024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93619-C387-4A43-AFED-A619FF4525D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63E1-7665-4F9F-823A-49859A4FFEE7}" type="datetimeFigureOut">
              <a:rPr lang="da-DK" smtClean="0"/>
              <a:pPr/>
              <a:t>12.11.2024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93619-C387-4A43-AFED-A619FF4525D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63E1-7665-4F9F-823A-49859A4FFEE7}" type="datetimeFigureOut">
              <a:rPr lang="da-DK" smtClean="0"/>
              <a:pPr/>
              <a:t>12.11.2024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93619-C387-4A43-AFED-A619FF4525D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63E1-7665-4F9F-823A-49859A4FFEE7}" type="datetimeFigureOut">
              <a:rPr lang="da-DK" smtClean="0"/>
              <a:pPr/>
              <a:t>12.11.2024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93619-C387-4A43-AFED-A619FF4525D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63E1-7665-4F9F-823A-49859A4FFEE7}" type="datetimeFigureOut">
              <a:rPr lang="da-DK" smtClean="0"/>
              <a:pPr/>
              <a:t>12.11.2024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93619-C387-4A43-AFED-A619FF4525D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63E1-7665-4F9F-823A-49859A4FFEE7}" type="datetimeFigureOut">
              <a:rPr lang="da-DK" smtClean="0"/>
              <a:pPr/>
              <a:t>12.11.2024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93619-C387-4A43-AFED-A619FF4525D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63E1-7665-4F9F-823A-49859A4FFEE7}" type="datetimeFigureOut">
              <a:rPr lang="da-DK" smtClean="0"/>
              <a:pPr/>
              <a:t>12.11.2024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93619-C387-4A43-AFED-A619FF4525D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63E1-7665-4F9F-823A-49859A4FFEE7}" type="datetimeFigureOut">
              <a:rPr lang="da-DK" smtClean="0"/>
              <a:pPr/>
              <a:t>12.11.2024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93619-C387-4A43-AFED-A619FF4525D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63E1-7665-4F9F-823A-49859A4FFEE7}" type="datetimeFigureOut">
              <a:rPr lang="da-DK" smtClean="0"/>
              <a:pPr/>
              <a:t>12.11.2024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93619-C387-4A43-AFED-A619FF4525D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8963E1-7665-4F9F-823A-49859A4FFEE7}" type="datetimeFigureOut">
              <a:rPr lang="da-DK" smtClean="0"/>
              <a:pPr/>
              <a:t>12.11.2024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93619-C387-4A43-AFED-A619FF4525D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O2kloy6tsd4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jyskebank.tv/regnskab-kvartalsoverskud-pa-14-mia-1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JSAuqwK_Fc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ØKONOMI, REGNSKAB OG NØGLETAL</a:t>
            </a:r>
            <a:br>
              <a:rPr lang="da-DK" dirty="0"/>
            </a:br>
            <a:r>
              <a:rPr lang="da-DK" dirty="0"/>
              <a:t>HVAD ER PLANEN?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199" y="1600200"/>
            <a:ext cx="8448805" cy="4983162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Kort intro til Årsregnskab/Årsrapport og resultatopgørelse – gennemgang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Balance (to frivillige til næste gang)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Gennemgang af 7 økonomiske nøgletal (små oplæg) Analyse af regnskabstal vha. </a:t>
            </a:r>
            <a:r>
              <a:rPr lang="da-DK" dirty="0" err="1"/>
              <a:t>index</a:t>
            </a:r>
            <a:r>
              <a:rPr lang="da-DK" dirty="0"/>
              <a:t> og nøgletal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Større gruppearbejde: Økonomisk regnskabsanalyse. Fremlæggelse 4/12 i 1.modul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Vi håber på et virksomhedsbesøg inden jul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Vi håber på et besøg af en aktieekspert</a:t>
            </a:r>
          </a:p>
          <a:p>
            <a:pPr marL="514350" indent="-514350">
              <a:buFont typeface="+mj-lt"/>
              <a:buAutoNum type="arabicPeriod"/>
            </a:pPr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2ECDA4-079C-1947-AD1D-6D83CCED9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Årsregnskab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0040ABC-FE89-7C49-A56C-414A8CF10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De tre principper for en sund økonomi:</a:t>
            </a:r>
          </a:p>
          <a:p>
            <a:r>
              <a:rPr lang="da-DK" dirty="0"/>
              <a:t>Større indtægter </a:t>
            </a:r>
            <a:r>
              <a:rPr lang="da-DK"/>
              <a:t>end udgifter</a:t>
            </a:r>
          </a:p>
          <a:p>
            <a:pPr marL="0" indent="0">
              <a:buNone/>
            </a:pPr>
            <a:r>
              <a:rPr lang="da-DK"/>
              <a:t>(</a:t>
            </a:r>
            <a:r>
              <a:rPr lang="da-DK" dirty="0"/>
              <a:t>indtjeningsevne)</a:t>
            </a:r>
          </a:p>
          <a:p>
            <a:r>
              <a:rPr lang="da-DK" dirty="0"/>
              <a:t>Regninger skal kunne betales </a:t>
            </a:r>
          </a:p>
          <a:p>
            <a:pPr marL="0" indent="0">
              <a:buNone/>
            </a:pPr>
            <a:r>
              <a:rPr lang="da-DK" dirty="0"/>
              <a:t>(Likviditet)</a:t>
            </a:r>
          </a:p>
          <a:p>
            <a:r>
              <a:rPr lang="da-DK" dirty="0"/>
              <a:t>Have en vis opsparing </a:t>
            </a:r>
          </a:p>
          <a:p>
            <a:pPr marL="0" indent="0">
              <a:buNone/>
            </a:pPr>
            <a:r>
              <a:rPr lang="da-DK" dirty="0"/>
              <a:t>(soliditet)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64439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Årsregnskab (krav og alternativer)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a-DK" dirty="0"/>
              <a:t>Hvad afhænger kravene til virksomhedens årsregnskab af?</a:t>
            </a:r>
          </a:p>
          <a:p>
            <a:r>
              <a:rPr lang="da-DK" dirty="0"/>
              <a:t>Det afhænger af virksomhedens ejerform (regnskabsklasser A,B,C,D).</a:t>
            </a:r>
          </a:p>
          <a:p>
            <a:r>
              <a:rPr lang="da-DK" dirty="0"/>
              <a:t>Alle virksomheder er underlagt Årsregnskabsloven – dvs. minimum resultatopgørelse og balance. A/S og ApS er underlagt strengere krav (årsregnskabsloven)=regnskab, beretning, regnskabspraksis, ledelsespåtegning, revisor, offentliggørelse)</a:t>
            </a:r>
          </a:p>
          <a:p>
            <a:r>
              <a:rPr lang="da-DK" dirty="0"/>
              <a:t>Der kan også udarbejdes alternative regnskaber – hvilke?</a:t>
            </a:r>
          </a:p>
          <a:p>
            <a:r>
              <a:rPr lang="da-DK" dirty="0"/>
              <a:t>(sociale, Klimagrønne, etiske og </a:t>
            </a:r>
            <a:r>
              <a:rPr lang="da-DK" dirty="0" err="1"/>
              <a:t>vidensregnskaber</a:t>
            </a:r>
            <a:r>
              <a:rPr lang="da-DK" dirty="0"/>
              <a:t>)</a:t>
            </a:r>
          </a:p>
          <a:p>
            <a:r>
              <a:rPr lang="da-DK" dirty="0"/>
              <a:t>Har vi nogle betegnelser for disse alternative regnskaber?</a:t>
            </a:r>
          </a:p>
          <a:p>
            <a:r>
              <a:rPr lang="da-DK" dirty="0"/>
              <a:t> CSR, De 3 P’er, den tredobbelte bundlinje</a:t>
            </a:r>
          </a:p>
          <a:p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5515C9-4579-ACFC-27F9-DDD673701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Hovedtal og nøgletal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EC2E5A7-DD6A-EB63-1756-8FD8B5DB9B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126" y="1900825"/>
            <a:ext cx="8229600" cy="4525963"/>
          </a:xfrm>
        </p:spPr>
        <p:txBody>
          <a:bodyPr/>
          <a:lstStyle/>
          <a:p>
            <a:r>
              <a:rPr lang="da-DK" dirty="0"/>
              <a:t>Hvad er forskellen (absolutte og relative tal)</a:t>
            </a:r>
          </a:p>
          <a:p>
            <a:r>
              <a:rPr lang="da-DK" dirty="0"/>
              <a:t>Tallenes niveau (er de høje eller lave)</a:t>
            </a:r>
          </a:p>
          <a:p>
            <a:r>
              <a:rPr lang="da-DK" dirty="0"/>
              <a:t>Hvordan er udviklingen? Hvordan viser man på en overskuelig  måde en udvikling?</a:t>
            </a:r>
          </a:p>
          <a:p>
            <a:r>
              <a:rPr lang="da-DK" dirty="0"/>
              <a:t>Lille opgave - Lav en indeksserie på denne omsætning:</a:t>
            </a:r>
          </a:p>
          <a:p>
            <a:pPr marL="0" indent="0">
              <a:buNone/>
            </a:pPr>
            <a:endParaRPr lang="da-DK" dirty="0"/>
          </a:p>
        </p:txBody>
      </p:sp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D171B590-B322-7F6D-7C1A-DB95DC8CD7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978944"/>
              </p:ext>
            </p:extLst>
          </p:nvPr>
        </p:nvGraphicFramePr>
        <p:xfrm>
          <a:off x="835068" y="5195351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1153069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61654838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60098046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2587506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8225151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911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75 </a:t>
                      </a:r>
                      <a:r>
                        <a:rPr lang="da-DK" dirty="0" err="1"/>
                        <a:t>mio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80 </a:t>
                      </a:r>
                      <a:r>
                        <a:rPr lang="da-DK" dirty="0" err="1"/>
                        <a:t>mio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95 </a:t>
                      </a:r>
                      <a:r>
                        <a:rPr lang="da-DK" dirty="0" err="1"/>
                        <a:t>mio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70 </a:t>
                      </a:r>
                      <a:r>
                        <a:rPr lang="da-DK" dirty="0" err="1"/>
                        <a:t>mio</a:t>
                      </a:r>
                      <a:r>
                        <a:rPr lang="da-DK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110 </a:t>
                      </a:r>
                      <a:r>
                        <a:rPr lang="da-DK" dirty="0" err="1"/>
                        <a:t>mio</a:t>
                      </a:r>
                      <a:r>
                        <a:rPr lang="da-DK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426963"/>
                  </a:ext>
                </a:extLst>
              </a:tr>
            </a:tbl>
          </a:graphicData>
        </a:graphic>
      </p:graphicFrame>
      <p:sp>
        <p:nvSpPr>
          <p:cNvPr id="5" name="Tekstfelt 4">
            <a:extLst>
              <a:ext uri="{FF2B5EF4-FFF2-40B4-BE49-F238E27FC236}">
                <a16:creationId xmlns:a16="http://schemas.microsoft.com/office/drawing/2014/main" id="{E77D4E90-6CEA-90B6-B98C-A4DB6618363D}"/>
              </a:ext>
            </a:extLst>
          </p:cNvPr>
          <p:cNvSpPr txBox="1"/>
          <p:nvPr/>
        </p:nvSpPr>
        <p:spPr>
          <a:xfrm>
            <a:off x="622126" y="5937031"/>
            <a:ext cx="6521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Index= aktuelt år * 100 / basisår (udgangsåret sættes til 100)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96716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Budget (hvorfor og hvad)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a-DK" dirty="0"/>
              <a:t>Hvorfor udarbejde et budget? </a:t>
            </a:r>
          </a:p>
          <a:p>
            <a:r>
              <a:rPr lang="da-DK" dirty="0"/>
              <a:t>Sætte tal på de forventninger virksomheden har til det kommende års indtægter og udgifter. </a:t>
            </a:r>
          </a:p>
          <a:p>
            <a:r>
              <a:rPr lang="da-DK" dirty="0"/>
              <a:t>Er der nogle herinde der laver budgetter?</a:t>
            </a:r>
          </a:p>
          <a:p>
            <a:r>
              <a:rPr lang="da-DK" dirty="0">
                <a:hlinkClick r:id="rId2"/>
              </a:rPr>
              <a:t>https://www.youtube.com/watch?v=O2kloy6tsd4</a:t>
            </a:r>
            <a:endParaRPr lang="da-DK" dirty="0"/>
          </a:p>
          <a:p>
            <a:r>
              <a:rPr lang="da-DK" dirty="0"/>
              <a:t>Ledelsen skal give et retvisende bud på fremtiden</a:t>
            </a:r>
          </a:p>
          <a:p>
            <a:r>
              <a:rPr lang="da-DK" dirty="0"/>
              <a:t>Hvornår finder man ud af om budgettet holdt stik?</a:t>
            </a:r>
          </a:p>
          <a:p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Budget (opbygning)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/>
              <a:t>Omsætningen er et udtryk for virksomhedens samlede indtægter. </a:t>
            </a:r>
          </a:p>
          <a:p>
            <a:r>
              <a:rPr lang="da-DK"/>
              <a:t>Omkostningerne er de samlede udgifter. Omsætning – omkostninger = Årets resultat</a:t>
            </a:r>
          </a:p>
          <a:p>
            <a:r>
              <a:rPr lang="da-DK"/>
              <a:t>Et likviditetsbudget har til formål at sikre, at virksomheden altid kan betale sine regninger.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Model for resultatopgørelse (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da-DK" sz="2800" dirty="0"/>
              <a:t>1. Omsætning (Toplinje, samlet salg)</a:t>
            </a:r>
          </a:p>
          <a:p>
            <a:r>
              <a:rPr lang="da-DK" sz="2800" dirty="0"/>
              <a:t>2. Variable omkostninger (produktionsomkostninger) er de omkostninger der varierer med omsætningen/produktionen</a:t>
            </a:r>
          </a:p>
          <a:p>
            <a:r>
              <a:rPr lang="da-DK" sz="2800" dirty="0"/>
              <a:t>3. Dækningsbidrag (bruttoresultat)= Mellemresultat</a:t>
            </a:r>
          </a:p>
          <a:p>
            <a:r>
              <a:rPr lang="da-DK" sz="2800" dirty="0"/>
              <a:t>4. Faste omkostninger (kapacitetsomkostninger) er uafhængige af omsætningen/produktionen</a:t>
            </a:r>
          </a:p>
          <a:p>
            <a:r>
              <a:rPr lang="da-DK" sz="2800" dirty="0"/>
              <a:t>5. Indtjeningsgrundlaget= Mellemresultat</a:t>
            </a:r>
          </a:p>
          <a:p>
            <a:r>
              <a:rPr lang="da-DK" sz="2800" dirty="0"/>
              <a:t>6. Afskrivninger= Den værdi aktiverne taber: enten lineær (samme beløb hvert år) eller saldoafskrivning (procentvis afskrivning)</a:t>
            </a:r>
          </a:p>
          <a:p>
            <a:r>
              <a:rPr lang="da-DK" sz="2800" dirty="0"/>
              <a:t>7. Resultat af primær drift= Omsætning – variable omk. - fast omk. – afskrivninger. Resultat af primær drift (EBIT)= resultat før renter = mellemresultat</a:t>
            </a:r>
          </a:p>
          <a:p>
            <a:r>
              <a:rPr lang="da-DK" sz="2800" dirty="0"/>
              <a:t>8. Renter, ekstraordinære poster (ting der ikke vedrører virksomhedens kerneydelse) </a:t>
            </a:r>
          </a:p>
          <a:p>
            <a:r>
              <a:rPr lang="da-DK" sz="2800" dirty="0"/>
              <a:t>9. Resultat før skat</a:t>
            </a:r>
          </a:p>
          <a:p>
            <a:r>
              <a:rPr lang="da-DK" sz="2800" dirty="0"/>
              <a:t>10. Skat (selskabsskat svarer til ca. 22%)</a:t>
            </a:r>
          </a:p>
          <a:p>
            <a:r>
              <a:rPr lang="da-DK" sz="2800" dirty="0"/>
              <a:t>11. Årets resultat: Omsætning – alle omkostninger = </a:t>
            </a:r>
            <a:r>
              <a:rPr lang="da-DK" sz="2800" dirty="0" err="1"/>
              <a:t>bundlinien</a:t>
            </a:r>
            <a:endParaRPr lang="da-DK" sz="2800" dirty="0"/>
          </a:p>
          <a:p>
            <a:pPr marL="0" indent="0">
              <a:buNone/>
            </a:pPr>
            <a:r>
              <a:rPr lang="da-DK" sz="2800" dirty="0">
                <a:hlinkClick r:id="rId2"/>
              </a:rPr>
              <a:t>https://jyskebank.tv/regnskab-kvartalsoverskud-pa-14-mia-1</a:t>
            </a:r>
            <a:endParaRPr lang="da-DK" sz="2800" dirty="0"/>
          </a:p>
          <a:p>
            <a:pPr marL="0" indent="0">
              <a:buNone/>
            </a:pPr>
            <a:endParaRPr lang="da-DK" sz="2800" dirty="0"/>
          </a:p>
          <a:p>
            <a:endParaRPr lang="da-DK" sz="2800" dirty="0"/>
          </a:p>
          <a:p>
            <a:endParaRPr lang="da-DK" sz="2800" dirty="0"/>
          </a:p>
          <a:p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E63234-C1A7-0433-766F-FE7EA9AD9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Regnskabsanalyse af JB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CCEC87F-1EFE-3187-FA2F-41F77A7496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Hvordan ser omsætningen?</a:t>
            </a:r>
          </a:p>
          <a:p>
            <a:r>
              <a:rPr lang="da-DK" dirty="0"/>
              <a:t>Hvordan ser overskuddet ud?</a:t>
            </a:r>
          </a:p>
          <a:p>
            <a:r>
              <a:rPr lang="da-DK" dirty="0"/>
              <a:t>Hvad med omverdenen (de eksterne forhold)</a:t>
            </a:r>
          </a:p>
          <a:p>
            <a:r>
              <a:rPr lang="da-DK" dirty="0"/>
              <a:t>Ny strategi</a:t>
            </a:r>
          </a:p>
        </p:txBody>
      </p:sp>
    </p:spTree>
    <p:extLst>
      <p:ext uri="{BB962C8B-B14F-4D97-AF65-F5344CB8AC3E}">
        <p14:creationId xmlns:p14="http://schemas.microsoft.com/office/powerpoint/2010/main" val="15807556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Balancen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/>
              <a:t>Hvad er en balance?</a:t>
            </a:r>
          </a:p>
          <a:p>
            <a:r>
              <a:rPr lang="da-DK"/>
              <a:t>En opgørelse over virksomhedens aktiver og passiver / dvs. værdier og gæld + egenkapital</a:t>
            </a:r>
          </a:p>
          <a:p>
            <a:r>
              <a:rPr lang="da-DK"/>
              <a:t>Hvilken periode opgøres balancen?</a:t>
            </a:r>
          </a:p>
          <a:p>
            <a:r>
              <a:rPr lang="da-DK"/>
              <a:t>Den sidste regnskabsdag</a:t>
            </a:r>
          </a:p>
          <a:p>
            <a:r>
              <a:rPr lang="da-DK"/>
              <a:t>Hvad er forholdet mellem aktiver og passiver?</a:t>
            </a:r>
          </a:p>
          <a:p>
            <a:r>
              <a:rPr lang="da-DK"/>
              <a:t>De skal altid balancere (heraf navnet)</a:t>
            </a:r>
          </a:p>
          <a:p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Model for balancen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a-DK" b="1"/>
              <a:t>Aktiver </a:t>
            </a:r>
          </a:p>
          <a:p>
            <a:r>
              <a:rPr lang="da-DK"/>
              <a:t>(hvordan er kapitalen anvendt)</a:t>
            </a:r>
            <a:r>
              <a:rPr lang="da-DK" b="1"/>
              <a:t>: </a:t>
            </a:r>
            <a:r>
              <a:rPr lang="da-DK"/>
              <a:t>Anlægsaktiver og omsætningsaktiver</a:t>
            </a:r>
          </a:p>
          <a:p>
            <a:r>
              <a:rPr lang="da-DK" b="1"/>
              <a:t>Anlægsaktiver:</a:t>
            </a:r>
            <a:r>
              <a:rPr lang="da-DK"/>
              <a:t> </a:t>
            </a:r>
          </a:p>
          <a:p>
            <a:r>
              <a:rPr lang="da-DK"/>
              <a:t>immaterielle anlægsaktiver (patenter, licenser mv.), materielle anlægsaktiver (bygninger, maskiner og inventar) og finansielle anlægsaktiver (ejerandele i datterselskaber)</a:t>
            </a:r>
          </a:p>
          <a:p>
            <a:r>
              <a:rPr lang="da-DK" b="1"/>
              <a:t>Omsætningsaktiver: </a:t>
            </a:r>
          </a:p>
          <a:p>
            <a:r>
              <a:rPr lang="da-DK"/>
              <a:t>Varelager, tilgodehavender, værdipapirer og likvide beholdninger</a:t>
            </a:r>
            <a:endParaRPr lang="da-DK" b="1"/>
          </a:p>
          <a:p>
            <a:endParaRPr lang="da-DK"/>
          </a:p>
          <a:p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Model for balancen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b="1"/>
              <a:t>Passiver </a:t>
            </a:r>
          </a:p>
          <a:p>
            <a:r>
              <a:rPr lang="da-DK"/>
              <a:t>(Hvordan er kapitalen fremskaffet)</a:t>
            </a:r>
            <a:r>
              <a:rPr lang="da-DK" b="1"/>
              <a:t>: </a:t>
            </a:r>
            <a:r>
              <a:rPr lang="da-DK"/>
              <a:t>Egenkapital, hensættelser og fremmedkapital/Gæld</a:t>
            </a:r>
          </a:p>
          <a:p>
            <a:r>
              <a:rPr lang="da-DK" b="1"/>
              <a:t>Egenkapital: </a:t>
            </a:r>
          </a:p>
          <a:p>
            <a:r>
              <a:rPr lang="da-DK"/>
              <a:t>ejernes formue i virksomheden – hvad er virksomheden værd når gæld trækkes fra.</a:t>
            </a:r>
          </a:p>
          <a:p>
            <a:r>
              <a:rPr lang="da-DK" b="1"/>
              <a:t>Hensættelser: </a:t>
            </a:r>
          </a:p>
          <a:p>
            <a:r>
              <a:rPr lang="da-DK"/>
              <a:t>Penge der er lagt til side til betalinger senere hen.</a:t>
            </a:r>
          </a:p>
          <a:p>
            <a:r>
              <a:rPr lang="da-DK" b="1"/>
              <a:t>Gældsforpligtelser: </a:t>
            </a:r>
          </a:p>
          <a:p>
            <a:r>
              <a:rPr lang="da-DK"/>
              <a:t>Består af langfristet gæld og kortfristet gæld. </a:t>
            </a:r>
            <a:endParaRPr lang="da-DK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Skabelon for balancen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06228" y="1268760"/>
            <a:ext cx="3918792" cy="4123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D62A29EE-BB95-16FC-4E67-B368E76EC551}"/>
              </a:ext>
            </a:extLst>
          </p:cNvPr>
          <p:cNvSpPr txBox="1"/>
          <p:nvPr/>
        </p:nvSpPr>
        <p:spPr>
          <a:xfrm>
            <a:off x="2010427" y="5739802"/>
            <a:ext cx="57431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>
                <a:hlinkClick r:id="rId3"/>
              </a:rPr>
              <a:t>https://www.youtube.com/watch?v=fJSAuqwK_Fc</a:t>
            </a:r>
            <a:endParaRPr lang="da-DK" dirty="0"/>
          </a:p>
          <a:p>
            <a:r>
              <a:rPr lang="da-DK" dirty="0"/>
              <a:t>Sammenhæng mellem resultatopgørelse og balance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34525</TotalTime>
  <Words>737</Words>
  <Application>Microsoft Macintosh PowerPoint</Application>
  <PresentationFormat>Skærmshow (4:3)</PresentationFormat>
  <Paragraphs>96</Paragraphs>
  <Slides>12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5" baseType="lpstr">
      <vt:lpstr>Arial</vt:lpstr>
      <vt:lpstr>Calibri</vt:lpstr>
      <vt:lpstr>Kontortema</vt:lpstr>
      <vt:lpstr>ØKONOMI, REGNSKAB OG NØGLETAL HVAD ER PLANEN?</vt:lpstr>
      <vt:lpstr>Årsregnskab</vt:lpstr>
      <vt:lpstr>Årsregnskab (krav og alternativer)</vt:lpstr>
      <vt:lpstr>Hovedtal og nøgletal</vt:lpstr>
      <vt:lpstr>Budget (hvorfor og hvad)</vt:lpstr>
      <vt:lpstr>Budget (opbygning)</vt:lpstr>
      <vt:lpstr>Model for resultatopgørelse (</vt:lpstr>
      <vt:lpstr>Regnskabsanalyse af JB</vt:lpstr>
      <vt:lpstr>Balancen</vt:lpstr>
      <vt:lpstr>Model for balancen</vt:lpstr>
      <vt:lpstr>Model for balancen</vt:lpstr>
      <vt:lpstr>Skabelon for balancen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ØKONOMISKE MÅL, ØKONOMISTYRING MV.</dc:title>
  <dc:creator>frgem</dc:creator>
  <cp:lastModifiedBy>Emil Kousgaard</cp:lastModifiedBy>
  <cp:revision>3</cp:revision>
  <dcterms:created xsi:type="dcterms:W3CDTF">2010-04-15T12:20:53Z</dcterms:created>
  <dcterms:modified xsi:type="dcterms:W3CDTF">2024-11-14T12:20:43Z</dcterms:modified>
</cp:coreProperties>
</file>