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9" r:id="rId4"/>
    <p:sldId id="279" r:id="rId5"/>
    <p:sldId id="257" r:id="rId6"/>
    <p:sldId id="258" r:id="rId7"/>
    <p:sldId id="260" r:id="rId8"/>
    <p:sldId id="280" r:id="rId9"/>
    <p:sldId id="267" r:id="rId10"/>
    <p:sldId id="261" r:id="rId11"/>
    <p:sldId id="262" r:id="rId12"/>
    <p:sldId id="268" r:id="rId13"/>
    <p:sldId id="281" r:id="rId14"/>
    <p:sldId id="263" r:id="rId15"/>
    <p:sldId id="264" r:id="rId16"/>
    <p:sldId id="265" r:id="rId17"/>
    <p:sldId id="282" r:id="rId18"/>
    <p:sldId id="273" r:id="rId19"/>
    <p:sldId id="274" r:id="rId20"/>
    <p:sldId id="277" r:id="rId21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DE6BCC-E8E2-D148-A59B-4575DF589FED}" v="194" dt="2024-11-20T06:58:57.0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48"/>
    <p:restoredTop sz="94595"/>
  </p:normalViewPr>
  <p:slideViewPr>
    <p:cSldViewPr snapToGrid="0" snapToObjects="1">
      <p:cViewPr varScale="1">
        <p:scale>
          <a:sx n="102" d="100"/>
          <a:sy n="102" d="100"/>
        </p:scale>
        <p:origin x="138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963E1-7665-4F9F-823A-49859A4FFEE7}" type="datetimeFigureOut">
              <a:rPr lang="da-DK" smtClean="0"/>
              <a:pPr/>
              <a:t>20.11.2024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2kloy6tsd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jyskebank.tv/regnskab-kvartalsoverskud-pa-14-mia-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JSAuqwK_F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orsen.dk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ØKONOMI, REGNSKAB OG NØGLETAL</a:t>
            </a:r>
            <a:br>
              <a:rPr lang="da-DK" dirty="0"/>
            </a:br>
            <a:r>
              <a:rPr lang="da-DK" dirty="0"/>
              <a:t>HVAD ER PLANEN?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199" y="1600200"/>
            <a:ext cx="8448805" cy="498316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Kort intro til Årsregnskab/Årsrapport og resultatopgørelse – gennemgang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Balance (to frivillige til næste gang)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Gennemgang af 7 økonomiske nøgletal (små oplæg) Analyse af regnskabstal vha. </a:t>
            </a:r>
            <a:r>
              <a:rPr lang="da-DK" dirty="0" err="1"/>
              <a:t>index</a:t>
            </a:r>
            <a:r>
              <a:rPr lang="da-DK" dirty="0"/>
              <a:t> og nøgletal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Større gruppearbejde: Økonomisk regnskabsanalyse. Fremlæggelse 4/12 i 1.modul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Vi håber på et virksomhedsbesøg inden jul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Vi håber på et besøg af en aktieekspert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ECDA4-079C-1947-AD1D-6D83CCED9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Årsregnskab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040ABC-FE89-7C49-A56C-414A8CF10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De tre principper for en sund økonomi:</a:t>
            </a:r>
          </a:p>
          <a:p>
            <a:r>
              <a:rPr lang="da-DK" dirty="0"/>
              <a:t>Større indtægter </a:t>
            </a:r>
            <a:r>
              <a:rPr lang="da-DK"/>
              <a:t>end udgifter</a:t>
            </a:r>
          </a:p>
          <a:p>
            <a:pPr marL="0" indent="0">
              <a:buNone/>
            </a:pPr>
            <a:r>
              <a:rPr lang="da-DK"/>
              <a:t>(</a:t>
            </a:r>
            <a:r>
              <a:rPr lang="da-DK" dirty="0"/>
              <a:t>indtjeningsevne)</a:t>
            </a:r>
          </a:p>
          <a:p>
            <a:r>
              <a:rPr lang="da-DK" dirty="0"/>
              <a:t>Regninger skal kunne betales </a:t>
            </a:r>
          </a:p>
          <a:p>
            <a:pPr marL="0" indent="0">
              <a:buNone/>
            </a:pPr>
            <a:r>
              <a:rPr lang="da-DK" dirty="0"/>
              <a:t>(Likviditet)</a:t>
            </a:r>
          </a:p>
          <a:p>
            <a:r>
              <a:rPr lang="da-DK" dirty="0"/>
              <a:t>Have en vis opsparing </a:t>
            </a:r>
          </a:p>
          <a:p>
            <a:pPr marL="0" indent="0">
              <a:buNone/>
            </a:pPr>
            <a:r>
              <a:rPr lang="da-DK" dirty="0"/>
              <a:t>(soliditet)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6443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Årsregnskab (krav og alternativer)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Hvad afhænger kravene til virksomhedens årsregnskab af?</a:t>
            </a:r>
          </a:p>
          <a:p>
            <a:r>
              <a:rPr lang="da-DK" dirty="0"/>
              <a:t>Det afhænger af virksomhedens ejerform (regnskabsklasser A,B,C,D).</a:t>
            </a:r>
          </a:p>
          <a:p>
            <a:r>
              <a:rPr lang="da-DK" dirty="0"/>
              <a:t>Alle virksomheder er underlagt Årsregnskabsloven – dvs. minimum resultatopgørelse og balance. A/S og ApS er underlagt strengere krav (årsregnskabsloven)=regnskab, beretning, regnskabspraksis, ledelsespåtegning, revisor, offentliggørelse)</a:t>
            </a:r>
          </a:p>
          <a:p>
            <a:r>
              <a:rPr lang="da-DK" dirty="0"/>
              <a:t>Der kan også udarbejdes alternative regnskaber – hvilke?</a:t>
            </a:r>
          </a:p>
          <a:p>
            <a:r>
              <a:rPr lang="da-DK" dirty="0"/>
              <a:t>(sociale, Klimagrønne, etiske og </a:t>
            </a:r>
            <a:r>
              <a:rPr lang="da-DK" dirty="0" err="1"/>
              <a:t>vidensregnskaber</a:t>
            </a:r>
            <a:r>
              <a:rPr lang="da-DK" dirty="0"/>
              <a:t>)</a:t>
            </a:r>
          </a:p>
          <a:p>
            <a:r>
              <a:rPr lang="da-DK" dirty="0"/>
              <a:t>Har vi nogle betegnelser for disse alternative regnskaber?</a:t>
            </a:r>
          </a:p>
          <a:p>
            <a:r>
              <a:rPr lang="da-DK" dirty="0"/>
              <a:t> CSR, De 3 P’er, den tredobbelte bundlinje</a:t>
            </a:r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5515C9-4579-ACFC-27F9-DDD673701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Hovedtal og nøgletal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C2E5A7-DD6A-EB63-1756-8FD8B5DB9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126" y="1900825"/>
            <a:ext cx="8229600" cy="4525963"/>
          </a:xfrm>
        </p:spPr>
        <p:txBody>
          <a:bodyPr/>
          <a:lstStyle/>
          <a:p>
            <a:r>
              <a:rPr lang="da-DK" dirty="0"/>
              <a:t>Hvad er forskellen (absolutte og relative tal)</a:t>
            </a:r>
          </a:p>
          <a:p>
            <a:r>
              <a:rPr lang="da-DK" dirty="0"/>
              <a:t>Tallenes niveau (er de høje eller lave)</a:t>
            </a:r>
          </a:p>
          <a:p>
            <a:r>
              <a:rPr lang="da-DK" dirty="0"/>
              <a:t>Hvordan er udviklingen? Hvordan viser man på en overskuelig  måde en udvikling?</a:t>
            </a:r>
          </a:p>
          <a:p>
            <a:r>
              <a:rPr lang="da-DK" dirty="0"/>
              <a:t>Lille opgave - Lav en indeksserie på denne omsætning: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D171B590-B322-7F6D-7C1A-DB95DC8CD7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978944"/>
              </p:ext>
            </p:extLst>
          </p:nvPr>
        </p:nvGraphicFramePr>
        <p:xfrm>
          <a:off x="835068" y="5195351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153069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1654838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60098046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587506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22515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91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75 </a:t>
                      </a:r>
                      <a:r>
                        <a:rPr lang="da-DK" dirty="0" err="1"/>
                        <a:t>mio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80 </a:t>
                      </a:r>
                      <a:r>
                        <a:rPr lang="da-DK" dirty="0" err="1"/>
                        <a:t>mio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95 </a:t>
                      </a:r>
                      <a:r>
                        <a:rPr lang="da-DK" dirty="0" err="1"/>
                        <a:t>mio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70 </a:t>
                      </a:r>
                      <a:r>
                        <a:rPr lang="da-DK" dirty="0" err="1"/>
                        <a:t>mio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110 </a:t>
                      </a:r>
                      <a:r>
                        <a:rPr lang="da-DK" dirty="0" err="1"/>
                        <a:t>mio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26963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E77D4E90-6CEA-90B6-B98C-A4DB6618363D}"/>
              </a:ext>
            </a:extLst>
          </p:cNvPr>
          <p:cNvSpPr txBox="1"/>
          <p:nvPr/>
        </p:nvSpPr>
        <p:spPr>
          <a:xfrm>
            <a:off x="622126" y="5937031"/>
            <a:ext cx="652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Index= aktuelt år * 100 / basisår (udgangsåret sættes til 100)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9671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Budget (hvorfor og hvad)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Hvorfor udarbejde et budget? </a:t>
            </a:r>
          </a:p>
          <a:p>
            <a:r>
              <a:rPr lang="da-DK" dirty="0"/>
              <a:t>Sætte tal på de forventninger virksomheden har til det kommende års indtægter og udgifter. </a:t>
            </a:r>
          </a:p>
          <a:p>
            <a:r>
              <a:rPr lang="da-DK" dirty="0"/>
              <a:t>Er der nogle herinde der laver budgetter?</a:t>
            </a:r>
          </a:p>
          <a:p>
            <a:r>
              <a:rPr lang="da-DK" dirty="0">
                <a:hlinkClick r:id="rId2"/>
              </a:rPr>
              <a:t>https://www.youtube.com/watch?v=O2kloy6tsd4</a:t>
            </a:r>
            <a:endParaRPr lang="da-DK" dirty="0"/>
          </a:p>
          <a:p>
            <a:r>
              <a:rPr lang="da-DK" dirty="0"/>
              <a:t>Ledelsen skal give et retvisende bud på fremtiden</a:t>
            </a:r>
          </a:p>
          <a:p>
            <a:r>
              <a:rPr lang="da-DK" dirty="0"/>
              <a:t>Hvornår finder man ud af om budgettet holdt stik?</a:t>
            </a:r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Budget (opbygning)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Omsætningen er et udtryk for virksomhedens samlede indtægter. </a:t>
            </a:r>
          </a:p>
          <a:p>
            <a:r>
              <a:rPr lang="da-DK"/>
              <a:t>Omkostningerne er de samlede udgifter. Omsætning – omkostninger = Årets resultat</a:t>
            </a:r>
          </a:p>
          <a:p>
            <a:r>
              <a:rPr lang="da-DK"/>
              <a:t>Et likviditetsbudget har til formål at sikre, at virksomheden altid kan betale sine regninger.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Model for resultatopgørelse (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a-DK" sz="2800" dirty="0"/>
              <a:t>1. Omsætning (Toplinje, samlet salg)</a:t>
            </a:r>
          </a:p>
          <a:p>
            <a:r>
              <a:rPr lang="da-DK" sz="2800" dirty="0"/>
              <a:t>2. Variable omkostninger (produktionsomkostninger) er de omkostninger der varierer med omsætningen/produktionen</a:t>
            </a:r>
          </a:p>
          <a:p>
            <a:r>
              <a:rPr lang="da-DK" sz="2800" dirty="0"/>
              <a:t>3. Dækningsbidrag (bruttoresultat)= Mellemresultat</a:t>
            </a:r>
          </a:p>
          <a:p>
            <a:r>
              <a:rPr lang="da-DK" sz="2800" dirty="0"/>
              <a:t>4. Faste omkostninger (kapacitetsomkostninger) er uafhængige af omsætningen/produktionen</a:t>
            </a:r>
          </a:p>
          <a:p>
            <a:r>
              <a:rPr lang="da-DK" sz="2800" dirty="0"/>
              <a:t>5. Indtjeningsgrundlaget= Mellemresultat</a:t>
            </a:r>
          </a:p>
          <a:p>
            <a:r>
              <a:rPr lang="da-DK" sz="2800" dirty="0"/>
              <a:t>6. Afskrivninger= Den værdi aktiverne taber: enten lineær (samme beløb hvert år) eller saldoafskrivning (procentvis afskrivning)</a:t>
            </a:r>
          </a:p>
          <a:p>
            <a:r>
              <a:rPr lang="da-DK" sz="2800" dirty="0"/>
              <a:t>7. Resultat af primær drift= Omsætning – variable omk. - fast omk. – afskrivninger. Resultat af primær drift (EBIT)= resultat før renter = mellemresultat</a:t>
            </a:r>
          </a:p>
          <a:p>
            <a:r>
              <a:rPr lang="da-DK" sz="2800" dirty="0"/>
              <a:t>8. Renter, ekstraordinære poster (ting der ikke vedrører virksomhedens kerneydelse) </a:t>
            </a:r>
          </a:p>
          <a:p>
            <a:r>
              <a:rPr lang="da-DK" sz="2800" dirty="0"/>
              <a:t>9. Resultat før skat</a:t>
            </a:r>
          </a:p>
          <a:p>
            <a:r>
              <a:rPr lang="da-DK" sz="2800" dirty="0"/>
              <a:t>10. Skat (selskabsskat svarer til ca. 22%)</a:t>
            </a:r>
          </a:p>
          <a:p>
            <a:r>
              <a:rPr lang="da-DK" sz="2800" dirty="0"/>
              <a:t>11. Årets resultat: Omsætning – alle omkostninger = </a:t>
            </a:r>
            <a:r>
              <a:rPr lang="da-DK" sz="2800" dirty="0" err="1"/>
              <a:t>bundlinien</a:t>
            </a:r>
            <a:endParaRPr lang="da-DK" sz="2800" dirty="0"/>
          </a:p>
          <a:p>
            <a:pPr marL="0" indent="0">
              <a:buNone/>
            </a:pPr>
            <a:r>
              <a:rPr lang="da-DK" sz="2800" dirty="0">
                <a:hlinkClick r:id="rId2"/>
              </a:rPr>
              <a:t>https://jyskebank.tv/regnskab-kvartalsoverskud-pa-14-mia-1</a:t>
            </a:r>
            <a:endParaRPr lang="da-DK" sz="2800" dirty="0"/>
          </a:p>
          <a:p>
            <a:pPr marL="0" indent="0">
              <a:buNone/>
            </a:pPr>
            <a:endParaRPr lang="da-DK" sz="2800" dirty="0"/>
          </a:p>
          <a:p>
            <a:endParaRPr lang="da-DK" sz="2800" dirty="0"/>
          </a:p>
          <a:p>
            <a:endParaRPr lang="da-DK" sz="2800" dirty="0"/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63234-C1A7-0433-766F-FE7EA9AD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Regnskabsanalyse af JB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CEC87F-1EFE-3187-FA2F-41F77A749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ser omsætningen?</a:t>
            </a:r>
          </a:p>
          <a:p>
            <a:r>
              <a:rPr lang="da-DK" dirty="0"/>
              <a:t>Hvordan ser overskuddet ud?</a:t>
            </a:r>
          </a:p>
          <a:p>
            <a:r>
              <a:rPr lang="da-DK" dirty="0"/>
              <a:t>Hvad med omverdenen (de eksterne forhold)</a:t>
            </a:r>
          </a:p>
          <a:p>
            <a:r>
              <a:rPr lang="da-DK" dirty="0"/>
              <a:t>Ny strategi</a:t>
            </a:r>
          </a:p>
        </p:txBody>
      </p:sp>
    </p:spTree>
    <p:extLst>
      <p:ext uri="{BB962C8B-B14F-4D97-AF65-F5344CB8AC3E}">
        <p14:creationId xmlns:p14="http://schemas.microsoft.com/office/powerpoint/2010/main" val="1580755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Balancen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Hvad er en balance?</a:t>
            </a:r>
          </a:p>
          <a:p>
            <a:r>
              <a:rPr lang="da-DK"/>
              <a:t>En opgørelse over virksomhedens aktiver og passiver / dvs. værdier og gæld + egenkapital</a:t>
            </a:r>
          </a:p>
          <a:p>
            <a:r>
              <a:rPr lang="da-DK"/>
              <a:t>Hvilken periode opgøres balancen?</a:t>
            </a:r>
          </a:p>
          <a:p>
            <a:r>
              <a:rPr lang="da-DK"/>
              <a:t>Den sidste regnskabsdag</a:t>
            </a:r>
          </a:p>
          <a:p>
            <a:r>
              <a:rPr lang="da-DK"/>
              <a:t>Hvad er forholdet mellem aktiver og passiver?</a:t>
            </a:r>
          </a:p>
          <a:p>
            <a:r>
              <a:rPr lang="da-DK"/>
              <a:t>De skal altid balancere (heraf navnet)</a:t>
            </a:r>
          </a:p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Model for balancen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b="1"/>
              <a:t>Aktiver </a:t>
            </a:r>
          </a:p>
          <a:p>
            <a:r>
              <a:rPr lang="da-DK"/>
              <a:t>(hvordan er kapitalen anvendt)</a:t>
            </a:r>
            <a:r>
              <a:rPr lang="da-DK" b="1"/>
              <a:t>: </a:t>
            </a:r>
            <a:r>
              <a:rPr lang="da-DK"/>
              <a:t>Anlægsaktiver og omsætningsaktiver</a:t>
            </a:r>
          </a:p>
          <a:p>
            <a:r>
              <a:rPr lang="da-DK" b="1"/>
              <a:t>Anlægsaktiver:</a:t>
            </a:r>
            <a:r>
              <a:rPr lang="da-DK"/>
              <a:t> </a:t>
            </a:r>
          </a:p>
          <a:p>
            <a:r>
              <a:rPr lang="da-DK"/>
              <a:t>immaterielle anlægsaktiver (patenter, licenser mv.), materielle anlægsaktiver (bygninger, maskiner og inventar) og finansielle anlægsaktiver (ejerandele i datterselskaber)</a:t>
            </a:r>
          </a:p>
          <a:p>
            <a:r>
              <a:rPr lang="da-DK" b="1"/>
              <a:t>Omsætningsaktiver: </a:t>
            </a:r>
          </a:p>
          <a:p>
            <a:r>
              <a:rPr lang="da-DK"/>
              <a:t>Varelager, tilgodehavender, værdipapirer og likvide beholdninger</a:t>
            </a:r>
            <a:endParaRPr lang="da-DK" b="1"/>
          </a:p>
          <a:p>
            <a:endParaRPr lang="da-DK"/>
          </a:p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Model for balancen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b="1"/>
              <a:t>Passiver </a:t>
            </a:r>
          </a:p>
          <a:p>
            <a:r>
              <a:rPr lang="da-DK"/>
              <a:t>(Hvordan er kapitalen fremskaffet)</a:t>
            </a:r>
            <a:r>
              <a:rPr lang="da-DK" b="1"/>
              <a:t>: </a:t>
            </a:r>
            <a:r>
              <a:rPr lang="da-DK"/>
              <a:t>Egenkapital, hensættelser og fremmedkapital/Gæld</a:t>
            </a:r>
          </a:p>
          <a:p>
            <a:r>
              <a:rPr lang="da-DK" b="1"/>
              <a:t>Egenkapital: </a:t>
            </a:r>
          </a:p>
          <a:p>
            <a:r>
              <a:rPr lang="da-DK"/>
              <a:t>ejernes formue i virksomheden – hvad er virksomheden værd når gæld trækkes fra.</a:t>
            </a:r>
          </a:p>
          <a:p>
            <a:r>
              <a:rPr lang="da-DK" b="1"/>
              <a:t>Hensættelser: </a:t>
            </a:r>
          </a:p>
          <a:p>
            <a:r>
              <a:rPr lang="da-DK"/>
              <a:t>Penge der er lagt til side til betalinger senere hen.</a:t>
            </a:r>
          </a:p>
          <a:p>
            <a:r>
              <a:rPr lang="da-DK" b="1"/>
              <a:t>Gældsforpligtelser: </a:t>
            </a:r>
          </a:p>
          <a:p>
            <a:r>
              <a:rPr lang="da-DK"/>
              <a:t>Består af langfristet gæld og kortfristet gæld. </a:t>
            </a:r>
            <a:endParaRPr lang="da-DK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Skabelon for balancen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06228" y="1268760"/>
            <a:ext cx="3918792" cy="412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62A29EE-BB95-16FC-4E67-B368E76EC551}"/>
              </a:ext>
            </a:extLst>
          </p:cNvPr>
          <p:cNvSpPr txBox="1"/>
          <p:nvPr/>
        </p:nvSpPr>
        <p:spPr>
          <a:xfrm>
            <a:off x="2010427" y="5739802"/>
            <a:ext cx="57431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hlinkClick r:id="rId3"/>
              </a:rPr>
              <a:t>https://www.youtube.com/watch?v=fJSAuqwK_Fc</a:t>
            </a:r>
            <a:endParaRPr lang="da-DK" dirty="0"/>
          </a:p>
          <a:p>
            <a:r>
              <a:rPr lang="da-DK" dirty="0"/>
              <a:t>Sammenhæng mellem resultatopgørelse </a:t>
            </a:r>
            <a:r>
              <a:rPr lang="da-DK"/>
              <a:t>og balance</a:t>
            </a:r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8A360-891A-F4C3-9BDF-5D6E7656B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NÆSTE GANG – De 7 fede nøgletal</a:t>
            </a:r>
            <a:br>
              <a:rPr lang="da-DK" dirty="0"/>
            </a:br>
            <a:r>
              <a:rPr lang="da-DK" dirty="0"/>
              <a:t>hvem vil fremlægge?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FF7F23-9A7A-702D-D701-DAAFDCF07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Afkastningsgrad (Julius + Albert)</a:t>
            </a:r>
          </a:p>
          <a:p>
            <a:r>
              <a:rPr lang="da-DK" dirty="0"/>
              <a:t>Overskudsgrad (Fiona+ Lærke)</a:t>
            </a:r>
          </a:p>
          <a:p>
            <a:r>
              <a:rPr lang="da-DK" dirty="0"/>
              <a:t>Egenkapitalens forrentning (Nikolaj)</a:t>
            </a:r>
          </a:p>
          <a:p>
            <a:r>
              <a:rPr lang="da-DK" dirty="0"/>
              <a:t>Dækningsgrad (Alexandar + Aria)</a:t>
            </a:r>
          </a:p>
          <a:p>
            <a:r>
              <a:rPr lang="da-DK" dirty="0"/>
              <a:t>Aktivernes omsætningshastighed (Asger)</a:t>
            </a:r>
          </a:p>
          <a:p>
            <a:r>
              <a:rPr lang="da-DK" dirty="0"/>
              <a:t>Likviditetsgrad (Ingrid + Simon)</a:t>
            </a:r>
          </a:p>
          <a:p>
            <a:r>
              <a:rPr lang="da-DK" dirty="0"/>
              <a:t>Soliditetsgrad (Summar)</a:t>
            </a:r>
          </a:p>
        </p:txBody>
      </p:sp>
    </p:spTree>
    <p:extLst>
      <p:ext uri="{BB962C8B-B14F-4D97-AF65-F5344CB8AC3E}">
        <p14:creationId xmlns:p14="http://schemas.microsoft.com/office/powerpoint/2010/main" val="2356046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Analyse af årsregnskaber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Regnskabsanalysen kan besvare mange forskellige spørgsmål og kan deles op i: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Index (historisk udvikling)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Diagrammer over hovedtal (overblik)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Nøgletal (er de økonomiske resultater tilfredsstillende)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Nøgletal fokuserer på indtjeningsevne (</a:t>
            </a:r>
            <a:r>
              <a:rPr lang="da-DK" dirty="0" err="1"/>
              <a:t>rentabiltet</a:t>
            </a:r>
            <a:r>
              <a:rPr lang="da-DK" dirty="0"/>
              <a:t>, forrentning), formue (egenkapital) og soliditet (forholdet mellem egne og lånte midler/robusthed) likviditet (penge til rådighed)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Index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Index= aktuelt år * 100 / basisår (udgangsåret sættes til 100)</a:t>
            </a:r>
          </a:p>
          <a:p>
            <a:r>
              <a:rPr lang="da-DK" dirty="0"/>
              <a:t>Fra en </a:t>
            </a:r>
            <a:r>
              <a:rPr lang="da-DK" dirty="0" err="1"/>
              <a:t>indexeret</a:t>
            </a:r>
            <a:r>
              <a:rPr lang="da-DK" dirty="0"/>
              <a:t> talrække kan de procentvise ændringer aflæses.</a:t>
            </a:r>
          </a:p>
          <a:p>
            <a:r>
              <a:rPr lang="da-DK" dirty="0"/>
              <a:t>Gennemsnitlig ændring pr. år (renteformlen)</a:t>
            </a:r>
          </a:p>
          <a:p>
            <a:r>
              <a:rPr lang="da-DK" dirty="0"/>
              <a:t>Diagrammer er gode til at vise udviklinger og procentvise fordelinger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Nøgletal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3208"/>
          </a:xfrm>
        </p:spPr>
        <p:txBody>
          <a:bodyPr>
            <a:normAutofit fontScale="70000" lnSpcReduction="20000"/>
          </a:bodyPr>
          <a:lstStyle/>
          <a:p>
            <a:r>
              <a:rPr lang="da-DK" b="1" dirty="0"/>
              <a:t>Egenkapitalens forrentning: </a:t>
            </a:r>
            <a:r>
              <a:rPr lang="da-DK" dirty="0"/>
              <a:t>Resultat før skat * 100 %/egenkapital (&gt; 7-10 %). Hvor meget forrentes egenkapitalen med</a:t>
            </a:r>
          </a:p>
          <a:p>
            <a:r>
              <a:rPr lang="da-DK" b="1" dirty="0"/>
              <a:t>Afkastningsgrad</a:t>
            </a:r>
            <a:r>
              <a:rPr lang="da-DK" dirty="0"/>
              <a:t>: resultat af primær drift * 100%/aktiver i alt (typisk 7 %). Hvor meget forrentes alle de penge, der er investeret</a:t>
            </a:r>
          </a:p>
          <a:p>
            <a:r>
              <a:rPr lang="da-DK" b="1" dirty="0"/>
              <a:t>Aktivernes omsætningshastighed (AOH): </a:t>
            </a:r>
            <a:r>
              <a:rPr lang="da-DK" dirty="0"/>
              <a:t>omsætning / aktiver i alt. Viser hvor hurtigt varerne strømmer igennem virksomheden. </a:t>
            </a:r>
            <a:endParaRPr lang="da-DK" b="1" dirty="0"/>
          </a:p>
          <a:p>
            <a:r>
              <a:rPr lang="da-DK" b="1" dirty="0"/>
              <a:t>Overskudsgrad: </a:t>
            </a:r>
            <a:r>
              <a:rPr lang="da-DK" dirty="0"/>
              <a:t>Resultat af primær drift * 100%/omsætning (typisk 5 % eller højere). Hvor meget tjenes der hver gang der sælges for 100 kr.</a:t>
            </a:r>
          </a:p>
          <a:p>
            <a:r>
              <a:rPr lang="da-DK" b="1" dirty="0"/>
              <a:t>Dækningsgrad: </a:t>
            </a:r>
            <a:r>
              <a:rPr lang="da-DK" dirty="0"/>
              <a:t>Dækningsbidrag *100/nettoomsætning. Hvor stor en del af omsætningen er tilbage når de variable omkostninger er betalt. Afhænger af virksomhedstypen</a:t>
            </a:r>
            <a:endParaRPr lang="da-DK" b="1" dirty="0"/>
          </a:p>
          <a:p>
            <a:r>
              <a:rPr lang="da-DK" b="1" dirty="0"/>
              <a:t>Soliditetsgrad</a:t>
            </a:r>
            <a:r>
              <a:rPr lang="da-DK" dirty="0"/>
              <a:t>: Egenkapital * 100%/aktiver i alt (&gt;30%) Hvor robust er virksomheden – hvor mange aktiver ejer den selv.</a:t>
            </a:r>
          </a:p>
          <a:p>
            <a:r>
              <a:rPr lang="da-DK" b="1" dirty="0"/>
              <a:t>Likviditetsgrad: </a:t>
            </a:r>
            <a:r>
              <a:rPr lang="da-DK" dirty="0"/>
              <a:t>Omsætningsaktiver / kortfristede gældsforpligtelser (større end 1). Kan man til en hver tid betale sin gæld?</a:t>
            </a:r>
            <a:endParaRPr lang="da-DK" b="1" dirty="0"/>
          </a:p>
          <a:p>
            <a:endParaRPr lang="da-DK" b="1" dirty="0"/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6CC3E7-55C7-6FAD-2362-EB1E8760A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05724"/>
          </a:xfrm>
        </p:spPr>
        <p:txBody>
          <a:bodyPr>
            <a:normAutofit fontScale="90000"/>
          </a:bodyPr>
          <a:lstStyle/>
          <a:p>
            <a:r>
              <a:rPr lang="da-DK" dirty="0"/>
              <a:t>Lille </a:t>
            </a:r>
            <a:r>
              <a:rPr lang="da-DK" dirty="0" err="1"/>
              <a:t>tænkeopgave:Er</a:t>
            </a:r>
            <a:r>
              <a:rPr lang="da-DK" dirty="0"/>
              <a:t> der mon en sammenhæng mellem nøgletallene overskudsgrad og AOH og virksomhedens konkurrencestrategi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B3E177-4152-A4B9-D0F5-1E7BA00D2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80362"/>
            <a:ext cx="8229600" cy="3545801"/>
          </a:xfrm>
        </p:spPr>
        <p:txBody>
          <a:bodyPr/>
          <a:lstStyle/>
          <a:p>
            <a:endParaRPr lang="da-DK" dirty="0"/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195BD5B7-2D18-04C0-2552-9DA8DA16353B}"/>
              </a:ext>
            </a:extLst>
          </p:cNvPr>
          <p:cNvCxnSpPr/>
          <p:nvPr/>
        </p:nvCxnSpPr>
        <p:spPr>
          <a:xfrm>
            <a:off x="4572000" y="2855934"/>
            <a:ext cx="0" cy="31440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EAF3E247-7701-1CE3-FC72-4AA65F78063F}"/>
              </a:ext>
            </a:extLst>
          </p:cNvPr>
          <p:cNvCxnSpPr/>
          <p:nvPr/>
        </p:nvCxnSpPr>
        <p:spPr>
          <a:xfrm>
            <a:off x="2693096" y="4277639"/>
            <a:ext cx="39958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682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200" b="1" dirty="0"/>
              <a:t>Større økonomisk virksomhedsanalyse: Regnskabsanalyse</a:t>
            </a:r>
            <a:br>
              <a:rPr lang="da-DK" sz="3200" b="1" dirty="0"/>
            </a:b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Opgaven løses som gruppearbejde </a:t>
            </a:r>
          </a:p>
          <a:p>
            <a:r>
              <a:rPr lang="da-DK" b="1" dirty="0"/>
              <a:t>Opgave: </a:t>
            </a:r>
            <a:r>
              <a:rPr lang="da-DK" dirty="0"/>
              <a:t>Der arbejdes </a:t>
            </a:r>
            <a:r>
              <a:rPr lang="da-DK"/>
              <a:t>med analysen </a:t>
            </a:r>
            <a:r>
              <a:rPr lang="da-DK" dirty="0"/>
              <a:t>i dag </a:t>
            </a:r>
            <a:r>
              <a:rPr lang="da-DK"/>
              <a:t>og det </a:t>
            </a:r>
            <a:r>
              <a:rPr lang="da-DK" dirty="0"/>
              <a:t>næste modul - herefter fremlægges. Der trækkes lod om hvem der fremlægger. </a:t>
            </a:r>
          </a:p>
          <a:p>
            <a:r>
              <a:rPr lang="da-DK" b="1" dirty="0"/>
              <a:t>Metode</a:t>
            </a:r>
            <a:r>
              <a:rPr lang="da-DK" dirty="0"/>
              <a:t>: Anvend det udleverede regnskabsmateriale (og find evt. selv supplerende materiale om virksomheden)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48847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45720"/>
            <a:ext cx="8229600" cy="1143000"/>
          </a:xfrm>
        </p:spPr>
        <p:txBody>
          <a:bodyPr>
            <a:normAutofit/>
          </a:bodyPr>
          <a:lstStyle/>
          <a:p>
            <a:r>
              <a:rPr lang="da-DK" dirty="0"/>
              <a:t>Regnskabsanalyse - Gruppeopgave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097280"/>
            <a:ext cx="8229600" cy="5760720"/>
          </a:xfrm>
        </p:spPr>
        <p:txBody>
          <a:bodyPr>
            <a:normAutofit fontScale="40000" lnSpcReduction="20000"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da-DK" sz="3700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1)     	Giv en kort karakteristik af jeres virksomhed (s. 16)</a:t>
            </a:r>
          </a:p>
          <a:p>
            <a:pPr marL="0" lvl="0" indent="0">
              <a:lnSpc>
                <a:spcPct val="115000"/>
              </a:lnSpc>
              <a:buNone/>
            </a:pPr>
            <a:r>
              <a:rPr lang="da-DK" sz="3700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2) 	En grafisk fremstilling af virksomhedens økonomiske historiske udvikling fra 2019 til 2023. Lav indeks på omsætning, resultat af primær drift (EBIT), årets resultats samt egenkapital (</a:t>
            </a:r>
            <a:r>
              <a:rPr lang="da-DK" sz="3700" dirty="0" err="1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equitity</a:t>
            </a:r>
            <a:r>
              <a:rPr lang="da-DK" sz="3700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) og kommenter på udviklingen (er virksomheden inde i en god/dårlig udvikling?). </a:t>
            </a:r>
            <a:endParaRPr lang="da-DK" sz="3700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da-DK" sz="3700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3)  	Beregn følgende nøgletal for virksomheden for 2022 og 2023: 1) afkastningsgrad, 2) forrentning af egenkapital, 3) overskudgrad  4) Dækningsgrad (hvis muligt) 5) aktivernes omsætningshastighed og 6) Likviditetsgrad 7) soliditetsgrad . Nøgletallene sammenlignes med de værdier nøgletallene normalt ligger 	inden for. Hvor meget afviger Jeres nøgletal fra ”normalen”. Giv på denne baggrund en kort vurdering af virksomhedens udvikling samt aktuelle tilstand. </a:t>
            </a:r>
          </a:p>
          <a:p>
            <a:pPr marL="0" lvl="0" indent="0">
              <a:lnSpc>
                <a:spcPct val="115000"/>
              </a:lnSpc>
              <a:buNone/>
            </a:pPr>
            <a:endParaRPr lang="da-DK" sz="3700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da-DK" sz="3700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4) 	Afslutningsvis gives virksomheden en karakter for den samlede præstation (7-trins skalaen) med henblik på eventuel investering i virksomheden (inddrag eventuelt nøgletallene kurs/indre værdi og </a:t>
            </a:r>
            <a:r>
              <a:rPr lang="da-DK" sz="3700" dirty="0" err="1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price</a:t>
            </a:r>
            <a:r>
              <a:rPr lang="da-DK" sz="3700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da-DK" sz="3700" dirty="0" err="1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earning</a:t>
            </a:r>
            <a:r>
              <a:rPr lang="da-DK" sz="3700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) De kan findes på </a:t>
            </a:r>
            <a:r>
              <a:rPr lang="da-DK" sz="3700" dirty="0" err="1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www.proinvester.dk</a:t>
            </a:r>
            <a:r>
              <a:rPr lang="da-DK" sz="3700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eller </a:t>
            </a:r>
            <a:r>
              <a:rPr lang="da-DK" sz="3700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  <a:hlinkClick r:id="rId2"/>
              </a:rPr>
              <a:t>www.borsen.dk</a:t>
            </a:r>
            <a:endParaRPr lang="da-DK" sz="3700" dirty="0">
              <a:latin typeface="Times New Roman" panose="020206030504050203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da-DK" sz="3700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3700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Analysen skal struktureres på en sådan måde, at de grupper der udvælges kan give en mundtlig præsentation i klassen på ca. 10 minutter vha. en power-point. De grupper, der ikke udvælges fungerer som opponent gruppe og skal komme med mindst 3 kommentarer/spørgsmål til den gruppe, der fremlægger. </a:t>
            </a:r>
            <a:r>
              <a:rPr lang="da-DK" sz="3700" b="1" dirty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God arbejdslyst – Emil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3700" dirty="0" err="1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Netsales</a:t>
            </a:r>
            <a:r>
              <a:rPr lang="da-DK" sz="37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da-DK" sz="3700" dirty="0" err="1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revenue</a:t>
            </a:r>
            <a:r>
              <a:rPr lang="da-DK" sz="37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=omsætning	Operating profil=EBIT/ordinær drift	Assets=aktiver Equity=egenkapital  </a:t>
            </a:r>
            <a:r>
              <a:rPr lang="da-DK" sz="3700" dirty="0" err="1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Liabilities</a:t>
            </a:r>
            <a:r>
              <a:rPr lang="da-DK" sz="37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=passiver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302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/>
              <a:t>Fremlæggelser holdes d. 4/12</a:t>
            </a:r>
          </a:p>
        </p:txBody>
      </p:sp>
      <p:graphicFrame>
        <p:nvGraphicFramePr>
          <p:cNvPr id="3" name="Pladsholder til indhold 2">
            <a:extLst>
              <a:ext uri="{FF2B5EF4-FFF2-40B4-BE49-F238E27FC236}">
                <a16:creationId xmlns:a16="http://schemas.microsoft.com/office/drawing/2014/main" id="{193FDB71-BE7D-5B93-B06C-7E623A9CE9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3593072"/>
              </p:ext>
            </p:extLst>
          </p:nvPr>
        </p:nvGraphicFramePr>
        <p:xfrm>
          <a:off x="1" y="1835309"/>
          <a:ext cx="7371142" cy="49255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1317">
                  <a:extLst>
                    <a:ext uri="{9D8B030D-6E8A-4147-A177-3AD203B41FA5}">
                      <a16:colId xmlns:a16="http://schemas.microsoft.com/office/drawing/2014/main" val="4268357926"/>
                    </a:ext>
                  </a:extLst>
                </a:gridCol>
                <a:gridCol w="1742638">
                  <a:extLst>
                    <a:ext uri="{9D8B030D-6E8A-4147-A177-3AD203B41FA5}">
                      <a16:colId xmlns:a16="http://schemas.microsoft.com/office/drawing/2014/main" val="268555974"/>
                    </a:ext>
                  </a:extLst>
                </a:gridCol>
                <a:gridCol w="884196">
                  <a:extLst>
                    <a:ext uri="{9D8B030D-6E8A-4147-A177-3AD203B41FA5}">
                      <a16:colId xmlns:a16="http://schemas.microsoft.com/office/drawing/2014/main" val="2047993809"/>
                    </a:ext>
                  </a:extLst>
                </a:gridCol>
                <a:gridCol w="849858">
                  <a:extLst>
                    <a:ext uri="{9D8B030D-6E8A-4147-A177-3AD203B41FA5}">
                      <a16:colId xmlns:a16="http://schemas.microsoft.com/office/drawing/2014/main" val="360574246"/>
                    </a:ext>
                  </a:extLst>
                </a:gridCol>
                <a:gridCol w="1133144">
                  <a:extLst>
                    <a:ext uri="{9D8B030D-6E8A-4147-A177-3AD203B41FA5}">
                      <a16:colId xmlns:a16="http://schemas.microsoft.com/office/drawing/2014/main" val="3922342919"/>
                    </a:ext>
                  </a:extLst>
                </a:gridCol>
                <a:gridCol w="1133144">
                  <a:extLst>
                    <a:ext uri="{9D8B030D-6E8A-4147-A177-3AD203B41FA5}">
                      <a16:colId xmlns:a16="http://schemas.microsoft.com/office/drawing/2014/main" val="435809825"/>
                    </a:ext>
                  </a:extLst>
                </a:gridCol>
                <a:gridCol w="746845">
                  <a:extLst>
                    <a:ext uri="{9D8B030D-6E8A-4147-A177-3AD203B41FA5}">
                      <a16:colId xmlns:a16="http://schemas.microsoft.com/office/drawing/2014/main" val="3707308000"/>
                    </a:ext>
                  </a:extLst>
                </a:gridCol>
              </a:tblGrid>
              <a:tr h="587837">
                <a:tc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Gruppe 1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>
                          <a:effectLst/>
                        </a:rPr>
                        <a:t>Carlsberg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Adam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Luka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Sylvester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ctr"/>
                </a:tc>
                <a:extLst>
                  <a:ext uri="{0D108BD9-81ED-4DB2-BD59-A6C34878D82A}">
                    <a16:rowId xmlns:a16="http://schemas.microsoft.com/office/drawing/2014/main" val="2502840764"/>
                  </a:ext>
                </a:extLst>
              </a:tr>
              <a:tr h="587837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Gruppe 2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Carlsberg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Jonas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Julius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Otto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Villads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b"/>
                </a:tc>
                <a:extLst>
                  <a:ext uri="{0D108BD9-81ED-4DB2-BD59-A6C34878D82A}">
                    <a16:rowId xmlns:a16="http://schemas.microsoft.com/office/drawing/2014/main" val="3621090898"/>
                  </a:ext>
                </a:extLst>
              </a:tr>
              <a:tr h="309388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ctr"/>
                </a:tc>
                <a:extLst>
                  <a:ext uri="{0D108BD9-81ED-4DB2-BD59-A6C34878D82A}">
                    <a16:rowId xmlns:a16="http://schemas.microsoft.com/office/drawing/2014/main" val="2829415023"/>
                  </a:ext>
                </a:extLst>
              </a:tr>
              <a:tr h="27844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Gruppe 3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DSV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Albert L.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Marius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Asger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Nikolaj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3603192"/>
                  </a:ext>
                </a:extLst>
              </a:tr>
              <a:tr h="309388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16145658"/>
                  </a:ext>
                </a:extLst>
              </a:tr>
              <a:tr h="587837">
                <a:tc>
                  <a:txBody>
                    <a:bodyPr/>
                    <a:lstStyle/>
                    <a:p>
                      <a:pPr algn="l" rtl="0" fontAlgn="ctr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77"/>
                        </a:rPr>
                        <a:t>Gruppe 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77"/>
                        </a:rPr>
                        <a:t>DSV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Fiona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Hiba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Ingrid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Lorin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Lærke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4691317"/>
                  </a:ext>
                </a:extLst>
              </a:tr>
              <a:tr h="587837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Gruppe 5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Novo Nordisk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Alexandar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Aria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Isac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ctr"/>
                </a:tc>
                <a:extLst>
                  <a:ext uri="{0D108BD9-81ED-4DB2-BD59-A6C34878D82A}">
                    <a16:rowId xmlns:a16="http://schemas.microsoft.com/office/drawing/2014/main" val="1641664611"/>
                  </a:ext>
                </a:extLst>
              </a:tr>
              <a:tr h="309388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Novo Nordisk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87757016"/>
                  </a:ext>
                </a:extLst>
              </a:tr>
              <a:tr h="27844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Gruppe 6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Storm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Theodor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Thorsten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Victor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ctr"/>
                </a:tc>
                <a:extLst>
                  <a:ext uri="{0D108BD9-81ED-4DB2-BD59-A6C34878D82A}">
                    <a16:rowId xmlns:a16="http://schemas.microsoft.com/office/drawing/2014/main" val="883015775"/>
                  </a:ext>
                </a:extLst>
              </a:tr>
              <a:tr h="19723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Pandora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8004678"/>
                  </a:ext>
                </a:extLst>
              </a:tr>
              <a:tr h="27844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Gruppe 7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Albert M.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Emilia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Hazel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Frederik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9577978"/>
                  </a:ext>
                </a:extLst>
              </a:tr>
              <a:tr h="309388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da-DK" sz="1200" b="0" u="none" strike="noStrike" dirty="0">
                          <a:effectLst/>
                        </a:rPr>
                        <a:t>Pandora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7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1" marR="7271" marT="7271" marB="0" anchor="b"/>
                </a:tc>
                <a:extLst>
                  <a:ext uri="{0D108BD9-81ED-4DB2-BD59-A6C34878D82A}">
                    <a16:rowId xmlns:a16="http://schemas.microsoft.com/office/drawing/2014/main" val="2527093471"/>
                  </a:ext>
                </a:extLst>
              </a:tr>
              <a:tr h="278449">
                <a:tc>
                  <a:txBody>
                    <a:bodyPr/>
                    <a:lstStyle/>
                    <a:p>
                      <a:pPr algn="l" rtl="0" fontAlgn="ctr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77"/>
                        </a:rPr>
                        <a:t>Gruppe 8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Simon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Simone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Summar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Tasbih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Lara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0737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896954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42906</TotalTime>
  <Words>1477</Words>
  <Application>Microsoft Macintosh PowerPoint</Application>
  <PresentationFormat>Skærmshow (4:3)</PresentationFormat>
  <Paragraphs>187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6" baseType="lpstr">
      <vt:lpstr>Aptos Narrow</vt:lpstr>
      <vt:lpstr>Arial</vt:lpstr>
      <vt:lpstr>Calibri</vt:lpstr>
      <vt:lpstr>Rockwell</vt:lpstr>
      <vt:lpstr>Times New Roman</vt:lpstr>
      <vt:lpstr>Kontortema</vt:lpstr>
      <vt:lpstr>ØKONOMI, REGNSKAB OG NØGLETAL HVAD ER PLANEN?</vt:lpstr>
      <vt:lpstr>Årsregnskab</vt:lpstr>
      <vt:lpstr>Årsregnskab (krav og alternativer)</vt:lpstr>
      <vt:lpstr>Hovedtal og nøgletal</vt:lpstr>
      <vt:lpstr>Budget (hvorfor og hvad)</vt:lpstr>
      <vt:lpstr>Budget (opbygning)</vt:lpstr>
      <vt:lpstr>Model for resultatopgørelse (</vt:lpstr>
      <vt:lpstr>Regnskabsanalyse af JB</vt:lpstr>
      <vt:lpstr>Balancen</vt:lpstr>
      <vt:lpstr>Model for balancen</vt:lpstr>
      <vt:lpstr>Model for balancen</vt:lpstr>
      <vt:lpstr>Skabelon for balancen</vt:lpstr>
      <vt:lpstr>NÆSTE GANG – De 7 fede nøgletal hvem vil fremlægge?</vt:lpstr>
      <vt:lpstr>Analyse af årsregnskaber</vt:lpstr>
      <vt:lpstr>Index</vt:lpstr>
      <vt:lpstr>Nøgletal</vt:lpstr>
      <vt:lpstr>Lille tænkeopgave:Er der mon en sammenhæng mellem nøgletallene overskudsgrad og AOH og virksomhedens konkurrencestrategi</vt:lpstr>
      <vt:lpstr>Større økonomisk virksomhedsanalyse: Regnskabsanalyse </vt:lpstr>
      <vt:lpstr>Regnskabsanalyse - Gruppeopgave </vt:lpstr>
      <vt:lpstr> Fremlæggelser holdes d. 4/12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ØKONOMISKE MÅL, ØKONOMISTYRING MV.</dc:title>
  <dc:creator>frgem</dc:creator>
  <cp:lastModifiedBy>Emil Kousgaard</cp:lastModifiedBy>
  <cp:revision>3</cp:revision>
  <dcterms:created xsi:type="dcterms:W3CDTF">2010-04-15T12:20:53Z</dcterms:created>
  <dcterms:modified xsi:type="dcterms:W3CDTF">2024-11-20T08:17:28Z</dcterms:modified>
</cp:coreProperties>
</file>