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2"/>
  </p:notesMasterIdLst>
  <p:sldIdLst>
    <p:sldId id="256" r:id="rId2"/>
    <p:sldId id="264" r:id="rId3"/>
    <p:sldId id="257" r:id="rId4"/>
    <p:sldId id="258" r:id="rId5"/>
    <p:sldId id="259" r:id="rId6"/>
    <p:sldId id="265" r:id="rId7"/>
    <p:sldId id="260" r:id="rId8"/>
    <p:sldId id="261" r:id="rId9"/>
    <p:sldId id="262" r:id="rId10"/>
    <p:sldId id="263" r:id="rId11"/>
  </p:sldIdLst>
  <p:sldSz cx="9144000" cy="5143500" type="screen16x9"/>
  <p:notesSz cx="6858000" cy="9144000"/>
  <p:embeddedFontLst>
    <p:embeddedFont>
      <p:font typeface="Roboto" panose="02000000000000000000" pitchFamily="2" charset="0"/>
      <p:regular r:id="rId13"/>
      <p:bold r:id="rId14"/>
      <p:italic r:id="rId15"/>
      <p:boldItalic r:id="rId1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1D54B12-5ED7-429D-9819-9F4033B80877}" v="16" dt="2024-11-27T18:29:25.45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125" d="100"/>
          <a:sy n="125" d="100"/>
        </p:scale>
        <p:origin x="60" y="-79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ian Grøndahl Stage" userId="1f404f86-7f1f-4915-ac2e-7a860f73e49f" providerId="ADAL" clId="{81D54B12-5ED7-429D-9819-9F4033B80877}"/>
    <pc:docChg chg="undo redo custSel addSld modSld sldOrd">
      <pc:chgData name="Christian Grøndahl Stage" userId="1f404f86-7f1f-4915-ac2e-7a860f73e49f" providerId="ADAL" clId="{81D54B12-5ED7-429D-9819-9F4033B80877}" dt="2024-11-27T18:37:34.643" v="346" actId="14100"/>
      <pc:docMkLst>
        <pc:docMk/>
      </pc:docMkLst>
      <pc:sldChg chg="modSp mod">
        <pc:chgData name="Christian Grøndahl Stage" userId="1f404f86-7f1f-4915-ac2e-7a860f73e49f" providerId="ADAL" clId="{81D54B12-5ED7-429D-9819-9F4033B80877}" dt="2024-11-27T18:25:34.727" v="250"/>
        <pc:sldMkLst>
          <pc:docMk/>
          <pc:sldMk cId="0" sldId="257"/>
        </pc:sldMkLst>
        <pc:spChg chg="mod">
          <ac:chgData name="Christian Grøndahl Stage" userId="1f404f86-7f1f-4915-ac2e-7a860f73e49f" providerId="ADAL" clId="{81D54B12-5ED7-429D-9819-9F4033B80877}" dt="2024-11-27T18:25:34.727" v="250"/>
          <ac:spMkLst>
            <pc:docMk/>
            <pc:sldMk cId="0" sldId="257"/>
            <ac:spMk id="79" creationId="{00000000-0000-0000-0000-000000000000}"/>
          </ac:spMkLst>
        </pc:spChg>
      </pc:sldChg>
      <pc:sldChg chg="modSp mod">
        <pc:chgData name="Christian Grøndahl Stage" userId="1f404f86-7f1f-4915-ac2e-7a860f73e49f" providerId="ADAL" clId="{81D54B12-5ED7-429D-9819-9F4033B80877}" dt="2024-11-27T18:34:56.103" v="319" actId="12"/>
        <pc:sldMkLst>
          <pc:docMk/>
          <pc:sldMk cId="0" sldId="258"/>
        </pc:sldMkLst>
        <pc:spChg chg="mod">
          <ac:chgData name="Christian Grøndahl Stage" userId="1f404f86-7f1f-4915-ac2e-7a860f73e49f" providerId="ADAL" clId="{81D54B12-5ED7-429D-9819-9F4033B80877}" dt="2024-11-27T18:12:06.138" v="20" actId="20577"/>
          <ac:spMkLst>
            <pc:docMk/>
            <pc:sldMk cId="0" sldId="258"/>
            <ac:spMk id="84" creationId="{00000000-0000-0000-0000-000000000000}"/>
          </ac:spMkLst>
        </pc:spChg>
        <pc:spChg chg="mod">
          <ac:chgData name="Christian Grøndahl Stage" userId="1f404f86-7f1f-4915-ac2e-7a860f73e49f" providerId="ADAL" clId="{81D54B12-5ED7-429D-9819-9F4033B80877}" dt="2024-11-27T18:34:56.103" v="319" actId="12"/>
          <ac:spMkLst>
            <pc:docMk/>
            <pc:sldMk cId="0" sldId="258"/>
            <ac:spMk id="85" creationId="{00000000-0000-0000-0000-000000000000}"/>
          </ac:spMkLst>
        </pc:spChg>
      </pc:sldChg>
      <pc:sldChg chg="modSp mod">
        <pc:chgData name="Christian Grøndahl Stage" userId="1f404f86-7f1f-4915-ac2e-7a860f73e49f" providerId="ADAL" clId="{81D54B12-5ED7-429D-9819-9F4033B80877}" dt="2024-11-27T18:27:57.299" v="283" actId="1036"/>
        <pc:sldMkLst>
          <pc:docMk/>
          <pc:sldMk cId="0" sldId="259"/>
        </pc:sldMkLst>
        <pc:grpChg chg="mod">
          <ac:chgData name="Christian Grøndahl Stage" userId="1f404f86-7f1f-4915-ac2e-7a860f73e49f" providerId="ADAL" clId="{81D54B12-5ED7-429D-9819-9F4033B80877}" dt="2024-11-27T18:27:57.299" v="283" actId="1036"/>
          <ac:grpSpMkLst>
            <pc:docMk/>
            <pc:sldMk cId="0" sldId="259"/>
            <ac:grpSpMk id="94" creationId="{00000000-0000-0000-0000-000000000000}"/>
          </ac:grpSpMkLst>
        </pc:grpChg>
      </pc:sldChg>
      <pc:sldChg chg="modSp mod modNotesTx">
        <pc:chgData name="Christian Grøndahl Stage" userId="1f404f86-7f1f-4915-ac2e-7a860f73e49f" providerId="ADAL" clId="{81D54B12-5ED7-429D-9819-9F4033B80877}" dt="2024-11-27T18:35:59.404" v="324" actId="11"/>
        <pc:sldMkLst>
          <pc:docMk/>
          <pc:sldMk cId="0" sldId="260"/>
        </pc:sldMkLst>
        <pc:spChg chg="mod">
          <ac:chgData name="Christian Grøndahl Stage" userId="1f404f86-7f1f-4915-ac2e-7a860f73e49f" providerId="ADAL" clId="{81D54B12-5ED7-429D-9819-9F4033B80877}" dt="2024-11-27T18:31:37.734" v="305" actId="20577"/>
          <ac:spMkLst>
            <pc:docMk/>
            <pc:sldMk cId="0" sldId="260"/>
            <ac:spMk id="110" creationId="{00000000-0000-0000-0000-000000000000}"/>
          </ac:spMkLst>
        </pc:spChg>
        <pc:spChg chg="mod">
          <ac:chgData name="Christian Grøndahl Stage" userId="1f404f86-7f1f-4915-ac2e-7a860f73e49f" providerId="ADAL" clId="{81D54B12-5ED7-429D-9819-9F4033B80877}" dt="2024-11-27T18:35:59.404" v="324" actId="11"/>
          <ac:spMkLst>
            <pc:docMk/>
            <pc:sldMk cId="0" sldId="260"/>
            <ac:spMk id="111" creationId="{00000000-0000-0000-0000-000000000000}"/>
          </ac:spMkLst>
        </pc:spChg>
      </pc:sldChg>
      <pc:sldChg chg="modSp mod">
        <pc:chgData name="Christian Grøndahl Stage" userId="1f404f86-7f1f-4915-ac2e-7a860f73e49f" providerId="ADAL" clId="{81D54B12-5ED7-429D-9819-9F4033B80877}" dt="2024-11-27T18:31:11.075" v="304" actId="20577"/>
        <pc:sldMkLst>
          <pc:docMk/>
          <pc:sldMk cId="0" sldId="261"/>
        </pc:sldMkLst>
        <pc:spChg chg="mod">
          <ac:chgData name="Christian Grøndahl Stage" userId="1f404f86-7f1f-4915-ac2e-7a860f73e49f" providerId="ADAL" clId="{81D54B12-5ED7-429D-9819-9F4033B80877}" dt="2024-11-27T18:31:11.075" v="304" actId="20577"/>
          <ac:spMkLst>
            <pc:docMk/>
            <pc:sldMk cId="0" sldId="261"/>
            <ac:spMk id="116" creationId="{00000000-0000-0000-0000-000000000000}"/>
          </ac:spMkLst>
        </pc:spChg>
        <pc:spChg chg="mod">
          <ac:chgData name="Christian Grøndahl Stage" userId="1f404f86-7f1f-4915-ac2e-7a860f73e49f" providerId="ADAL" clId="{81D54B12-5ED7-429D-9819-9F4033B80877}" dt="2024-11-27T18:20:56.700" v="215" actId="12"/>
          <ac:spMkLst>
            <pc:docMk/>
            <pc:sldMk cId="0" sldId="261"/>
            <ac:spMk id="117" creationId="{00000000-0000-0000-0000-000000000000}"/>
          </ac:spMkLst>
        </pc:spChg>
      </pc:sldChg>
      <pc:sldChg chg="addSp modSp mod">
        <pc:chgData name="Christian Grøndahl Stage" userId="1f404f86-7f1f-4915-ac2e-7a860f73e49f" providerId="ADAL" clId="{81D54B12-5ED7-429D-9819-9F4033B80877}" dt="2024-11-27T18:30:47.426" v="302" actId="1076"/>
        <pc:sldMkLst>
          <pc:docMk/>
          <pc:sldMk cId="0" sldId="262"/>
        </pc:sldMkLst>
        <pc:spChg chg="add">
          <ac:chgData name="Christian Grøndahl Stage" userId="1f404f86-7f1f-4915-ac2e-7a860f73e49f" providerId="ADAL" clId="{81D54B12-5ED7-429D-9819-9F4033B80877}" dt="2024-11-27T18:29:19.451" v="289"/>
          <ac:spMkLst>
            <pc:docMk/>
            <pc:sldMk cId="0" sldId="262"/>
            <ac:spMk id="2" creationId="{FD3E90CD-D26A-8BDF-41AF-C730BF5BE2C2}"/>
          </ac:spMkLst>
        </pc:spChg>
        <pc:spChg chg="mod">
          <ac:chgData name="Christian Grøndahl Stage" userId="1f404f86-7f1f-4915-ac2e-7a860f73e49f" providerId="ADAL" clId="{81D54B12-5ED7-429D-9819-9F4033B80877}" dt="2024-11-27T18:30:33.163" v="300" actId="20577"/>
          <ac:spMkLst>
            <pc:docMk/>
            <pc:sldMk cId="0" sldId="262"/>
            <ac:spMk id="122" creationId="{00000000-0000-0000-0000-000000000000}"/>
          </ac:spMkLst>
        </pc:spChg>
        <pc:picChg chg="add mod modCrop">
          <ac:chgData name="Christian Grøndahl Stage" userId="1f404f86-7f1f-4915-ac2e-7a860f73e49f" providerId="ADAL" clId="{81D54B12-5ED7-429D-9819-9F4033B80877}" dt="2024-11-27T18:30:47.426" v="302" actId="1076"/>
          <ac:picMkLst>
            <pc:docMk/>
            <pc:sldMk cId="0" sldId="262"/>
            <ac:picMk id="3" creationId="{9721459B-E1C2-8E88-0FF8-7F7F01562ACE}"/>
          </ac:picMkLst>
        </pc:picChg>
      </pc:sldChg>
      <pc:sldChg chg="modSp mod">
        <pc:chgData name="Christian Grøndahl Stage" userId="1f404f86-7f1f-4915-ac2e-7a860f73e49f" providerId="ADAL" clId="{81D54B12-5ED7-429D-9819-9F4033B80877}" dt="2024-11-27T18:37:34.643" v="346" actId="14100"/>
        <pc:sldMkLst>
          <pc:docMk/>
          <pc:sldMk cId="0" sldId="263"/>
        </pc:sldMkLst>
        <pc:spChg chg="mod">
          <ac:chgData name="Christian Grøndahl Stage" userId="1f404f86-7f1f-4915-ac2e-7a860f73e49f" providerId="ADAL" clId="{81D54B12-5ED7-429D-9819-9F4033B80877}" dt="2024-11-27T18:36:44.516" v="341" actId="20577"/>
          <ac:spMkLst>
            <pc:docMk/>
            <pc:sldMk cId="0" sldId="263"/>
            <ac:spMk id="127" creationId="{00000000-0000-0000-0000-000000000000}"/>
          </ac:spMkLst>
        </pc:spChg>
        <pc:cxnChg chg="mod">
          <ac:chgData name="Christian Grøndahl Stage" userId="1f404f86-7f1f-4915-ac2e-7a860f73e49f" providerId="ADAL" clId="{81D54B12-5ED7-429D-9819-9F4033B80877}" dt="2024-11-27T18:37:34.643" v="346" actId="14100"/>
          <ac:cxnSpMkLst>
            <pc:docMk/>
            <pc:sldMk cId="0" sldId="263"/>
            <ac:cxnSpMk id="141" creationId="{00000000-0000-0000-0000-000000000000}"/>
          </ac:cxnSpMkLst>
        </pc:cxnChg>
        <pc:cxnChg chg="mod">
          <ac:chgData name="Christian Grøndahl Stage" userId="1f404f86-7f1f-4915-ac2e-7a860f73e49f" providerId="ADAL" clId="{81D54B12-5ED7-429D-9819-9F4033B80877}" dt="2024-11-27T18:37:26.286" v="345" actId="14100"/>
          <ac:cxnSpMkLst>
            <pc:docMk/>
            <pc:sldMk cId="0" sldId="263"/>
            <ac:cxnSpMk id="155" creationId="{00000000-0000-0000-0000-000000000000}"/>
          </ac:cxnSpMkLst>
        </pc:cxnChg>
        <pc:cxnChg chg="mod">
          <ac:chgData name="Christian Grøndahl Stage" userId="1f404f86-7f1f-4915-ac2e-7a860f73e49f" providerId="ADAL" clId="{81D54B12-5ED7-429D-9819-9F4033B80877}" dt="2024-11-27T18:36:56.223" v="342" actId="14100"/>
          <ac:cxnSpMkLst>
            <pc:docMk/>
            <pc:sldMk cId="0" sldId="263"/>
            <ac:cxnSpMk id="157" creationId="{00000000-0000-0000-0000-000000000000}"/>
          </ac:cxnSpMkLst>
        </pc:cxnChg>
        <pc:cxnChg chg="mod">
          <ac:chgData name="Christian Grøndahl Stage" userId="1f404f86-7f1f-4915-ac2e-7a860f73e49f" providerId="ADAL" clId="{81D54B12-5ED7-429D-9819-9F4033B80877}" dt="2024-11-27T18:37:03.464" v="344" actId="14100"/>
          <ac:cxnSpMkLst>
            <pc:docMk/>
            <pc:sldMk cId="0" sldId="263"/>
            <ac:cxnSpMk id="159" creationId="{00000000-0000-0000-0000-000000000000}"/>
          </ac:cxnSpMkLst>
        </pc:cxnChg>
      </pc:sldChg>
      <pc:sldChg chg="addSp modSp new mod ord">
        <pc:chgData name="Christian Grøndahl Stage" userId="1f404f86-7f1f-4915-ac2e-7a860f73e49f" providerId="ADAL" clId="{81D54B12-5ED7-429D-9819-9F4033B80877}" dt="2024-11-27T18:35:24.940" v="321" actId="12"/>
        <pc:sldMkLst>
          <pc:docMk/>
          <pc:sldMk cId="7289160" sldId="264"/>
        </pc:sldMkLst>
        <pc:spChg chg="mod">
          <ac:chgData name="Christian Grøndahl Stage" userId="1f404f86-7f1f-4915-ac2e-7a860f73e49f" providerId="ADAL" clId="{81D54B12-5ED7-429D-9819-9F4033B80877}" dt="2024-11-27T18:08:25.268" v="9" actId="27636"/>
          <ac:spMkLst>
            <pc:docMk/>
            <pc:sldMk cId="7289160" sldId="264"/>
            <ac:spMk id="2" creationId="{F475EA7A-7CDE-21EB-17F1-53419B874871}"/>
          </ac:spMkLst>
        </pc:spChg>
        <pc:spChg chg="mod">
          <ac:chgData name="Christian Grøndahl Stage" userId="1f404f86-7f1f-4915-ac2e-7a860f73e49f" providerId="ADAL" clId="{81D54B12-5ED7-429D-9819-9F4033B80877}" dt="2024-11-27T18:35:24.940" v="321" actId="12"/>
          <ac:spMkLst>
            <pc:docMk/>
            <pc:sldMk cId="7289160" sldId="264"/>
            <ac:spMk id="3" creationId="{59FAEB47-1E18-8FB5-1B7D-EEFDD4F9E490}"/>
          </ac:spMkLst>
        </pc:spChg>
        <pc:picChg chg="add mod">
          <ac:chgData name="Christian Grøndahl Stage" userId="1f404f86-7f1f-4915-ac2e-7a860f73e49f" providerId="ADAL" clId="{81D54B12-5ED7-429D-9819-9F4033B80877}" dt="2024-11-27T18:24:34.207" v="237" actId="1035"/>
          <ac:picMkLst>
            <pc:docMk/>
            <pc:sldMk cId="7289160" sldId="264"/>
            <ac:picMk id="5" creationId="{7685D9DA-0AC1-2A8B-3C56-3708AA605AC3}"/>
          </ac:picMkLst>
        </pc:picChg>
      </pc:sldChg>
      <pc:sldChg chg="modSp new mod">
        <pc:chgData name="Christian Grøndahl Stage" userId="1f404f86-7f1f-4915-ac2e-7a860f73e49f" providerId="ADAL" clId="{81D54B12-5ED7-429D-9819-9F4033B80877}" dt="2024-11-27T18:35:43.989" v="323" actId="12"/>
        <pc:sldMkLst>
          <pc:docMk/>
          <pc:sldMk cId="2958590880" sldId="265"/>
        </pc:sldMkLst>
        <pc:spChg chg="mod">
          <ac:chgData name="Christian Grøndahl Stage" userId="1f404f86-7f1f-4915-ac2e-7a860f73e49f" providerId="ADAL" clId="{81D54B12-5ED7-429D-9819-9F4033B80877}" dt="2024-11-27T18:33:50.620" v="311" actId="27636"/>
          <ac:spMkLst>
            <pc:docMk/>
            <pc:sldMk cId="2958590880" sldId="265"/>
            <ac:spMk id="2" creationId="{8150844B-458E-0F4C-390C-53E1F9764938}"/>
          </ac:spMkLst>
        </pc:spChg>
        <pc:spChg chg="mod">
          <ac:chgData name="Christian Grøndahl Stage" userId="1f404f86-7f1f-4915-ac2e-7a860f73e49f" providerId="ADAL" clId="{81D54B12-5ED7-429D-9819-9F4033B80877}" dt="2024-11-27T18:35:43.989" v="323" actId="12"/>
          <ac:spMkLst>
            <pc:docMk/>
            <pc:sldMk cId="2958590880" sldId="265"/>
            <ac:spMk id="3" creationId="{6ADF3AF8-D88C-6C91-63A3-229062AC90DE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147090b4d22_1_89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147090b4d22_1_89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147090b4d22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g147090b4d22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147090b4d22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147090b4d22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a"/>
              <a:t>I kan ændre farven og antallet af bobler (copy-paste en boble og indsæt), så det matcher jeres fags hovedområder</a:t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147090b4d22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147090b4d22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a"/>
              <a:t>Giv et bud på relevante emner, I gerne ville vejlede jeres elever i - og evt et par gamle travere :-)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a"/>
              <a:t>I kan bare ændre i farver og opsætning, hvis det giver bedre mening</a:t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147090b4d22_0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147090b4d22_0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a" dirty="0"/>
              <a:t>Find gode overordnede flerfaglige problemstillinger, hvori jeres fag indgår. Lad eleverne summe over, hvilke andre fag som jeres fag er i samspil med i hver enkelt problemstilling</a:t>
            </a:r>
            <a:endParaRPr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147090b4d22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147090b4d22_0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a"/>
              <a:t>Indsæt fx links til gode søgebaser i jeres fag eller beskriv det så godt I kan. Giv ikke for mange muligheder, så bliver det uoverskueligt. Men giv dem gerne en lille øvelse i at finde et velvalgt materiale  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fe43c3d211_0_6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" name="Google Shape;120;gfe43c3d211_0_66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147090b4d22_0_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147090b4d22_0_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‹nr.›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‹nr.›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hyperlink" Target="http://islamstudie.dk/" TargetMode="External"/><Relationship Id="rId3" Type="http://schemas.openxmlformats.org/officeDocument/2006/relationships/hyperlink" Target="https://www.religion.dk/nyheder/guide-x-antal-gode-ideer-til-hvordan-man-kan-bruge-religion-i-sin-srp-opgave" TargetMode="External"/><Relationship Id="rId7" Type="http://schemas.openxmlformats.org/officeDocument/2006/relationships/hyperlink" Target="https://www.kristendom.dk/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www.etiskraad.dk/" TargetMode="External"/><Relationship Id="rId5" Type="http://schemas.openxmlformats.org/officeDocument/2006/relationships/hyperlink" Target="https://www.religion.dk/leksikon/A" TargetMode="External"/><Relationship Id="rId10" Type="http://schemas.openxmlformats.org/officeDocument/2006/relationships/hyperlink" Target="https://faktalink.dk/" TargetMode="External"/><Relationship Id="rId4" Type="http://schemas.openxmlformats.org/officeDocument/2006/relationships/hyperlink" Target="https://www.religion.dk/" TargetMode="External"/><Relationship Id="rId9" Type="http://schemas.openxmlformats.org/officeDocument/2006/relationships/hyperlink" Target="http://kbh.buddha.dk/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subTitle" idx="1"/>
          </p:nvPr>
        </p:nvSpPr>
        <p:spPr>
          <a:xfrm>
            <a:off x="311700" y="3299125"/>
            <a:ext cx="4535700" cy="124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a"/>
              <a:t>Inspiration til valg af fag, emne og materiale</a:t>
            </a:r>
            <a:endParaRPr/>
          </a:p>
        </p:txBody>
      </p:sp>
      <p:grpSp>
        <p:nvGrpSpPr>
          <p:cNvPr id="55" name="Google Shape;55;p13"/>
          <p:cNvGrpSpPr/>
          <p:nvPr/>
        </p:nvGrpSpPr>
        <p:grpSpPr>
          <a:xfrm>
            <a:off x="4847367" y="753303"/>
            <a:ext cx="4036590" cy="3713071"/>
            <a:chOff x="2256567" y="677103"/>
            <a:chExt cx="4036590" cy="3713071"/>
          </a:xfrm>
        </p:grpSpPr>
        <p:sp>
          <p:nvSpPr>
            <p:cNvPr id="56" name="Google Shape;56;p13"/>
            <p:cNvSpPr/>
            <p:nvPr/>
          </p:nvSpPr>
          <p:spPr>
            <a:xfrm rot="-6596588">
              <a:off x="3726388" y="3510395"/>
              <a:ext cx="771357" cy="771357"/>
            </a:xfrm>
            <a:prstGeom prst="ellipse">
              <a:avLst/>
            </a:prstGeom>
            <a:solidFill>
              <a:srgbClr val="83E3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57;p13"/>
            <p:cNvSpPr/>
            <p:nvPr/>
          </p:nvSpPr>
          <p:spPr>
            <a:xfrm rot="-6599386">
              <a:off x="2318596" y="1407533"/>
              <a:ext cx="440541" cy="440541"/>
            </a:xfrm>
            <a:prstGeom prst="ellipse">
              <a:avLst/>
            </a:prstGeom>
            <a:solidFill>
              <a:srgbClr val="83E3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58;p13"/>
            <p:cNvSpPr/>
            <p:nvPr/>
          </p:nvSpPr>
          <p:spPr>
            <a:xfrm rot="-6598839">
              <a:off x="2887641" y="2346984"/>
              <a:ext cx="1199287" cy="1199287"/>
            </a:xfrm>
            <a:prstGeom prst="ellipse">
              <a:avLst/>
            </a:prstGeom>
            <a:solidFill>
              <a:srgbClr val="83E3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59;p13"/>
            <p:cNvSpPr/>
            <p:nvPr/>
          </p:nvSpPr>
          <p:spPr>
            <a:xfrm rot="-6598620">
              <a:off x="4374916" y="913763"/>
              <a:ext cx="1681581" cy="1681581"/>
            </a:xfrm>
            <a:prstGeom prst="ellipse">
              <a:avLst/>
            </a:prstGeom>
            <a:solidFill>
              <a:srgbClr val="83E3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60;p13"/>
            <p:cNvSpPr/>
            <p:nvPr/>
          </p:nvSpPr>
          <p:spPr>
            <a:xfrm rot="-6597866">
              <a:off x="2661829" y="2208216"/>
              <a:ext cx="629106" cy="629106"/>
            </a:xfrm>
            <a:prstGeom prst="ellipse">
              <a:avLst/>
            </a:prstGeom>
            <a:solidFill>
              <a:srgbClr val="1B78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61;p13"/>
            <p:cNvSpPr/>
            <p:nvPr/>
          </p:nvSpPr>
          <p:spPr>
            <a:xfrm rot="-6597701">
              <a:off x="3267625" y="1113818"/>
              <a:ext cx="274172" cy="274172"/>
            </a:xfrm>
            <a:prstGeom prst="ellipse">
              <a:avLst/>
            </a:prstGeom>
            <a:solidFill>
              <a:srgbClr val="83E3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2" name="Google Shape;62;p13"/>
          <p:cNvSpPr/>
          <p:nvPr/>
        </p:nvSpPr>
        <p:spPr>
          <a:xfrm>
            <a:off x="6743253" y="1968245"/>
            <a:ext cx="2049000" cy="2052600"/>
          </a:xfrm>
          <a:prstGeom prst="ellipse">
            <a:avLst/>
          </a:prstGeom>
          <a:solidFill>
            <a:srgbClr val="155B54"/>
          </a:solidFill>
          <a:ln>
            <a:noFill/>
          </a:ln>
          <a:effectLst>
            <a:outerShdw blurRad="228600" dist="50800" dir="5400000" algn="tl" rotWithShape="0">
              <a:srgbClr val="000000">
                <a:alpha val="81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3" name="Google Shape;63;p13"/>
          <p:cNvGrpSpPr/>
          <p:nvPr/>
        </p:nvGrpSpPr>
        <p:grpSpPr>
          <a:xfrm>
            <a:off x="6104390" y="1602660"/>
            <a:ext cx="1172215" cy="1136335"/>
            <a:chOff x="3490737" y="1374053"/>
            <a:chExt cx="1423800" cy="1423800"/>
          </a:xfrm>
        </p:grpSpPr>
        <p:sp>
          <p:nvSpPr>
            <p:cNvPr id="64" name="Google Shape;64;p13"/>
            <p:cNvSpPr/>
            <p:nvPr/>
          </p:nvSpPr>
          <p:spPr>
            <a:xfrm>
              <a:off x="3490737" y="1374053"/>
              <a:ext cx="1423800" cy="1423800"/>
            </a:xfrm>
            <a:prstGeom prst="ellipse">
              <a:avLst/>
            </a:prstGeom>
            <a:solidFill>
              <a:srgbClr val="249C90"/>
            </a:solidFill>
            <a:ln>
              <a:noFill/>
            </a:ln>
            <a:effectLst>
              <a:outerShdw blurRad="228600" dist="50800" dir="5400000" algn="tl" rotWithShape="0">
                <a:srgbClr val="000000">
                  <a:alpha val="549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65;p13"/>
            <p:cNvSpPr txBox="1"/>
            <p:nvPr/>
          </p:nvSpPr>
          <p:spPr>
            <a:xfrm>
              <a:off x="3718754" y="1613603"/>
              <a:ext cx="967800" cy="944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sp>
        <p:nvSpPr>
          <p:cNvPr id="66" name="Google Shape;66;p13"/>
          <p:cNvSpPr txBox="1">
            <a:spLocks noGrp="1"/>
          </p:cNvSpPr>
          <p:nvPr>
            <p:ph type="ctrTitle"/>
          </p:nvPr>
        </p:nvSpPr>
        <p:spPr>
          <a:xfrm>
            <a:off x="311700" y="668375"/>
            <a:ext cx="4535700" cy="190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a"/>
              <a:t>Religion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a"/>
              <a:t>i dit SRP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475EA7A-7CDE-21EB-17F1-53419B8748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a-DK" dirty="0"/>
              <a:t>SRP og faget Religion C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59FAEB47-1E18-8FB5-1B7D-EEFDD4F9E4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1700" y="1090600"/>
            <a:ext cx="8520600" cy="2573877"/>
          </a:xfrm>
        </p:spPr>
        <p:txBody>
          <a:bodyPr/>
          <a:lstStyle/>
          <a:p>
            <a:pPr>
              <a:buClrTx/>
              <a:buFont typeface="Arial" panose="020B0604020202020204" pitchFamily="34" charset="0"/>
              <a:buChar char="•"/>
            </a:pPr>
            <a:r>
              <a:rPr lang="da-DK" dirty="0">
                <a:solidFill>
                  <a:schemeClr val="tx1"/>
                </a:solidFill>
              </a:rPr>
              <a:t>SRP skal skrives i et studieretningsfag på A-niveau kombineret med et andet fag på A/B/C-niveau.</a:t>
            </a:r>
          </a:p>
          <a:p>
            <a:pPr>
              <a:buClrTx/>
              <a:buFont typeface="Arial" panose="020B0604020202020204" pitchFamily="34" charset="0"/>
              <a:buChar char="•"/>
            </a:pPr>
            <a:r>
              <a:rPr lang="da-DK" sz="1800" dirty="0">
                <a:solidFill>
                  <a:schemeClr val="tx1"/>
                </a:solidFill>
              </a:rPr>
              <a:t>Religion C er anvendeligt i forhold til flere fag. Dette gælder både naturvidenskab, samfundsvidenskab og humaniora (sprogfagene).</a:t>
            </a:r>
          </a:p>
          <a:p>
            <a:pPr>
              <a:buClrTx/>
              <a:buFont typeface="Arial" panose="020B0604020202020204" pitchFamily="34" charset="0"/>
              <a:buChar char="•"/>
            </a:pPr>
            <a:r>
              <a:rPr lang="da-DK" dirty="0">
                <a:solidFill>
                  <a:schemeClr val="tx1"/>
                </a:solidFill>
              </a:rPr>
              <a:t>Vælg et emne, som du interesserer dig for. Du skal skrive 15-20 sider og arbejde hjemmefra med opgaven i 14 dage. </a:t>
            </a:r>
          </a:p>
        </p:txBody>
      </p:sp>
      <p:pic>
        <p:nvPicPr>
          <p:cNvPr id="5" name="Billede 4" descr="Et billede, der indeholder tekst, panorama, sky, kunst&#10;&#10;Automatisk genereret beskrivelse">
            <a:extLst>
              <a:ext uri="{FF2B5EF4-FFF2-40B4-BE49-F238E27FC236}">
                <a16:creationId xmlns:a16="http://schemas.microsoft.com/office/drawing/2014/main" id="{7685D9DA-0AC1-2A8B-3C56-3708AA605A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9395" y="3247449"/>
            <a:ext cx="7645209" cy="1760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891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" name="Google Shape;71;p14"/>
          <p:cNvGrpSpPr/>
          <p:nvPr/>
        </p:nvGrpSpPr>
        <p:grpSpPr>
          <a:xfrm>
            <a:off x="4847367" y="372303"/>
            <a:ext cx="4036590" cy="3713071"/>
            <a:chOff x="2256567" y="677103"/>
            <a:chExt cx="4036590" cy="3713071"/>
          </a:xfrm>
        </p:grpSpPr>
        <p:sp>
          <p:nvSpPr>
            <p:cNvPr id="72" name="Google Shape;72;p14"/>
            <p:cNvSpPr/>
            <p:nvPr/>
          </p:nvSpPr>
          <p:spPr>
            <a:xfrm rot="-6596588">
              <a:off x="3726388" y="3510395"/>
              <a:ext cx="771357" cy="771357"/>
            </a:xfrm>
            <a:prstGeom prst="ellipse">
              <a:avLst/>
            </a:prstGeom>
            <a:solidFill>
              <a:srgbClr val="83E3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73;p14"/>
            <p:cNvSpPr/>
            <p:nvPr/>
          </p:nvSpPr>
          <p:spPr>
            <a:xfrm rot="-6599386">
              <a:off x="2318596" y="1407533"/>
              <a:ext cx="440541" cy="440541"/>
            </a:xfrm>
            <a:prstGeom prst="ellipse">
              <a:avLst/>
            </a:prstGeom>
            <a:solidFill>
              <a:srgbClr val="83E3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74;p14"/>
            <p:cNvSpPr/>
            <p:nvPr/>
          </p:nvSpPr>
          <p:spPr>
            <a:xfrm rot="-6598839">
              <a:off x="2887641" y="2346984"/>
              <a:ext cx="1199287" cy="1199287"/>
            </a:xfrm>
            <a:prstGeom prst="ellipse">
              <a:avLst/>
            </a:prstGeom>
            <a:solidFill>
              <a:srgbClr val="83E3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75;p14"/>
            <p:cNvSpPr/>
            <p:nvPr/>
          </p:nvSpPr>
          <p:spPr>
            <a:xfrm rot="-6598620">
              <a:off x="4374916" y="913763"/>
              <a:ext cx="1681581" cy="1681581"/>
            </a:xfrm>
            <a:prstGeom prst="ellipse">
              <a:avLst/>
            </a:prstGeom>
            <a:solidFill>
              <a:srgbClr val="83E3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76;p14"/>
            <p:cNvSpPr/>
            <p:nvPr/>
          </p:nvSpPr>
          <p:spPr>
            <a:xfrm rot="-6597866">
              <a:off x="2661829" y="2208216"/>
              <a:ext cx="629106" cy="629106"/>
            </a:xfrm>
            <a:prstGeom prst="ellipse">
              <a:avLst/>
            </a:prstGeom>
            <a:solidFill>
              <a:srgbClr val="1B78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77;p14"/>
            <p:cNvSpPr/>
            <p:nvPr/>
          </p:nvSpPr>
          <p:spPr>
            <a:xfrm rot="-6597701">
              <a:off x="3267625" y="1113818"/>
              <a:ext cx="274172" cy="274172"/>
            </a:xfrm>
            <a:prstGeom prst="ellipse">
              <a:avLst/>
            </a:prstGeom>
            <a:solidFill>
              <a:srgbClr val="83E3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8" name="Google Shape;78;p1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a" dirty="0"/>
              <a:t>Hvad indeholder denne præsentation?</a:t>
            </a:r>
            <a:endParaRPr dirty="0"/>
          </a:p>
        </p:txBody>
      </p:sp>
      <p:sp>
        <p:nvSpPr>
          <p:cNvPr id="79" name="Google Shape;79;p1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  <a:p>
            <a:pPr marL="457200" lvl="0" indent="-34290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AutoNum type="arabicPeriod"/>
            </a:pPr>
            <a:r>
              <a:rPr lang="da" dirty="0">
                <a:solidFill>
                  <a:schemeClr val="dk1"/>
                </a:solidFill>
              </a:rPr>
              <a:t>Gode grunde til at vælge netop </a:t>
            </a:r>
            <a:r>
              <a:rPr lang="da-DK" dirty="0">
                <a:solidFill>
                  <a:schemeClr val="dk1"/>
                </a:solidFill>
              </a:rPr>
              <a:t>Religion</a:t>
            </a: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AutoNum type="arabicPeriod"/>
            </a:pPr>
            <a:r>
              <a:rPr lang="da" dirty="0">
                <a:solidFill>
                  <a:schemeClr val="dk1"/>
                </a:solidFill>
              </a:rPr>
              <a:t>Eksempler på flerfaglige problemstillinger, der indeholder Religion</a:t>
            </a:r>
            <a:endParaRPr dirty="0">
              <a:solidFill>
                <a:schemeClr val="dk1"/>
              </a:solidFill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AutoNum type="arabicPeriod"/>
            </a:pPr>
            <a:r>
              <a:rPr lang="da" dirty="0">
                <a:solidFill>
                  <a:schemeClr val="dk1"/>
                </a:solidFill>
              </a:rPr>
              <a:t>Ideer til relevante emner</a:t>
            </a:r>
            <a:endParaRPr dirty="0">
              <a:solidFill>
                <a:schemeClr val="dk1"/>
              </a:solidFill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AutoNum type="arabicPeriod"/>
            </a:pPr>
            <a:r>
              <a:rPr lang="da" dirty="0">
                <a:solidFill>
                  <a:schemeClr val="dk1"/>
                </a:solidFill>
              </a:rPr>
              <a:t>Hvor kan du finde relevant materiale til dit SRP</a:t>
            </a:r>
            <a:endParaRPr dirty="0">
              <a:solidFill>
                <a:schemeClr val="dk1"/>
              </a:solidFill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AutoNum type="arabicPeriod"/>
            </a:pPr>
            <a:r>
              <a:rPr lang="da" dirty="0">
                <a:solidFill>
                  <a:schemeClr val="dk1"/>
                </a:solidFill>
              </a:rPr>
              <a:t>Lidt om metoder i Religion</a:t>
            </a:r>
            <a:endParaRPr dirty="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a" dirty="0"/>
              <a:t>Gode grunde til at vælge netop Religion</a:t>
            </a:r>
            <a:endParaRPr dirty="0"/>
          </a:p>
        </p:txBody>
      </p:sp>
      <p:sp>
        <p:nvSpPr>
          <p:cNvPr id="85" name="Google Shape;85;p15"/>
          <p:cNvSpPr txBox="1">
            <a:spLocks noGrp="1"/>
          </p:cNvSpPr>
          <p:nvPr>
            <p:ph type="body" idx="1"/>
          </p:nvPr>
        </p:nvSpPr>
        <p:spPr>
          <a:xfrm>
            <a:off x="311700" y="1227000"/>
            <a:ext cx="7880700" cy="351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a" sz="1900" b="1" dirty="0">
                <a:solidFill>
                  <a:schemeClr val="tx1"/>
                </a:solidFill>
              </a:rPr>
              <a:t>Fordybelse i fx:</a:t>
            </a:r>
            <a:endParaRPr sz="1900" b="1" dirty="0">
              <a:solidFill>
                <a:schemeClr val="tx1"/>
              </a:solidFill>
            </a:endParaRPr>
          </a:p>
          <a:p>
            <a:pPr lvl="0" algn="l" rtl="0">
              <a:spcBef>
                <a:spcPts val="1200"/>
              </a:spcBef>
              <a:spcAft>
                <a:spcPts val="0"/>
              </a:spcAft>
              <a:buClrTx/>
              <a:buSzPts val="1800"/>
              <a:buFont typeface="Arial" panose="020B0604020202020204" pitchFamily="34" charset="0"/>
              <a:buChar char="•"/>
            </a:pPr>
            <a:r>
              <a:rPr lang="da" dirty="0">
                <a:solidFill>
                  <a:schemeClr val="tx1"/>
                </a:solidFill>
              </a:rPr>
              <a:t>Religionens betydning for identitetsdannelse</a:t>
            </a:r>
            <a:endParaRPr dirty="0">
              <a:solidFill>
                <a:schemeClr val="tx1"/>
              </a:solidFill>
            </a:endParaRPr>
          </a:p>
          <a:p>
            <a:pPr lvl="0" algn="l" rtl="0">
              <a:spcBef>
                <a:spcPts val="0"/>
              </a:spcBef>
              <a:spcAft>
                <a:spcPts val="0"/>
              </a:spcAft>
              <a:buClrTx/>
              <a:buSzPts val="1800"/>
              <a:buFont typeface="Arial" panose="020B0604020202020204" pitchFamily="34" charset="0"/>
              <a:buChar char="•"/>
            </a:pPr>
            <a:r>
              <a:rPr lang="da" dirty="0">
                <a:solidFill>
                  <a:schemeClr val="tx1"/>
                </a:solidFill>
              </a:rPr>
              <a:t>Religiøs tro over for naturvidenskab</a:t>
            </a:r>
            <a:endParaRPr dirty="0">
              <a:solidFill>
                <a:schemeClr val="tx1"/>
              </a:solidFill>
            </a:endParaRPr>
          </a:p>
          <a:p>
            <a:pPr lvl="0" algn="l" rtl="0">
              <a:spcBef>
                <a:spcPts val="0"/>
              </a:spcBef>
              <a:spcAft>
                <a:spcPts val="0"/>
              </a:spcAft>
              <a:buClrTx/>
              <a:buSzPts val="1800"/>
              <a:buFont typeface="Arial" panose="020B0604020202020204" pitchFamily="34" charset="0"/>
              <a:buChar char="•"/>
            </a:pPr>
            <a:r>
              <a:rPr lang="da" dirty="0">
                <a:solidFill>
                  <a:schemeClr val="tx1"/>
                </a:solidFill>
              </a:rPr>
              <a:t>Religionens rolle i det senmoderne samfund</a:t>
            </a:r>
            <a:endParaRPr dirty="0">
              <a:solidFill>
                <a:schemeClr val="tx1"/>
              </a:solidFill>
            </a:endParaRPr>
          </a:p>
          <a:p>
            <a:pPr lvl="0" algn="l" rtl="0">
              <a:spcBef>
                <a:spcPts val="0"/>
              </a:spcBef>
              <a:spcAft>
                <a:spcPts val="0"/>
              </a:spcAft>
              <a:buClrTx/>
              <a:buSzPts val="1800"/>
              <a:buFont typeface="Arial" panose="020B0604020202020204" pitchFamily="34" charset="0"/>
              <a:buChar char="•"/>
            </a:pPr>
            <a:r>
              <a:rPr lang="da" dirty="0">
                <a:solidFill>
                  <a:schemeClr val="tx1"/>
                </a:solidFill>
              </a:rPr>
              <a:t>Kristendommens rolle i det danske samfund</a:t>
            </a:r>
            <a:endParaRPr dirty="0">
              <a:solidFill>
                <a:schemeClr val="tx1"/>
              </a:solidFill>
            </a:endParaRPr>
          </a:p>
          <a:p>
            <a:pPr lvl="0" algn="l" rtl="0">
              <a:spcBef>
                <a:spcPts val="0"/>
              </a:spcBef>
              <a:spcAft>
                <a:spcPts val="0"/>
              </a:spcAft>
              <a:buClrTx/>
              <a:buSzPts val="1800"/>
              <a:buFont typeface="Arial" panose="020B0604020202020204" pitchFamily="34" charset="0"/>
              <a:buChar char="•"/>
            </a:pPr>
            <a:r>
              <a:rPr lang="da" dirty="0">
                <a:solidFill>
                  <a:schemeClr val="tx1"/>
                </a:solidFill>
              </a:rPr>
              <a:t>Religion i kunst og litteratur</a:t>
            </a:r>
            <a:endParaRPr dirty="0">
              <a:solidFill>
                <a:schemeClr val="tx1"/>
              </a:solidFill>
            </a:endParaRPr>
          </a:p>
          <a:p>
            <a:pPr lvl="0" algn="l" rtl="0">
              <a:spcBef>
                <a:spcPts val="0"/>
              </a:spcBef>
              <a:spcAft>
                <a:spcPts val="0"/>
              </a:spcAft>
              <a:buClrTx/>
              <a:buSzPts val="1800"/>
              <a:buFont typeface="Arial" panose="020B0604020202020204" pitchFamily="34" charset="0"/>
              <a:buChar char="•"/>
            </a:pPr>
            <a:r>
              <a:rPr lang="da" dirty="0">
                <a:solidFill>
                  <a:schemeClr val="tx1"/>
                </a:solidFill>
              </a:rPr>
              <a:t>Religion i kommunikation mellem mennesker</a:t>
            </a:r>
            <a:endParaRPr dirty="0">
              <a:solidFill>
                <a:schemeClr val="tx1"/>
              </a:solidFill>
            </a:endParaRPr>
          </a:p>
          <a:p>
            <a:pPr lvl="0" algn="l" rtl="0">
              <a:spcBef>
                <a:spcPts val="0"/>
              </a:spcBef>
              <a:spcAft>
                <a:spcPts val="0"/>
              </a:spcAft>
              <a:buClrTx/>
              <a:buSzPts val="1800"/>
              <a:buFont typeface="Arial" panose="020B0604020202020204" pitchFamily="34" charset="0"/>
              <a:buChar char="•"/>
            </a:pPr>
            <a:r>
              <a:rPr lang="da" dirty="0">
                <a:solidFill>
                  <a:schemeClr val="tx1"/>
                </a:solidFill>
              </a:rPr>
              <a:t>Etiske problematikker</a:t>
            </a:r>
            <a:endParaRPr dirty="0">
              <a:solidFill>
                <a:schemeClr val="tx1"/>
              </a:solidFill>
            </a:endParaRPr>
          </a:p>
          <a:p>
            <a:pPr lvl="0" algn="l" rtl="0">
              <a:spcBef>
                <a:spcPts val="0"/>
              </a:spcBef>
              <a:spcAft>
                <a:spcPts val="0"/>
              </a:spcAft>
              <a:buClrTx/>
              <a:buSzPts val="1800"/>
              <a:buFont typeface="Arial" panose="020B0604020202020204" pitchFamily="34" charset="0"/>
              <a:buChar char="•"/>
            </a:pPr>
            <a:r>
              <a:rPr lang="da" dirty="0">
                <a:solidFill>
                  <a:schemeClr val="tx1"/>
                </a:solidFill>
              </a:rPr>
              <a:t>Forklaringer af mennesket (eksistentielle spørgsmål)</a:t>
            </a:r>
            <a:endParaRPr dirty="0">
              <a:solidFill>
                <a:schemeClr val="tx1"/>
              </a:solidFill>
            </a:endParaRPr>
          </a:p>
          <a:p>
            <a:pPr lvl="0" algn="l" rtl="0">
              <a:spcBef>
                <a:spcPts val="0"/>
              </a:spcBef>
              <a:spcAft>
                <a:spcPts val="0"/>
              </a:spcAft>
              <a:buClrTx/>
              <a:buSzPts val="1800"/>
              <a:buFont typeface="Arial" panose="020B0604020202020204" pitchFamily="34" charset="0"/>
              <a:buChar char="•"/>
            </a:pPr>
            <a:r>
              <a:rPr lang="da" dirty="0">
                <a:solidFill>
                  <a:schemeClr val="tx1"/>
                </a:solidFill>
              </a:rPr>
              <a:t>Religionskritik</a:t>
            </a:r>
            <a:endParaRPr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a" dirty="0"/>
              <a:t>Emner? Her er lidt inspiration…</a:t>
            </a:r>
            <a:endParaRPr dirty="0"/>
          </a:p>
        </p:txBody>
      </p:sp>
      <p:sp>
        <p:nvSpPr>
          <p:cNvPr id="91" name="Google Shape;91;p16"/>
          <p:cNvSpPr txBox="1"/>
          <p:nvPr/>
        </p:nvSpPr>
        <p:spPr>
          <a:xfrm>
            <a:off x="5010351" y="2227015"/>
            <a:ext cx="1075200" cy="52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a" sz="11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Vestibulum congue </a:t>
            </a:r>
            <a:endParaRPr sz="11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92" name="Google Shape;92;p16"/>
          <p:cNvSpPr/>
          <p:nvPr/>
        </p:nvSpPr>
        <p:spPr>
          <a:xfrm>
            <a:off x="6660225" y="1017737"/>
            <a:ext cx="1854000" cy="1854000"/>
          </a:xfrm>
          <a:prstGeom prst="ellipse">
            <a:avLst/>
          </a:prstGeom>
          <a:solidFill>
            <a:srgbClr val="249C90"/>
          </a:solidFill>
          <a:ln w="28575" cap="flat" cmpd="sng">
            <a:solidFill>
              <a:srgbClr val="83E3D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93;p16"/>
          <p:cNvSpPr txBox="1"/>
          <p:nvPr/>
        </p:nvSpPr>
        <p:spPr>
          <a:xfrm>
            <a:off x="6798875" y="1398275"/>
            <a:ext cx="1513200" cy="8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a" sz="15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Etik, samfund og naturvidenskab</a:t>
            </a:r>
            <a:endParaRPr sz="15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94" name="Google Shape;94;p16"/>
          <p:cNvGrpSpPr/>
          <p:nvPr/>
        </p:nvGrpSpPr>
        <p:grpSpPr>
          <a:xfrm>
            <a:off x="6932502" y="2574687"/>
            <a:ext cx="1854000" cy="1854000"/>
            <a:chOff x="2986712" y="1676962"/>
            <a:chExt cx="1854000" cy="1854000"/>
          </a:xfrm>
        </p:grpSpPr>
        <p:sp>
          <p:nvSpPr>
            <p:cNvPr id="95" name="Google Shape;95;p16"/>
            <p:cNvSpPr/>
            <p:nvPr/>
          </p:nvSpPr>
          <p:spPr>
            <a:xfrm>
              <a:off x="2986712" y="1676962"/>
              <a:ext cx="1854000" cy="1854000"/>
            </a:xfrm>
            <a:prstGeom prst="ellipse">
              <a:avLst/>
            </a:prstGeom>
            <a:solidFill>
              <a:srgbClr val="1D7E74"/>
            </a:solidFill>
            <a:ln w="28575" cap="flat" cmpd="sng">
              <a:solidFill>
                <a:srgbClr val="83E3D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96;p16"/>
            <p:cNvSpPr txBox="1"/>
            <p:nvPr/>
          </p:nvSpPr>
          <p:spPr>
            <a:xfrm>
              <a:off x="3134200" y="2249425"/>
              <a:ext cx="1637400" cy="727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a" sz="16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Religion og sekularisering</a:t>
              </a:r>
              <a:endParaRPr sz="16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97" name="Google Shape;97;p16"/>
          <p:cNvGrpSpPr/>
          <p:nvPr/>
        </p:nvGrpSpPr>
        <p:grpSpPr>
          <a:xfrm>
            <a:off x="1568537" y="1560737"/>
            <a:ext cx="1899788" cy="1854000"/>
            <a:chOff x="2986712" y="1676962"/>
            <a:chExt cx="1899788" cy="1854000"/>
          </a:xfrm>
        </p:grpSpPr>
        <p:sp>
          <p:nvSpPr>
            <p:cNvPr id="98" name="Google Shape;98;p16"/>
            <p:cNvSpPr/>
            <p:nvPr/>
          </p:nvSpPr>
          <p:spPr>
            <a:xfrm>
              <a:off x="2986712" y="1676962"/>
              <a:ext cx="1854000" cy="1854000"/>
            </a:xfrm>
            <a:prstGeom prst="ellipse">
              <a:avLst/>
            </a:prstGeom>
            <a:solidFill>
              <a:srgbClr val="1D7E74"/>
            </a:solidFill>
            <a:ln w="28575" cap="flat" cmpd="sng">
              <a:solidFill>
                <a:srgbClr val="83E3D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99;p16"/>
            <p:cNvSpPr txBox="1"/>
            <p:nvPr/>
          </p:nvSpPr>
          <p:spPr>
            <a:xfrm>
              <a:off x="3134200" y="2139363"/>
              <a:ext cx="1752300" cy="837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a" sz="17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Ungdommen</a:t>
              </a:r>
              <a:endParaRPr sz="17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marL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a" sz="17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i Iran</a:t>
              </a:r>
              <a:endParaRPr sz="17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00" name="Google Shape;100;p16"/>
          <p:cNvGrpSpPr/>
          <p:nvPr/>
        </p:nvGrpSpPr>
        <p:grpSpPr>
          <a:xfrm>
            <a:off x="4783437" y="484337"/>
            <a:ext cx="1854000" cy="1854000"/>
            <a:chOff x="2986712" y="1676962"/>
            <a:chExt cx="1854000" cy="1854000"/>
          </a:xfrm>
        </p:grpSpPr>
        <p:sp>
          <p:nvSpPr>
            <p:cNvPr id="101" name="Google Shape;101;p16"/>
            <p:cNvSpPr/>
            <p:nvPr/>
          </p:nvSpPr>
          <p:spPr>
            <a:xfrm>
              <a:off x="2986712" y="1676962"/>
              <a:ext cx="1854000" cy="1854000"/>
            </a:xfrm>
            <a:prstGeom prst="ellipse">
              <a:avLst/>
            </a:prstGeom>
            <a:solidFill>
              <a:srgbClr val="1D7E74"/>
            </a:solidFill>
            <a:ln w="28575" cap="flat" cmpd="sng">
              <a:solidFill>
                <a:srgbClr val="83E3D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02;p16"/>
            <p:cNvSpPr txBox="1"/>
            <p:nvPr/>
          </p:nvSpPr>
          <p:spPr>
            <a:xfrm>
              <a:off x="3385350" y="2131325"/>
              <a:ext cx="1247400" cy="981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a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Religion og identitet i det senmoderne samfund </a:t>
              </a:r>
              <a:endParaRPr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sp>
        <p:nvSpPr>
          <p:cNvPr id="103" name="Google Shape;103;p16"/>
          <p:cNvSpPr/>
          <p:nvPr/>
        </p:nvSpPr>
        <p:spPr>
          <a:xfrm>
            <a:off x="3735038" y="2338337"/>
            <a:ext cx="1854000" cy="1854000"/>
          </a:xfrm>
          <a:prstGeom prst="ellipse">
            <a:avLst/>
          </a:prstGeom>
          <a:solidFill>
            <a:srgbClr val="249C90"/>
          </a:solidFill>
          <a:ln w="28575" cap="flat" cmpd="sng">
            <a:solidFill>
              <a:srgbClr val="83E3D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a">
                <a:solidFill>
                  <a:schemeClr val="lt1"/>
                </a:solidFill>
              </a:rPr>
              <a:t>Religion og fantasy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104" name="Google Shape;104;p16"/>
          <p:cNvSpPr/>
          <p:nvPr/>
        </p:nvSpPr>
        <p:spPr>
          <a:xfrm>
            <a:off x="311700" y="3173537"/>
            <a:ext cx="1854000" cy="1854000"/>
          </a:xfrm>
          <a:prstGeom prst="ellipse">
            <a:avLst/>
          </a:prstGeom>
          <a:solidFill>
            <a:srgbClr val="249C90"/>
          </a:solidFill>
          <a:ln w="28575" cap="flat" cmpd="sng">
            <a:solidFill>
              <a:srgbClr val="83E3D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5;p16"/>
          <p:cNvSpPr txBox="1"/>
          <p:nvPr/>
        </p:nvSpPr>
        <p:spPr>
          <a:xfrm>
            <a:off x="412825" y="3513075"/>
            <a:ext cx="1513200" cy="123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a" sz="15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Religion og køn</a:t>
            </a:r>
            <a:endParaRPr sz="15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150844B-458E-0F4C-390C-53E1F97649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a-DK" dirty="0"/>
              <a:t>Hvordan ved jeg, om emnet er en god ide?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6ADF3AF8-D88C-6C91-63A3-229062AC90D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200000"/>
              </a:lnSpc>
              <a:buClrTx/>
              <a:buFont typeface="Arial" panose="020B0604020202020204" pitchFamily="34" charset="0"/>
              <a:buChar char="•"/>
            </a:pPr>
            <a:r>
              <a:rPr lang="da-DK" dirty="0">
                <a:solidFill>
                  <a:schemeClr val="tx1"/>
                </a:solidFill>
              </a:rPr>
              <a:t>Tænk over, om dit emne kan forbinde de to fag.</a:t>
            </a:r>
          </a:p>
          <a:p>
            <a:pPr>
              <a:lnSpc>
                <a:spcPct val="200000"/>
              </a:lnSpc>
              <a:buClrTx/>
              <a:buFont typeface="Arial" panose="020B0604020202020204" pitchFamily="34" charset="0"/>
              <a:buChar char="•"/>
            </a:pPr>
            <a:r>
              <a:rPr lang="da-DK" dirty="0">
                <a:solidFill>
                  <a:schemeClr val="tx1"/>
                </a:solidFill>
              </a:rPr>
              <a:t>Spørg gerne din(e) lærer(e) til råds.</a:t>
            </a:r>
          </a:p>
          <a:p>
            <a:pPr>
              <a:lnSpc>
                <a:spcPct val="200000"/>
              </a:lnSpc>
              <a:buClrTx/>
              <a:buFont typeface="Arial" panose="020B0604020202020204" pitchFamily="34" charset="0"/>
              <a:buChar char="•"/>
            </a:pPr>
            <a:r>
              <a:rPr lang="da-DK" dirty="0">
                <a:solidFill>
                  <a:schemeClr val="tx1"/>
                </a:solidFill>
              </a:rPr>
              <a:t>Findes der materialer, som du kan få fat på og skrive på din litteraturliste?</a:t>
            </a:r>
          </a:p>
          <a:p>
            <a:pPr>
              <a:lnSpc>
                <a:spcPct val="200000"/>
              </a:lnSpc>
              <a:buClrTx/>
              <a:buFont typeface="Arial" panose="020B0604020202020204" pitchFamily="34" charset="0"/>
              <a:buChar char="•"/>
            </a:pPr>
            <a:r>
              <a:rPr lang="da-DK" dirty="0">
                <a:solidFill>
                  <a:schemeClr val="tx1"/>
                </a:solidFill>
              </a:rPr>
              <a:t>Kan du anvende religionsfaglig teori og begreber i dit arbejde?</a:t>
            </a:r>
          </a:p>
          <a:p>
            <a:pPr>
              <a:lnSpc>
                <a:spcPct val="200000"/>
              </a:lnSpc>
              <a:buClrTx/>
              <a:buFont typeface="Arial" panose="020B0604020202020204" pitchFamily="34" charset="0"/>
              <a:buChar char="•"/>
            </a:pPr>
            <a:r>
              <a:rPr lang="da-DK" dirty="0">
                <a:solidFill>
                  <a:schemeClr val="tx1"/>
                </a:solidFill>
              </a:rPr>
              <a:t>Kan begge fag komme i spil, så der er noget at undersøge og diskutere?</a:t>
            </a:r>
          </a:p>
          <a:p>
            <a:pPr>
              <a:lnSpc>
                <a:spcPct val="200000"/>
              </a:lnSpc>
              <a:buClrTx/>
              <a:buFont typeface="Arial" panose="020B0604020202020204" pitchFamily="34" charset="0"/>
              <a:buChar char="•"/>
            </a:pPr>
            <a:r>
              <a:rPr lang="da-DK" dirty="0">
                <a:solidFill>
                  <a:schemeClr val="tx1"/>
                </a:solidFill>
              </a:rPr>
              <a:t>Har emnet nutidig relevans?</a:t>
            </a:r>
          </a:p>
          <a:p>
            <a:pPr>
              <a:lnSpc>
                <a:spcPct val="200000"/>
              </a:lnSpc>
            </a:pPr>
            <a:endParaRPr lang="da-DK" dirty="0">
              <a:solidFill>
                <a:schemeClr val="tx1"/>
              </a:solidFill>
            </a:endParaRPr>
          </a:p>
          <a:p>
            <a:pPr>
              <a:lnSpc>
                <a:spcPct val="200000"/>
              </a:lnSpc>
            </a:pPr>
            <a:endParaRPr lang="da-DK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85908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da" sz="2500" dirty="0"/>
              <a:t>Eksempler på flerfaglige problemstillinger med Religion </a:t>
            </a:r>
            <a:endParaRPr sz="2500" dirty="0"/>
          </a:p>
        </p:txBody>
      </p:sp>
      <p:sp>
        <p:nvSpPr>
          <p:cNvPr id="111" name="Google Shape;111;p17"/>
          <p:cNvSpPr txBox="1">
            <a:spLocks noGrp="1"/>
          </p:cNvSpPr>
          <p:nvPr>
            <p:ph type="body" idx="1"/>
          </p:nvPr>
        </p:nvSpPr>
        <p:spPr>
          <a:xfrm>
            <a:off x="138225" y="1313160"/>
            <a:ext cx="8954100" cy="377447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62500" lnSpcReduction="20000"/>
          </a:bodyPr>
          <a:lstStyle/>
          <a:p>
            <a:pPr marL="457200" lvl="0" indent="-317182" algn="l" rtl="0">
              <a:lnSpc>
                <a:spcPct val="170000"/>
              </a:lnSpc>
              <a:spcBef>
                <a:spcPts val="200"/>
              </a:spcBef>
              <a:spcAft>
                <a:spcPts val="0"/>
              </a:spcAft>
              <a:buClrTx/>
              <a:buSzPct val="100000"/>
              <a:buAutoNum type="arabicPeriod"/>
            </a:pPr>
            <a:r>
              <a:rPr lang="da" dirty="0">
                <a:solidFill>
                  <a:schemeClr val="tx1"/>
                </a:solidFill>
              </a:rPr>
              <a:t>Hvilken rolle spiller kristen fundamentalisme for amerikansk politik? (Sa-A, En-A)</a:t>
            </a:r>
            <a:endParaRPr dirty="0">
              <a:solidFill>
                <a:schemeClr val="tx1"/>
              </a:solidFill>
            </a:endParaRPr>
          </a:p>
          <a:p>
            <a:pPr marL="457200" lvl="0" indent="-317182" algn="l" rtl="0">
              <a:lnSpc>
                <a:spcPct val="170000"/>
              </a:lnSpc>
              <a:spcBef>
                <a:spcPts val="200"/>
              </a:spcBef>
              <a:spcAft>
                <a:spcPts val="0"/>
              </a:spcAft>
              <a:buClrTx/>
              <a:buSzPct val="100000"/>
              <a:buAutoNum type="arabicPeriod"/>
            </a:pPr>
            <a:r>
              <a:rPr lang="da" dirty="0">
                <a:solidFill>
                  <a:schemeClr val="tx1"/>
                </a:solidFill>
              </a:rPr>
              <a:t>Hvordan skildres Kristusfiguren i fantasylitteratur, fx Narnia-serien? (En-A) </a:t>
            </a:r>
            <a:endParaRPr dirty="0">
              <a:solidFill>
                <a:schemeClr val="tx1"/>
              </a:solidFill>
            </a:endParaRPr>
          </a:p>
          <a:p>
            <a:pPr marL="457200" lvl="0" indent="-317182" algn="l" rtl="0">
              <a:lnSpc>
                <a:spcPct val="170000"/>
              </a:lnSpc>
              <a:spcBef>
                <a:spcPts val="200"/>
              </a:spcBef>
              <a:spcAft>
                <a:spcPts val="0"/>
              </a:spcAft>
              <a:buClrTx/>
              <a:buSzPct val="100000"/>
              <a:buAutoNum type="arabicPeriod"/>
            </a:pPr>
            <a:r>
              <a:rPr lang="da" dirty="0">
                <a:solidFill>
                  <a:schemeClr val="tx1"/>
                </a:solidFill>
              </a:rPr>
              <a:t>Hvad er gospelmusikkens religiøse og musikalske rødder og hvilken rolle spiller den for baptistbevægelsen i USA? (Musik A)</a:t>
            </a:r>
            <a:endParaRPr dirty="0">
              <a:solidFill>
                <a:schemeClr val="tx1"/>
              </a:solidFill>
            </a:endParaRPr>
          </a:p>
          <a:p>
            <a:pPr marL="457200" lvl="0" indent="-317182" algn="l" rtl="0">
              <a:lnSpc>
                <a:spcPct val="170000"/>
              </a:lnSpc>
              <a:spcBef>
                <a:spcPts val="200"/>
              </a:spcBef>
              <a:spcAft>
                <a:spcPts val="0"/>
              </a:spcAft>
              <a:buClrTx/>
              <a:buSzPct val="100000"/>
              <a:buAutoNum type="arabicPeriod"/>
            </a:pPr>
            <a:r>
              <a:rPr lang="da" dirty="0">
                <a:solidFill>
                  <a:schemeClr val="tx1"/>
                </a:solidFill>
              </a:rPr>
              <a:t>Hvorfor vælger nogen at blive radikaliseret jihadist? (Sa-A, En-A)</a:t>
            </a:r>
            <a:endParaRPr dirty="0">
              <a:solidFill>
                <a:schemeClr val="tx1"/>
              </a:solidFill>
            </a:endParaRPr>
          </a:p>
          <a:p>
            <a:pPr marL="457200" lvl="0" indent="-317182" algn="l" rtl="0">
              <a:lnSpc>
                <a:spcPct val="170000"/>
              </a:lnSpc>
              <a:spcBef>
                <a:spcPts val="200"/>
              </a:spcBef>
              <a:spcAft>
                <a:spcPts val="0"/>
              </a:spcAft>
              <a:buClrTx/>
              <a:buSzPct val="100000"/>
              <a:buAutoNum type="arabicPeriod"/>
            </a:pPr>
            <a:r>
              <a:rPr lang="da" dirty="0">
                <a:solidFill>
                  <a:schemeClr val="tx1"/>
                </a:solidFill>
              </a:rPr>
              <a:t>Hvilke etiske overvejelser stod bag corona-indsatsen i Danmark? (Bio A)</a:t>
            </a:r>
            <a:endParaRPr dirty="0">
              <a:solidFill>
                <a:schemeClr val="tx1"/>
              </a:solidFill>
            </a:endParaRPr>
          </a:p>
          <a:p>
            <a:pPr marL="457200" lvl="0" indent="-317182" algn="l" rtl="0">
              <a:lnSpc>
                <a:spcPct val="170000"/>
              </a:lnSpc>
              <a:spcBef>
                <a:spcPts val="200"/>
              </a:spcBef>
              <a:spcAft>
                <a:spcPts val="0"/>
              </a:spcAft>
              <a:buClrTx/>
              <a:buSzPct val="100000"/>
              <a:buAutoNum type="arabicPeriod"/>
            </a:pPr>
            <a:r>
              <a:rPr lang="da" dirty="0">
                <a:solidFill>
                  <a:schemeClr val="tx1"/>
                </a:solidFill>
              </a:rPr>
              <a:t>Hvordan forholder man sig til sin religion og etnicitet i et multikulturelt samfund (Sa-A, En-A,Ty-A, Fr-A)</a:t>
            </a:r>
            <a:endParaRPr dirty="0">
              <a:solidFill>
                <a:schemeClr val="tx1"/>
              </a:solidFill>
            </a:endParaRPr>
          </a:p>
          <a:p>
            <a:pPr marL="457200" lvl="0" indent="-317182" algn="l" rtl="0">
              <a:lnSpc>
                <a:spcPct val="170000"/>
              </a:lnSpc>
              <a:spcBef>
                <a:spcPts val="200"/>
              </a:spcBef>
              <a:spcAft>
                <a:spcPts val="0"/>
              </a:spcAft>
              <a:buClrTx/>
              <a:buSzPct val="100000"/>
              <a:buAutoNum type="arabicPeriod"/>
            </a:pPr>
            <a:r>
              <a:rPr lang="da" dirty="0">
                <a:solidFill>
                  <a:schemeClr val="tx1"/>
                </a:solidFill>
              </a:rPr>
              <a:t>Hvilke konsekvenser fik maskeringsforbudet? (Sa-A)</a:t>
            </a:r>
            <a:endParaRPr dirty="0">
              <a:solidFill>
                <a:schemeClr val="tx1"/>
              </a:solidFill>
            </a:endParaRPr>
          </a:p>
          <a:p>
            <a:pPr marL="457200" lvl="0" indent="-317182" algn="l" rtl="0">
              <a:lnSpc>
                <a:spcPct val="170000"/>
              </a:lnSpc>
              <a:spcBef>
                <a:spcPts val="200"/>
              </a:spcBef>
              <a:spcAft>
                <a:spcPts val="0"/>
              </a:spcAft>
              <a:buClrTx/>
              <a:buSzPct val="100000"/>
              <a:buAutoNum type="arabicPeriod"/>
            </a:pPr>
            <a:r>
              <a:rPr lang="da" dirty="0">
                <a:solidFill>
                  <a:schemeClr val="tx1"/>
                </a:solidFill>
              </a:rPr>
              <a:t>Hvilke etiske overvejelser knyttes til GMO-fødevarer? (Bio A)</a:t>
            </a:r>
            <a:endParaRPr dirty="0">
              <a:solidFill>
                <a:schemeClr val="tx1"/>
              </a:solidFill>
            </a:endParaRPr>
          </a:p>
          <a:p>
            <a:pPr marL="457200" lvl="0" indent="-317182" algn="l" rtl="0">
              <a:lnSpc>
                <a:spcPct val="170000"/>
              </a:lnSpc>
              <a:spcBef>
                <a:spcPts val="200"/>
              </a:spcBef>
              <a:spcAft>
                <a:spcPts val="0"/>
              </a:spcAft>
              <a:buClrTx/>
              <a:buSzPct val="100000"/>
              <a:buAutoNum type="arabicPeriod"/>
            </a:pPr>
            <a:r>
              <a:rPr lang="da" dirty="0">
                <a:solidFill>
                  <a:schemeClr val="tx1"/>
                </a:solidFill>
              </a:rPr>
              <a:t>Hvilken rolle spiller tørklædedebatten i dansk politik? (Sa-A)</a:t>
            </a:r>
            <a:endParaRPr dirty="0">
              <a:solidFill>
                <a:schemeClr val="tx1"/>
              </a:solidFill>
            </a:endParaRPr>
          </a:p>
          <a:p>
            <a:pPr marL="457200" lvl="0" indent="-317182" algn="l" rtl="0">
              <a:lnSpc>
                <a:spcPct val="170000"/>
              </a:lnSpc>
              <a:spcBef>
                <a:spcPts val="200"/>
              </a:spcBef>
              <a:spcAft>
                <a:spcPts val="0"/>
              </a:spcAft>
              <a:buClrTx/>
              <a:buSzPct val="97297"/>
              <a:buAutoNum type="arabicPeriod"/>
            </a:pPr>
            <a:r>
              <a:rPr lang="da" sz="1850" dirty="0">
                <a:solidFill>
                  <a:schemeClr val="tx1"/>
                </a:solidFill>
              </a:rPr>
              <a:t>Hvorfor leder </a:t>
            </a:r>
            <a:r>
              <a:rPr lang="da" dirty="0">
                <a:solidFill>
                  <a:schemeClr val="tx1"/>
                </a:solidFill>
              </a:rPr>
              <a:t>sammenstød mellem ytringsfrihed og religiøse overbevisninger til terrorisme og antagonisme?</a:t>
            </a:r>
            <a:r>
              <a:rPr lang="da" sz="1850" dirty="0">
                <a:solidFill>
                  <a:schemeClr val="tx1"/>
                </a:solidFill>
              </a:rPr>
              <a:t>? (Sa-A, En-A, Fr-A) </a:t>
            </a:r>
            <a:endParaRPr sz="1850" dirty="0">
              <a:solidFill>
                <a:schemeClr val="tx1"/>
              </a:solidFill>
            </a:endParaRPr>
          </a:p>
          <a:p>
            <a:pPr marL="457200" lvl="0" indent="-317182" algn="l" rtl="0">
              <a:lnSpc>
                <a:spcPct val="170000"/>
              </a:lnSpc>
              <a:spcBef>
                <a:spcPts val="200"/>
              </a:spcBef>
              <a:spcAft>
                <a:spcPts val="0"/>
              </a:spcAft>
              <a:buClrTx/>
              <a:buSzPct val="97297"/>
              <a:buAutoNum type="arabicPeriod"/>
            </a:pPr>
            <a:r>
              <a:rPr lang="da" sz="1850" dirty="0">
                <a:solidFill>
                  <a:schemeClr val="tx1"/>
                </a:solidFill>
              </a:rPr>
              <a:t>Hvilken rolle spiller religionen i unge iraneres opgør mod præstestyret? </a:t>
            </a:r>
            <a:r>
              <a:rPr lang="da" dirty="0">
                <a:solidFill>
                  <a:schemeClr val="tx1"/>
                </a:solidFill>
              </a:rPr>
              <a:t>(Samf. A)</a:t>
            </a:r>
            <a:endParaRPr dirty="0">
              <a:solidFill>
                <a:schemeClr val="tx1"/>
              </a:solidFill>
            </a:endParaRPr>
          </a:p>
          <a:p>
            <a:pPr marL="457200" lvl="0" indent="-317182" algn="l" rtl="0">
              <a:lnSpc>
                <a:spcPct val="170000"/>
              </a:lnSpc>
              <a:spcBef>
                <a:spcPts val="200"/>
              </a:spcBef>
              <a:spcAft>
                <a:spcPts val="0"/>
              </a:spcAft>
              <a:buClrTx/>
              <a:buSzPct val="100000"/>
              <a:buAutoNum type="arabicPeriod"/>
            </a:pPr>
            <a:r>
              <a:rPr lang="da" dirty="0">
                <a:solidFill>
                  <a:schemeClr val="tx1"/>
                </a:solidFill>
              </a:rPr>
              <a:t>Hvordan skildres religiøse motiver i vampyrlitteratur, fx Dracula? (En-A)</a:t>
            </a:r>
            <a:endParaRPr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8"/>
          <p:cNvSpPr txBox="1">
            <a:spLocks noGrp="1"/>
          </p:cNvSpPr>
          <p:nvPr>
            <p:ph type="title"/>
          </p:nvPr>
        </p:nvSpPr>
        <p:spPr>
          <a:xfrm>
            <a:off x="51745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a" dirty="0"/>
              <a:t>Relevante links til inspiration og materialer</a:t>
            </a:r>
            <a:endParaRPr dirty="0"/>
          </a:p>
        </p:txBody>
      </p:sp>
      <p:sp>
        <p:nvSpPr>
          <p:cNvPr id="117" name="Google Shape;117;p18"/>
          <p:cNvSpPr txBox="1">
            <a:spLocks noGrp="1"/>
          </p:cNvSpPr>
          <p:nvPr>
            <p:ph type="body" idx="1"/>
          </p:nvPr>
        </p:nvSpPr>
        <p:spPr>
          <a:xfrm>
            <a:off x="524800" y="1203354"/>
            <a:ext cx="8240700" cy="4003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a-DK" sz="1600" u="sng" dirty="0">
                <a:solidFill>
                  <a:schemeClr val="hlink"/>
                </a:solidFill>
                <a:hlinkClick r:id="rId3"/>
              </a:rPr>
              <a:t>https://www.religion.dk/nyheder/guide-x-antal-gode-ideer-til-hvordan-man-kan-bruge-religion-i-sin-srp-opgave</a:t>
            </a:r>
            <a:endParaRPr lang="da-DK" sz="1600" u="sng" dirty="0">
              <a:solidFill>
                <a:schemeClr val="hlink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da-DK" sz="1600" u="sng" dirty="0">
              <a:solidFill>
                <a:schemeClr val="hlink"/>
              </a:solidFill>
              <a:hlinkClick r:id="rId4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a" sz="1600" u="sng" dirty="0">
                <a:solidFill>
                  <a:schemeClr val="hlink"/>
                </a:solidFill>
                <a:hlinkClick r:id="rId4"/>
              </a:rPr>
              <a:t>https://www.religion.dk/</a:t>
            </a:r>
            <a:endParaRPr sz="1600" dirty="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da" sz="1600" u="sng" dirty="0">
                <a:solidFill>
                  <a:schemeClr val="hlink"/>
                </a:solidFill>
                <a:hlinkClick r:id="rId5"/>
              </a:rPr>
              <a:t>https://www.religion.dk/leksikon/A</a:t>
            </a:r>
            <a:endParaRPr sz="1600" dirty="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da" sz="1600" u="sng" dirty="0">
                <a:solidFill>
                  <a:schemeClr val="hlink"/>
                </a:solidFill>
                <a:hlinkClick r:id="rId6"/>
              </a:rPr>
              <a:t>https://www.etiskraad.dk/</a:t>
            </a:r>
            <a:endParaRPr sz="1600" dirty="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da" sz="1600" u="sng" dirty="0">
                <a:solidFill>
                  <a:schemeClr val="hlink"/>
                </a:solidFill>
                <a:hlinkClick r:id="rId7"/>
              </a:rPr>
              <a:t>https://www.kristendom.dk/</a:t>
            </a:r>
            <a:endParaRPr sz="1600" dirty="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da" sz="1600" u="sng" dirty="0">
                <a:solidFill>
                  <a:schemeClr val="hlink"/>
                </a:solidFill>
                <a:hlinkClick r:id="rId8"/>
              </a:rPr>
              <a:t>http://islamstudie.dk/</a:t>
            </a:r>
            <a:endParaRPr sz="1600" dirty="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da" sz="1600" u="sng" dirty="0">
                <a:solidFill>
                  <a:schemeClr val="hlink"/>
                </a:solidFill>
                <a:hlinkClick r:id="rId9"/>
              </a:rPr>
              <a:t>http://kbh.buddha.dk/</a:t>
            </a:r>
            <a:endParaRPr sz="1600" dirty="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da" sz="1600" u="sng" dirty="0">
                <a:solidFill>
                  <a:schemeClr val="hlink"/>
                </a:solidFill>
                <a:hlinkClick r:id="rId10"/>
              </a:rPr>
              <a:t>https://faktalink.dk/</a:t>
            </a:r>
            <a:endParaRPr sz="1600" dirty="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19"/>
          <p:cNvSpPr txBox="1">
            <a:spLocks noGrp="1"/>
          </p:cNvSpPr>
          <p:nvPr>
            <p:ph type="title"/>
          </p:nvPr>
        </p:nvSpPr>
        <p:spPr>
          <a:xfrm>
            <a:off x="438750" y="668650"/>
            <a:ext cx="8433900" cy="312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a" sz="1600" dirty="0"/>
              <a:t>Diskutér følgende citat: </a:t>
            </a:r>
            <a:endParaRPr sz="1600" dirty="0"/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a" sz="1600" dirty="0"/>
              <a:t>“</a:t>
            </a:r>
            <a:r>
              <a:rPr lang="da" sz="1600" i="1" dirty="0"/>
              <a:t>Buddhismen er en langt mere rationel religion end </a:t>
            </a:r>
            <a:br>
              <a:rPr lang="da" sz="1600" i="1" dirty="0"/>
            </a:br>
            <a:r>
              <a:rPr lang="da" sz="1600" i="1" dirty="0"/>
              <a:t>kristendommen og er længere fremme i sin udvikling</a:t>
            </a:r>
            <a:r>
              <a:rPr lang="da" sz="1600" dirty="0"/>
              <a:t>.” </a:t>
            </a:r>
            <a:br>
              <a:rPr lang="da" sz="1600" dirty="0"/>
            </a:br>
            <a:r>
              <a:rPr lang="da" sz="1600" dirty="0"/>
              <a:t>-F. Nietzsche.     </a:t>
            </a:r>
            <a:endParaRPr sz="1600" dirty="0"/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dirty="0"/>
          </a:p>
          <a:p>
            <a:pPr marL="457200" lvl="0" indent="-3302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600"/>
              <a:buAutoNum type="arabicPeriod"/>
            </a:pPr>
            <a:r>
              <a:rPr lang="da" sz="1600" dirty="0"/>
              <a:t>Hvilken synsvinkel udtrykker citatet?</a:t>
            </a:r>
            <a:endParaRPr sz="1600" dirty="0"/>
          </a:p>
          <a:p>
            <a:pPr marL="457200" lvl="0" indent="-3302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600"/>
              <a:buAutoNum type="arabicPeriod"/>
            </a:pPr>
            <a:r>
              <a:rPr lang="da" sz="1600" dirty="0"/>
              <a:t>Hvordan kan citatets indhold belyse opfattelser </a:t>
            </a:r>
            <a:br>
              <a:rPr lang="da" sz="1600" dirty="0"/>
            </a:br>
            <a:r>
              <a:rPr lang="da" sz="1600" dirty="0"/>
              <a:t>af kristendom og buddhisme i Vesten?</a:t>
            </a:r>
            <a:endParaRPr sz="1600" dirty="0"/>
          </a:p>
        </p:txBody>
      </p:sp>
      <p:pic>
        <p:nvPicPr>
          <p:cNvPr id="3" name="Billede 2">
            <a:extLst>
              <a:ext uri="{FF2B5EF4-FFF2-40B4-BE49-F238E27FC236}">
                <a16:creationId xmlns:a16="http://schemas.microsoft.com/office/drawing/2014/main" id="{9721459B-E1C2-8E88-0FF8-7F7F01562AC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1462" r="11575"/>
          <a:stretch/>
        </p:blipFill>
        <p:spPr>
          <a:xfrm>
            <a:off x="5665153" y="1012764"/>
            <a:ext cx="2935707" cy="254297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a" dirty="0"/>
              <a:t>Metoder og fremgangsmåder</a:t>
            </a:r>
            <a:endParaRPr dirty="0"/>
          </a:p>
        </p:txBody>
      </p:sp>
      <p:cxnSp>
        <p:nvCxnSpPr>
          <p:cNvPr id="128" name="Google Shape;128;p20"/>
          <p:cNvCxnSpPr>
            <a:stCxn id="129" idx="6"/>
            <a:endCxn id="130" idx="2"/>
          </p:cNvCxnSpPr>
          <p:nvPr/>
        </p:nvCxnSpPr>
        <p:spPr>
          <a:xfrm>
            <a:off x="2961188" y="2914029"/>
            <a:ext cx="787800" cy="1005300"/>
          </a:xfrm>
          <a:prstGeom prst="bentConnector3">
            <a:avLst>
              <a:gd name="adj1" fmla="val 49995"/>
            </a:avLst>
          </a:prstGeom>
          <a:noFill/>
          <a:ln w="9525" cap="flat" cmpd="sng">
            <a:solidFill>
              <a:srgbClr val="C2C2C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31" name="Google Shape;131;p20"/>
          <p:cNvCxnSpPr>
            <a:stCxn id="129" idx="6"/>
            <a:endCxn id="132" idx="2"/>
          </p:cNvCxnSpPr>
          <p:nvPr/>
        </p:nvCxnSpPr>
        <p:spPr>
          <a:xfrm rot="10800000" flipH="1">
            <a:off x="2961188" y="1908729"/>
            <a:ext cx="787800" cy="1005300"/>
          </a:xfrm>
          <a:prstGeom prst="bentConnector3">
            <a:avLst>
              <a:gd name="adj1" fmla="val 49995"/>
            </a:avLst>
          </a:prstGeom>
          <a:noFill/>
          <a:ln w="9525" cap="flat" cmpd="sng">
            <a:solidFill>
              <a:srgbClr val="C2C2C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33" name="Google Shape;133;p20"/>
          <p:cNvCxnSpPr>
            <a:stCxn id="134" idx="3"/>
            <a:endCxn id="135" idx="2"/>
          </p:cNvCxnSpPr>
          <p:nvPr/>
        </p:nvCxnSpPr>
        <p:spPr>
          <a:xfrm rot="10800000" flipH="1">
            <a:off x="5270236" y="1417665"/>
            <a:ext cx="657600" cy="491100"/>
          </a:xfrm>
          <a:prstGeom prst="bentConnector3">
            <a:avLst>
              <a:gd name="adj1" fmla="val 50000"/>
            </a:avLst>
          </a:prstGeom>
          <a:noFill/>
          <a:ln w="9525" cap="flat" cmpd="sng">
            <a:solidFill>
              <a:srgbClr val="C2C2C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36" name="Google Shape;136;p20"/>
          <p:cNvCxnSpPr>
            <a:stCxn id="134" idx="3"/>
            <a:endCxn id="137" idx="2"/>
          </p:cNvCxnSpPr>
          <p:nvPr/>
        </p:nvCxnSpPr>
        <p:spPr>
          <a:xfrm>
            <a:off x="5270236" y="1908765"/>
            <a:ext cx="657600" cy="475200"/>
          </a:xfrm>
          <a:prstGeom prst="bentConnector3">
            <a:avLst>
              <a:gd name="adj1" fmla="val 50000"/>
            </a:avLst>
          </a:prstGeom>
          <a:noFill/>
          <a:ln w="9525" cap="flat" cmpd="sng">
            <a:solidFill>
              <a:srgbClr val="C2C2C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38" name="Google Shape;138;p20"/>
          <p:cNvCxnSpPr>
            <a:stCxn id="139" idx="3"/>
            <a:endCxn id="140" idx="2"/>
          </p:cNvCxnSpPr>
          <p:nvPr/>
        </p:nvCxnSpPr>
        <p:spPr>
          <a:xfrm rot="10800000" flipH="1">
            <a:off x="5472142" y="3428185"/>
            <a:ext cx="455700" cy="491100"/>
          </a:xfrm>
          <a:prstGeom prst="bentConnector3">
            <a:avLst>
              <a:gd name="adj1" fmla="val 49993"/>
            </a:avLst>
          </a:prstGeom>
          <a:noFill/>
          <a:ln w="9525" cap="flat" cmpd="sng">
            <a:solidFill>
              <a:srgbClr val="C2C2C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41" name="Google Shape;141;p20"/>
          <p:cNvCxnSpPr>
            <a:cxnSpLocks/>
            <a:stCxn id="139" idx="3"/>
            <a:endCxn id="142" idx="2"/>
          </p:cNvCxnSpPr>
          <p:nvPr/>
        </p:nvCxnSpPr>
        <p:spPr>
          <a:xfrm>
            <a:off x="5472142" y="3919286"/>
            <a:ext cx="455634" cy="491039"/>
          </a:xfrm>
          <a:prstGeom prst="bentConnector3">
            <a:avLst>
              <a:gd name="adj1" fmla="val 50000"/>
            </a:avLst>
          </a:prstGeom>
          <a:noFill/>
          <a:ln w="9525" cap="flat" cmpd="sng">
            <a:solidFill>
              <a:srgbClr val="C2C2C2"/>
            </a:solidFill>
            <a:prstDash val="solid"/>
            <a:round/>
            <a:headEnd type="none" w="sm" len="sm"/>
            <a:tailEnd type="none" w="sm" len="sm"/>
          </a:ln>
        </p:spPr>
      </p:cxnSp>
      <p:grpSp>
        <p:nvGrpSpPr>
          <p:cNvPr id="143" name="Google Shape;143;p20"/>
          <p:cNvGrpSpPr/>
          <p:nvPr/>
        </p:nvGrpSpPr>
        <p:grpSpPr>
          <a:xfrm>
            <a:off x="5927776" y="1246322"/>
            <a:ext cx="1521362" cy="342821"/>
            <a:chOff x="5592550" y="1018950"/>
            <a:chExt cx="1356300" cy="319200"/>
          </a:xfrm>
        </p:grpSpPr>
        <p:sp>
          <p:nvSpPr>
            <p:cNvPr id="144" name="Google Shape;144;p20"/>
            <p:cNvSpPr/>
            <p:nvPr/>
          </p:nvSpPr>
          <p:spPr>
            <a:xfrm>
              <a:off x="5766550" y="1018950"/>
              <a:ext cx="1182300" cy="319200"/>
            </a:xfrm>
            <a:prstGeom prst="roundRect">
              <a:avLst>
                <a:gd name="adj" fmla="val 16667"/>
              </a:avLst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a" sz="1100">
                  <a:solidFill>
                    <a:srgbClr val="1B786E"/>
                  </a:solidFill>
                  <a:latin typeface="Roboto"/>
                  <a:ea typeface="Roboto"/>
                  <a:cs typeface="Roboto"/>
                  <a:sym typeface="Roboto"/>
                </a:rPr>
                <a:t>Religionens historiske udvikling</a:t>
              </a:r>
              <a:endParaRPr sz="1100">
                <a:solidFill>
                  <a:srgbClr val="1B786E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35" name="Google Shape;135;p20"/>
            <p:cNvSpPr/>
            <p:nvPr/>
          </p:nvSpPr>
          <p:spPr>
            <a:xfrm>
              <a:off x="5592550" y="1091550"/>
              <a:ext cx="174000" cy="174000"/>
            </a:xfrm>
            <a:prstGeom prst="ellipse">
              <a:avLst/>
            </a:prstGeom>
            <a:solidFill>
              <a:srgbClr val="249C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5" name="Google Shape;145;p20"/>
          <p:cNvGrpSpPr/>
          <p:nvPr/>
        </p:nvGrpSpPr>
        <p:grpSpPr>
          <a:xfrm>
            <a:off x="3748874" y="1737354"/>
            <a:ext cx="1521362" cy="342821"/>
            <a:chOff x="3650050" y="1476150"/>
            <a:chExt cx="1356300" cy="319200"/>
          </a:xfrm>
        </p:grpSpPr>
        <p:sp>
          <p:nvSpPr>
            <p:cNvPr id="134" name="Google Shape;134;p20"/>
            <p:cNvSpPr/>
            <p:nvPr/>
          </p:nvSpPr>
          <p:spPr>
            <a:xfrm>
              <a:off x="3824050" y="1476150"/>
              <a:ext cx="1182300" cy="319200"/>
            </a:xfrm>
            <a:prstGeom prst="roundRect">
              <a:avLst>
                <a:gd name="adj" fmla="val 16667"/>
              </a:avLst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a" sz="1100">
                  <a:solidFill>
                    <a:srgbClr val="1B786E"/>
                  </a:solidFill>
                  <a:latin typeface="Roboto"/>
                  <a:ea typeface="Roboto"/>
                  <a:cs typeface="Roboto"/>
                  <a:sym typeface="Roboto"/>
                </a:rPr>
                <a:t>Religionshistorie</a:t>
              </a:r>
              <a:endParaRPr sz="1100">
                <a:solidFill>
                  <a:srgbClr val="1B786E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32" name="Google Shape;132;p20"/>
            <p:cNvSpPr/>
            <p:nvPr/>
          </p:nvSpPr>
          <p:spPr>
            <a:xfrm>
              <a:off x="3650050" y="1548750"/>
              <a:ext cx="174000" cy="174000"/>
            </a:xfrm>
            <a:prstGeom prst="ellipse">
              <a:avLst/>
            </a:prstGeom>
            <a:solidFill>
              <a:srgbClr val="1D7E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6" name="Google Shape;146;p20"/>
          <p:cNvGrpSpPr/>
          <p:nvPr/>
        </p:nvGrpSpPr>
        <p:grpSpPr>
          <a:xfrm>
            <a:off x="1433124" y="2742618"/>
            <a:ext cx="1528064" cy="342821"/>
            <a:chOff x="1596750" y="2412150"/>
            <a:chExt cx="1362275" cy="319200"/>
          </a:xfrm>
        </p:grpSpPr>
        <p:sp>
          <p:nvSpPr>
            <p:cNvPr id="147" name="Google Shape;147;p20"/>
            <p:cNvSpPr/>
            <p:nvPr/>
          </p:nvSpPr>
          <p:spPr>
            <a:xfrm>
              <a:off x="1596750" y="2412150"/>
              <a:ext cx="1182300" cy="319200"/>
            </a:xfrm>
            <a:prstGeom prst="roundRect">
              <a:avLst>
                <a:gd name="adj" fmla="val 16667"/>
              </a:avLst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a" sz="1100">
                  <a:solidFill>
                    <a:srgbClr val="1B786E"/>
                  </a:solidFill>
                  <a:latin typeface="Roboto"/>
                  <a:ea typeface="Roboto"/>
                  <a:cs typeface="Roboto"/>
                  <a:sym typeface="Roboto"/>
                </a:rPr>
                <a:t>Religionsfaget</a:t>
              </a:r>
              <a:endParaRPr sz="1100">
                <a:solidFill>
                  <a:srgbClr val="1B786E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29" name="Google Shape;129;p20"/>
            <p:cNvSpPr/>
            <p:nvPr/>
          </p:nvSpPr>
          <p:spPr>
            <a:xfrm>
              <a:off x="2785025" y="2484750"/>
              <a:ext cx="174000" cy="174000"/>
            </a:xfrm>
            <a:prstGeom prst="ellipse">
              <a:avLst/>
            </a:prstGeom>
            <a:solidFill>
              <a:srgbClr val="155B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8" name="Google Shape;148;p20"/>
          <p:cNvGrpSpPr/>
          <p:nvPr/>
        </p:nvGrpSpPr>
        <p:grpSpPr>
          <a:xfrm>
            <a:off x="3748874" y="3747875"/>
            <a:ext cx="1723268" cy="342821"/>
            <a:chOff x="3650050" y="3348143"/>
            <a:chExt cx="1536300" cy="319200"/>
          </a:xfrm>
        </p:grpSpPr>
        <p:sp>
          <p:nvSpPr>
            <p:cNvPr id="139" name="Google Shape;139;p20"/>
            <p:cNvSpPr/>
            <p:nvPr/>
          </p:nvSpPr>
          <p:spPr>
            <a:xfrm>
              <a:off x="3824050" y="3348143"/>
              <a:ext cx="1362300" cy="319200"/>
            </a:xfrm>
            <a:prstGeom prst="roundRect">
              <a:avLst>
                <a:gd name="adj" fmla="val 16667"/>
              </a:avLst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a" sz="1100">
                  <a:solidFill>
                    <a:srgbClr val="1B786E"/>
                  </a:solidFill>
                  <a:latin typeface="Roboto"/>
                  <a:ea typeface="Roboto"/>
                  <a:cs typeface="Roboto"/>
                  <a:sym typeface="Roboto"/>
                </a:rPr>
                <a:t>Religionssociologi</a:t>
              </a:r>
              <a:endParaRPr sz="1100">
                <a:solidFill>
                  <a:srgbClr val="1B786E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30" name="Google Shape;130;p20"/>
            <p:cNvSpPr/>
            <p:nvPr/>
          </p:nvSpPr>
          <p:spPr>
            <a:xfrm>
              <a:off x="3650050" y="3420750"/>
              <a:ext cx="174000" cy="174000"/>
            </a:xfrm>
            <a:prstGeom prst="ellipse">
              <a:avLst/>
            </a:prstGeom>
            <a:solidFill>
              <a:srgbClr val="1D7E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9" name="Google Shape;149;p20"/>
          <p:cNvGrpSpPr/>
          <p:nvPr/>
        </p:nvGrpSpPr>
        <p:grpSpPr>
          <a:xfrm>
            <a:off x="5927776" y="2228387"/>
            <a:ext cx="1521362" cy="342821"/>
            <a:chOff x="5592550" y="1933350"/>
            <a:chExt cx="1356300" cy="319200"/>
          </a:xfrm>
        </p:grpSpPr>
        <p:sp>
          <p:nvSpPr>
            <p:cNvPr id="150" name="Google Shape;150;p20"/>
            <p:cNvSpPr/>
            <p:nvPr/>
          </p:nvSpPr>
          <p:spPr>
            <a:xfrm>
              <a:off x="5766550" y="1933350"/>
              <a:ext cx="1182300" cy="319200"/>
            </a:xfrm>
            <a:prstGeom prst="roundRect">
              <a:avLst>
                <a:gd name="adj" fmla="val 16667"/>
              </a:avLst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a" sz="1100">
                  <a:solidFill>
                    <a:srgbClr val="1B786E"/>
                  </a:solidFill>
                  <a:latin typeface="Roboto"/>
                  <a:ea typeface="Roboto"/>
                  <a:cs typeface="Roboto"/>
                  <a:sym typeface="Roboto"/>
                </a:rPr>
                <a:t>Perioder i religionens historie</a:t>
              </a:r>
              <a:endParaRPr sz="1100">
                <a:solidFill>
                  <a:srgbClr val="1B786E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37" name="Google Shape;137;p20"/>
            <p:cNvSpPr/>
            <p:nvPr/>
          </p:nvSpPr>
          <p:spPr>
            <a:xfrm>
              <a:off x="5592550" y="1991250"/>
              <a:ext cx="174000" cy="174000"/>
            </a:xfrm>
            <a:prstGeom prst="ellipse">
              <a:avLst/>
            </a:prstGeom>
            <a:solidFill>
              <a:srgbClr val="249C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51" name="Google Shape;151;p20"/>
          <p:cNvGrpSpPr/>
          <p:nvPr/>
        </p:nvGrpSpPr>
        <p:grpSpPr>
          <a:xfrm>
            <a:off x="5927776" y="3256850"/>
            <a:ext cx="1521362" cy="342821"/>
            <a:chOff x="5592550" y="2890950"/>
            <a:chExt cx="1356300" cy="319200"/>
          </a:xfrm>
        </p:grpSpPr>
        <p:sp>
          <p:nvSpPr>
            <p:cNvPr id="152" name="Google Shape;152;p20"/>
            <p:cNvSpPr/>
            <p:nvPr/>
          </p:nvSpPr>
          <p:spPr>
            <a:xfrm>
              <a:off x="5766550" y="2890950"/>
              <a:ext cx="1182300" cy="319200"/>
            </a:xfrm>
            <a:prstGeom prst="roundRect">
              <a:avLst>
                <a:gd name="adj" fmla="val 16667"/>
              </a:avLst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a" sz="1100">
                  <a:solidFill>
                    <a:srgbClr val="1B786E"/>
                  </a:solidFill>
                  <a:latin typeface="Roboto"/>
                  <a:ea typeface="Roboto"/>
                  <a:cs typeface="Roboto"/>
                  <a:sym typeface="Roboto"/>
                </a:rPr>
                <a:t>Kvalitative data</a:t>
              </a:r>
              <a:endParaRPr sz="1100">
                <a:solidFill>
                  <a:srgbClr val="1B786E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40" name="Google Shape;140;p20"/>
            <p:cNvSpPr/>
            <p:nvPr/>
          </p:nvSpPr>
          <p:spPr>
            <a:xfrm>
              <a:off x="5592550" y="2963550"/>
              <a:ext cx="174000" cy="174000"/>
            </a:xfrm>
            <a:prstGeom prst="ellipse">
              <a:avLst/>
            </a:prstGeom>
            <a:solidFill>
              <a:srgbClr val="249C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53" name="Google Shape;153;p20"/>
          <p:cNvGrpSpPr/>
          <p:nvPr/>
        </p:nvGrpSpPr>
        <p:grpSpPr>
          <a:xfrm>
            <a:off x="5927776" y="4238915"/>
            <a:ext cx="1521362" cy="342821"/>
            <a:chOff x="5592550" y="3805350"/>
            <a:chExt cx="1356300" cy="319200"/>
          </a:xfrm>
        </p:grpSpPr>
        <p:sp>
          <p:nvSpPr>
            <p:cNvPr id="154" name="Google Shape;154;p20"/>
            <p:cNvSpPr/>
            <p:nvPr/>
          </p:nvSpPr>
          <p:spPr>
            <a:xfrm>
              <a:off x="5766550" y="3805350"/>
              <a:ext cx="1182300" cy="319200"/>
            </a:xfrm>
            <a:prstGeom prst="roundRect">
              <a:avLst>
                <a:gd name="adj" fmla="val 16667"/>
              </a:avLst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a" sz="1100">
                  <a:solidFill>
                    <a:srgbClr val="1B786E"/>
                  </a:solidFill>
                  <a:latin typeface="Roboto"/>
                  <a:ea typeface="Roboto"/>
                  <a:cs typeface="Roboto"/>
                  <a:sym typeface="Roboto"/>
                </a:rPr>
                <a:t>Kvantitative data</a:t>
              </a:r>
              <a:endParaRPr sz="1100">
                <a:solidFill>
                  <a:srgbClr val="1B786E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42" name="Google Shape;142;p20"/>
            <p:cNvSpPr/>
            <p:nvPr/>
          </p:nvSpPr>
          <p:spPr>
            <a:xfrm>
              <a:off x="5592550" y="3877950"/>
              <a:ext cx="174000" cy="174000"/>
            </a:xfrm>
            <a:prstGeom prst="ellipse">
              <a:avLst/>
            </a:prstGeom>
            <a:solidFill>
              <a:srgbClr val="249C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cxnSp>
        <p:nvCxnSpPr>
          <p:cNvPr id="155" name="Google Shape;155;p20"/>
          <p:cNvCxnSpPr>
            <a:cxnSpLocks/>
            <a:endCxn id="156" idx="1"/>
          </p:cNvCxnSpPr>
          <p:nvPr/>
        </p:nvCxnSpPr>
        <p:spPr>
          <a:xfrm flipV="1">
            <a:off x="3103713" y="2914025"/>
            <a:ext cx="645162" cy="4"/>
          </a:xfrm>
          <a:prstGeom prst="bentConnector3">
            <a:avLst>
              <a:gd name="adj1" fmla="val 50000"/>
            </a:avLst>
          </a:prstGeom>
          <a:noFill/>
          <a:ln w="9525" cap="flat" cmpd="sng">
            <a:solidFill>
              <a:srgbClr val="C2C2C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56" name="Google Shape;156;p20"/>
          <p:cNvSpPr/>
          <p:nvPr/>
        </p:nvSpPr>
        <p:spPr>
          <a:xfrm>
            <a:off x="3748875" y="2742575"/>
            <a:ext cx="1828200" cy="3429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a" sz="1100">
                <a:solidFill>
                  <a:srgbClr val="1B786E"/>
                </a:solidFill>
                <a:latin typeface="Roboto"/>
                <a:ea typeface="Roboto"/>
                <a:cs typeface="Roboto"/>
                <a:sym typeface="Roboto"/>
              </a:rPr>
              <a:t>Religionsfænomenologi</a:t>
            </a:r>
            <a:endParaRPr sz="1100">
              <a:solidFill>
                <a:srgbClr val="1B786E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157" name="Google Shape;157;p20"/>
          <p:cNvCxnSpPr>
            <a:cxnSpLocks/>
          </p:cNvCxnSpPr>
          <p:nvPr/>
        </p:nvCxnSpPr>
        <p:spPr>
          <a:xfrm flipV="1">
            <a:off x="5395014" y="2758852"/>
            <a:ext cx="1236497" cy="155177"/>
          </a:xfrm>
          <a:prstGeom prst="bentConnector3">
            <a:avLst>
              <a:gd name="adj1" fmla="val 50000"/>
            </a:avLst>
          </a:prstGeom>
          <a:noFill/>
          <a:ln w="9525" cap="flat" cmpd="sng">
            <a:solidFill>
              <a:srgbClr val="C2C2C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58" name="Google Shape;158;p20"/>
          <p:cNvSpPr/>
          <p:nvPr/>
        </p:nvSpPr>
        <p:spPr>
          <a:xfrm>
            <a:off x="6699049" y="2571750"/>
            <a:ext cx="2040900" cy="3429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a" sz="1100">
                <a:solidFill>
                  <a:srgbClr val="1B786E"/>
                </a:solidFill>
                <a:latin typeface="Roboto"/>
                <a:ea typeface="Roboto"/>
                <a:cs typeface="Roboto"/>
                <a:sym typeface="Roboto"/>
              </a:rPr>
              <a:t>Analyse af religiøse fænomener</a:t>
            </a:r>
            <a:endParaRPr sz="1100">
              <a:solidFill>
                <a:srgbClr val="1B786E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159" name="Google Shape;159;p20"/>
          <p:cNvCxnSpPr>
            <a:cxnSpLocks/>
          </p:cNvCxnSpPr>
          <p:nvPr/>
        </p:nvCxnSpPr>
        <p:spPr>
          <a:xfrm>
            <a:off x="5395014" y="2937375"/>
            <a:ext cx="1237531" cy="180900"/>
          </a:xfrm>
          <a:prstGeom prst="bentConnector3">
            <a:avLst>
              <a:gd name="adj1" fmla="val 50000"/>
            </a:avLst>
          </a:prstGeom>
          <a:noFill/>
          <a:ln w="9525" cap="flat" cmpd="sng">
            <a:solidFill>
              <a:srgbClr val="C2C2C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60" name="Google Shape;160;p20"/>
          <p:cNvSpPr/>
          <p:nvPr/>
        </p:nvSpPr>
        <p:spPr>
          <a:xfrm>
            <a:off x="6699049" y="2937375"/>
            <a:ext cx="2040900" cy="3429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a" sz="1100">
                <a:solidFill>
                  <a:srgbClr val="1B786E"/>
                </a:solidFill>
                <a:latin typeface="Roboto"/>
                <a:ea typeface="Roboto"/>
                <a:cs typeface="Roboto"/>
                <a:sym typeface="Roboto"/>
              </a:rPr>
              <a:t>Sammenligner fænomener på tværs af religioner</a:t>
            </a:r>
            <a:endParaRPr sz="1100">
              <a:solidFill>
                <a:srgbClr val="1B786E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746</Words>
  <Application>Microsoft Office PowerPoint</Application>
  <PresentationFormat>Skærmshow (16:9)</PresentationFormat>
  <Paragraphs>88</Paragraphs>
  <Slides>10</Slides>
  <Notes>8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2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10</vt:i4>
      </vt:variant>
    </vt:vector>
  </HeadingPairs>
  <TitlesOfParts>
    <vt:vector size="13" baseType="lpstr">
      <vt:lpstr>Roboto</vt:lpstr>
      <vt:lpstr>Arial</vt:lpstr>
      <vt:lpstr>Simple Light</vt:lpstr>
      <vt:lpstr>Religion  i dit SRP</vt:lpstr>
      <vt:lpstr>SRP og faget Religion C</vt:lpstr>
      <vt:lpstr>Hvad indeholder denne præsentation?</vt:lpstr>
      <vt:lpstr>Gode grunde til at vælge netop Religion</vt:lpstr>
      <vt:lpstr>Emner? Her er lidt inspiration…</vt:lpstr>
      <vt:lpstr>Hvordan ved jeg, om emnet er en god ide?</vt:lpstr>
      <vt:lpstr>Eksempler på flerfaglige problemstillinger med Religion </vt:lpstr>
      <vt:lpstr>Relevante links til inspiration og materialer</vt:lpstr>
      <vt:lpstr>Diskutér følgende citat:  “Buddhismen er en langt mere rationel religion end  kristendommen og er længere fremme i sin udvikling.”  -F. Nietzsche.       Hvilken synsvinkel udtrykker citatet? Hvordan kan citatets indhold belyse opfattelser  af kristendom og buddhisme i Vesten?</vt:lpstr>
      <vt:lpstr>Metoder og fremgangsmåder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Christian Grøndahl Stage</cp:lastModifiedBy>
  <cp:revision>1</cp:revision>
  <dcterms:modified xsi:type="dcterms:W3CDTF">2024-11-27T18:37:35Z</dcterms:modified>
</cp:coreProperties>
</file>