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8" r:id="rId3"/>
    <p:sldId id="261" r:id="rId4"/>
    <p:sldId id="262" r:id="rId5"/>
    <p:sldId id="263" r:id="rId6"/>
    <p:sldId id="264" r:id="rId7"/>
    <p:sldId id="265" r:id="rId8"/>
    <p:sldId id="257" r:id="rId9"/>
    <p:sldId id="267" r:id="rId10"/>
    <p:sldId id="26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78"/>
  </p:normalViewPr>
  <p:slideViewPr>
    <p:cSldViewPr snapToGrid="0">
      <p:cViewPr varScale="1">
        <p:scale>
          <a:sx n="109" d="100"/>
          <a:sy n="109" d="100"/>
        </p:scale>
        <p:origin x="7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8726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6668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26203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29491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9147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14529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57491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36225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4953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3519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74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3744CC65-28DB-864A-91BA-97DEF8249019}" type="datetimeFigureOut">
              <a:rPr lang="da-DK" smtClean="0"/>
              <a:t>03.12.2024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1B70F1B8-4E86-5041-A6F7-82AF48AFBF64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5939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9DC278-6904-4041-90C1-7AD25D1A7F2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DISKURSANALYSE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FADFCBFC-6F7E-112D-1C71-ECCA417381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35678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ADEE77-7187-2C42-8759-69B43B7F3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Modtræk til DF-kampagne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2D2C8CA-8D5E-96FF-7773-347A1BD39D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2200" dirty="0" err="1"/>
              <a:t>Mellemfolkeligt</a:t>
            </a:r>
            <a:r>
              <a:rPr lang="en-US" sz="2200" dirty="0"/>
              <a:t> </a:t>
            </a:r>
            <a:r>
              <a:rPr lang="en-US" sz="2200" dirty="0" err="1"/>
              <a:t>Samvirke</a:t>
            </a:r>
            <a:r>
              <a:rPr lang="en-US" sz="2200" dirty="0"/>
              <a:t> </a:t>
            </a:r>
            <a:r>
              <a:rPr lang="en-US" sz="2200" dirty="0" err="1"/>
              <a:t>lavede</a:t>
            </a:r>
            <a:r>
              <a:rPr lang="en-US" sz="2200" dirty="0"/>
              <a:t> </a:t>
            </a:r>
            <a:r>
              <a:rPr lang="en-US" sz="2200" dirty="0" err="1"/>
              <a:t>deres</a:t>
            </a:r>
            <a:r>
              <a:rPr lang="en-US" sz="2200" dirty="0"/>
              <a:t> </a:t>
            </a:r>
            <a:r>
              <a:rPr lang="en-US" sz="2200" dirty="0" err="1"/>
              <a:t>egen</a:t>
            </a:r>
            <a:r>
              <a:rPr lang="en-US" sz="2200" dirty="0"/>
              <a:t> </a:t>
            </a:r>
            <a:r>
              <a:rPr lang="en-US" sz="2200" dirty="0" err="1"/>
              <a:t>udgave</a:t>
            </a:r>
            <a:r>
              <a:rPr lang="en-US" sz="2200" dirty="0"/>
              <a:t> </a:t>
            </a:r>
            <a:r>
              <a:rPr lang="en-US" sz="2200" dirty="0" err="1"/>
              <a:t>af</a:t>
            </a:r>
            <a:r>
              <a:rPr lang="en-US" sz="2200" dirty="0"/>
              <a:t> </a:t>
            </a:r>
            <a:r>
              <a:rPr lang="en-US" sz="2200" dirty="0" err="1"/>
              <a:t>plakaten</a:t>
            </a:r>
            <a:r>
              <a:rPr lang="en-US" sz="2200" dirty="0"/>
              <a:t> "Vores Danmark". Dette </a:t>
            </a:r>
            <a:r>
              <a:rPr lang="en-US" sz="2200" dirty="0" err="1"/>
              <a:t>modtræk</a:t>
            </a:r>
            <a:r>
              <a:rPr lang="en-US" sz="2200" dirty="0"/>
              <a:t> </a:t>
            </a:r>
            <a:r>
              <a:rPr lang="en-US" sz="2200" dirty="0" err="1"/>
              <a:t>til</a:t>
            </a:r>
            <a:r>
              <a:rPr lang="en-US" sz="2200" dirty="0"/>
              <a:t> Dansk </a:t>
            </a:r>
            <a:r>
              <a:rPr lang="en-US" sz="2200" dirty="0" err="1"/>
              <a:t>Folkepartis</a:t>
            </a:r>
            <a:r>
              <a:rPr lang="en-US" sz="2200" dirty="0"/>
              <a:t> </a:t>
            </a:r>
            <a:r>
              <a:rPr lang="en-US" sz="2200" dirty="0" err="1"/>
              <a:t>plakat</a:t>
            </a:r>
            <a:r>
              <a:rPr lang="en-US" sz="2200" dirty="0"/>
              <a:t> </a:t>
            </a:r>
            <a:r>
              <a:rPr lang="en-US" sz="2200" dirty="0" err="1"/>
              <a:t>udløste</a:t>
            </a:r>
            <a:r>
              <a:rPr lang="en-US" sz="2200" dirty="0"/>
              <a:t> </a:t>
            </a:r>
            <a:r>
              <a:rPr lang="en-US" sz="2200" dirty="0" err="1"/>
              <a:t>tusindvis</a:t>
            </a:r>
            <a:r>
              <a:rPr lang="en-US" sz="2200" dirty="0"/>
              <a:t> </a:t>
            </a:r>
            <a:r>
              <a:rPr lang="en-US" sz="2200" dirty="0" err="1"/>
              <a:t>af</a:t>
            </a:r>
            <a:r>
              <a:rPr lang="en-US" sz="2200" dirty="0"/>
              <a:t> likes </a:t>
            </a:r>
            <a:r>
              <a:rPr lang="en-US" sz="2200" dirty="0" err="1"/>
              <a:t>og</a:t>
            </a:r>
            <a:r>
              <a:rPr lang="en-US" sz="2200" dirty="0"/>
              <a:t> </a:t>
            </a:r>
            <a:r>
              <a:rPr lang="en-US" sz="2200" dirty="0" err="1"/>
              <a:t>delinger</a:t>
            </a:r>
            <a:r>
              <a:rPr lang="en-US" sz="2200" dirty="0"/>
              <a:t> </a:t>
            </a:r>
            <a:r>
              <a:rPr lang="en-US" sz="2200" dirty="0" err="1"/>
              <a:t>på</a:t>
            </a:r>
            <a:r>
              <a:rPr lang="en-US" sz="2200" dirty="0"/>
              <a:t> Facebook. 	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Find </a:t>
            </a:r>
            <a:r>
              <a:rPr lang="en-US" sz="2200" dirty="0" err="1"/>
              <a:t>nodalpunktet</a:t>
            </a:r>
            <a:r>
              <a:rPr lang="en-US" sz="2200" dirty="0"/>
              <a:t>. 	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Dan </a:t>
            </a:r>
            <a:r>
              <a:rPr lang="en-US" sz="2200" dirty="0" err="1"/>
              <a:t>selv</a:t>
            </a:r>
            <a:r>
              <a:rPr lang="en-US" sz="2200" dirty="0"/>
              <a:t>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ækvivalensskæde</a:t>
            </a:r>
            <a:r>
              <a:rPr lang="en-US" sz="2200" dirty="0"/>
              <a:t> </a:t>
            </a:r>
            <a:r>
              <a:rPr lang="en-US" sz="2200" dirty="0" err="1"/>
              <a:t>til</a:t>
            </a:r>
            <a:r>
              <a:rPr lang="en-US" sz="2200" dirty="0"/>
              <a:t> </a:t>
            </a:r>
            <a:r>
              <a:rPr lang="en-US" sz="2200" dirty="0" err="1"/>
              <a:t>nodalpunktet</a:t>
            </a:r>
            <a:r>
              <a:rPr lang="en-US" sz="2200" dirty="0"/>
              <a:t> med </a:t>
            </a:r>
            <a:r>
              <a:rPr lang="en-US" sz="2200" dirty="0" err="1"/>
              <a:t>udgangspunkt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det, du ser </a:t>
            </a:r>
            <a:r>
              <a:rPr lang="en-US" sz="2200" dirty="0" err="1"/>
              <a:t>på</a:t>
            </a:r>
            <a:r>
              <a:rPr lang="en-US" sz="2200" dirty="0"/>
              <a:t> </a:t>
            </a:r>
            <a:r>
              <a:rPr lang="en-US" sz="2200" dirty="0" err="1"/>
              <a:t>billedet</a:t>
            </a:r>
            <a:r>
              <a:rPr lang="en-US" sz="2200" dirty="0"/>
              <a:t>. 	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Hvordan</a:t>
            </a:r>
            <a:r>
              <a:rPr lang="en-US" sz="2200" dirty="0"/>
              <a:t> </a:t>
            </a:r>
            <a:r>
              <a:rPr lang="en-US" sz="2200" dirty="0" err="1"/>
              <a:t>adskiller</a:t>
            </a:r>
            <a:r>
              <a:rPr lang="en-US" sz="2200" dirty="0"/>
              <a:t> </a:t>
            </a:r>
            <a:r>
              <a:rPr lang="en-US" sz="2200" dirty="0" err="1"/>
              <a:t>ordene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denne</a:t>
            </a:r>
            <a:r>
              <a:rPr lang="en-US" sz="2200" dirty="0"/>
              <a:t> </a:t>
            </a:r>
            <a:r>
              <a:rPr lang="en-US" sz="2200" dirty="0" err="1"/>
              <a:t>ækvivalenskæde</a:t>
            </a:r>
            <a:r>
              <a:rPr lang="en-US" sz="2200" dirty="0"/>
              <a:t> sig </a:t>
            </a:r>
            <a:r>
              <a:rPr lang="en-US" sz="2200" dirty="0" err="1"/>
              <a:t>fra</a:t>
            </a:r>
            <a:r>
              <a:rPr lang="en-US" sz="2200" dirty="0"/>
              <a:t> de </a:t>
            </a:r>
            <a:r>
              <a:rPr lang="en-US" sz="2200" dirty="0" err="1"/>
              <a:t>ord</a:t>
            </a:r>
            <a:r>
              <a:rPr lang="en-US" sz="2200" dirty="0"/>
              <a:t>, du </a:t>
            </a:r>
            <a:r>
              <a:rPr lang="en-US" sz="2200" dirty="0" err="1"/>
              <a:t>brugte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ækvivalenskæden</a:t>
            </a:r>
            <a:r>
              <a:rPr lang="en-US" sz="2200" dirty="0"/>
              <a:t> </a:t>
            </a:r>
            <a:r>
              <a:rPr lang="en-US" sz="2200" dirty="0" err="1"/>
              <a:t>til</a:t>
            </a:r>
            <a:r>
              <a:rPr lang="en-US" sz="2200" dirty="0"/>
              <a:t> Dansk </a:t>
            </a:r>
            <a:r>
              <a:rPr lang="en-US" sz="2200" dirty="0" err="1"/>
              <a:t>Folkepartis</a:t>
            </a:r>
            <a:r>
              <a:rPr lang="en-US" sz="2200" dirty="0"/>
              <a:t> "Vores Danmark"-</a:t>
            </a:r>
            <a:r>
              <a:rPr lang="en-US" sz="2200" dirty="0" err="1"/>
              <a:t>kampagne</a:t>
            </a:r>
            <a:r>
              <a:rPr lang="en-US" sz="2200" dirty="0"/>
              <a:t>? 	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Hvilken</a:t>
            </a:r>
            <a:r>
              <a:rPr lang="en-US" sz="2200" dirty="0"/>
              <a:t> </a:t>
            </a:r>
            <a:r>
              <a:rPr lang="en-US" sz="2200" dirty="0" err="1"/>
              <a:t>diskurs</a:t>
            </a:r>
            <a:r>
              <a:rPr lang="en-US" sz="2200" dirty="0"/>
              <a:t> om Danmark </a:t>
            </a:r>
            <a:r>
              <a:rPr lang="en-US" sz="2200" dirty="0" err="1"/>
              <a:t>italesætter</a:t>
            </a:r>
            <a:r>
              <a:rPr lang="en-US" sz="2200" dirty="0"/>
              <a:t> </a:t>
            </a:r>
            <a:r>
              <a:rPr lang="en-US" sz="2200" dirty="0" err="1"/>
              <a:t>denne</a:t>
            </a:r>
            <a:r>
              <a:rPr lang="en-US" sz="2200" dirty="0"/>
              <a:t> </a:t>
            </a:r>
            <a:r>
              <a:rPr lang="en-US" sz="2200" dirty="0" err="1"/>
              <a:t>plakat</a:t>
            </a:r>
            <a:r>
              <a:rPr lang="en-US" sz="2200" dirty="0"/>
              <a:t>?</a:t>
            </a:r>
          </a:p>
        </p:txBody>
      </p:sp>
      <p:pic>
        <p:nvPicPr>
          <p:cNvPr id="6" name="Pladsholder til indhold 5" descr="Et billede, der indeholder tøj, hund, person, smil&#10;&#10;Automatisk genereret beskrivelse">
            <a:extLst>
              <a:ext uri="{FF2B5EF4-FFF2-40B4-BE49-F238E27FC236}">
                <a16:creationId xmlns:a16="http://schemas.microsoft.com/office/drawing/2014/main" id="{59D812FB-47C9-691F-0095-D6620FE13B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5648" y="640080"/>
            <a:ext cx="4085767" cy="557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088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E11403-C2B2-6EF1-78E3-7FBF91A2F78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KONNOTATION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A4F95B0A-F8F5-4C36-CDDB-2EE82428B9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9504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7172AB-AFAD-8EC2-FADD-FEBECBE521C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NODALPUNKT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D227548-07CE-EF6F-4AA1-62F5F0BD33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4814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2CDCD7-F371-D09C-23A6-F71FB45110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FLYDENDE BETEGNER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55F9218D-4E48-9359-ACC4-F643ABBF55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38528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37B2BB-436C-187B-39A7-3082A7766D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HEGEMONI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7C6F0A07-7F77-2CA7-AC2B-A972DB71C6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33382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3A8DD0-37D4-FD2E-6FE4-A87E007523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DIFFERENSKÆDE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18883C6-3414-9507-17AD-B5122AF4B8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5029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95333B-FB4A-B0C7-900E-39AD5FDF893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ANTAGONISME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AEE8440-7130-EF64-310E-C66B1F1BA8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81714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3EE728-8FAF-BFC8-BB6B-1936BDC38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ØVELSE: Konnotation og flydende </a:t>
            </a:r>
            <a:r>
              <a:rPr lang="da-DK" dirty="0" err="1"/>
              <a:t>betegnere</a:t>
            </a:r>
            <a:r>
              <a:rPr lang="da-DK" dirty="0"/>
              <a:t> i udtalelse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4EE7D9F-0CD2-3940-9A1D-092FAB7FD0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Dansk Folkepartis tidligere udlændingeordfører Martin Henriksen er kommet med følgende udtalelse:</a:t>
            </a:r>
          </a:p>
          <a:p>
            <a:pPr lvl="1"/>
            <a:r>
              <a:rPr lang="da-DK" dirty="0"/>
              <a:t>”Vi mener, at de, der kommer her til landet, langt hen ad vejen </a:t>
            </a:r>
            <a:r>
              <a:rPr lang="da-DK" i="1" dirty="0"/>
              <a:t>skal</a:t>
            </a:r>
            <a:r>
              <a:rPr lang="da-DK" dirty="0"/>
              <a:t> blive som danskere er flest, og for at blive det </a:t>
            </a:r>
            <a:r>
              <a:rPr lang="da-DK" i="1" dirty="0"/>
              <a:t>skal </a:t>
            </a:r>
            <a:r>
              <a:rPr lang="da-DK" dirty="0"/>
              <a:t>man kende kristendommen og dens betydning for det danske folk. Og man </a:t>
            </a:r>
            <a:r>
              <a:rPr lang="da-DK" i="1" dirty="0"/>
              <a:t>skal</a:t>
            </a:r>
            <a:r>
              <a:rPr lang="da-DK" dirty="0"/>
              <a:t> deltage i den del af vores kulturpakke for at opleve de ting, som samler flertallet af befolkningen i nogle fælles ritualer og traditioner.”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Hvad ligger der i ordet ”skal”?</a:t>
            </a:r>
          </a:p>
          <a:p>
            <a:pPr lvl="1"/>
            <a:r>
              <a:rPr lang="da-DK" dirty="0"/>
              <a:t>Hvilke flydende </a:t>
            </a:r>
            <a:r>
              <a:rPr lang="da-DK" dirty="0" err="1"/>
              <a:t>betegnere</a:t>
            </a:r>
            <a:r>
              <a:rPr lang="da-DK" dirty="0"/>
              <a:t> bruger Martin Henriksen?</a:t>
            </a:r>
          </a:p>
          <a:p>
            <a:pPr lvl="1"/>
            <a:r>
              <a:rPr lang="da-DK" dirty="0"/>
              <a:t>Hvordan bidrager udtalelsen til at opretholde en os-dem-diskurs?</a:t>
            </a:r>
          </a:p>
          <a:p>
            <a:pPr lvl="1"/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173746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0C573E6-6E4B-8A0E-7634-90E7F5C8B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Diskursanalyse af DF-kampagne.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8504EA5-22A9-B562-248C-FBABF85C49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660904"/>
            <a:ext cx="4818888" cy="3547872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r>
              <a:rPr lang="en-US" sz="2200" dirty="0"/>
              <a:t>I </a:t>
            </a:r>
            <a:r>
              <a:rPr lang="en-US" sz="2200" dirty="0" err="1"/>
              <a:t>maj</a:t>
            </a:r>
            <a:r>
              <a:rPr lang="en-US" sz="2200" dirty="0"/>
              <a:t> 2016 </a:t>
            </a:r>
            <a:r>
              <a:rPr lang="en-US" sz="2200" dirty="0" err="1"/>
              <a:t>lancerede</a:t>
            </a:r>
            <a:r>
              <a:rPr lang="en-US" sz="2200" dirty="0"/>
              <a:t> Dansk </a:t>
            </a:r>
            <a:r>
              <a:rPr lang="en-US" sz="2200" dirty="0" err="1"/>
              <a:t>Folkeparti</a:t>
            </a:r>
            <a:r>
              <a:rPr lang="en-US" sz="2200" dirty="0"/>
              <a:t> </a:t>
            </a:r>
            <a:r>
              <a:rPr lang="en-US" sz="2200" dirty="0" err="1"/>
              <a:t>kampagnen</a:t>
            </a:r>
            <a:r>
              <a:rPr lang="en-US" sz="2200" dirty="0"/>
              <a:t> "Vores Danmark". I </a:t>
            </a:r>
            <a:r>
              <a:rPr lang="en-US" sz="2200" dirty="0" err="1"/>
              <a:t>denne</a:t>
            </a:r>
            <a:r>
              <a:rPr lang="en-US" sz="2200" dirty="0"/>
              <a:t> </a:t>
            </a:r>
            <a:r>
              <a:rPr lang="en-US" sz="2200" dirty="0" err="1"/>
              <a:t>kampagne</a:t>
            </a:r>
            <a:r>
              <a:rPr lang="en-US" sz="2200" dirty="0"/>
              <a:t> </a:t>
            </a:r>
            <a:r>
              <a:rPr lang="en-US" sz="2200" dirty="0" err="1"/>
              <a:t>indgik</a:t>
            </a:r>
            <a:r>
              <a:rPr lang="en-US" sz="2200" dirty="0"/>
              <a:t> </a:t>
            </a:r>
            <a:r>
              <a:rPr lang="en-US" sz="2200" dirty="0" err="1"/>
              <a:t>bl.a</a:t>
            </a:r>
            <a:r>
              <a:rPr lang="en-US" sz="2200" dirty="0"/>
              <a:t>. DF-</a:t>
            </a:r>
            <a:r>
              <a:rPr lang="en-US" sz="2200" dirty="0" err="1"/>
              <a:t>plakaten</a:t>
            </a:r>
            <a:r>
              <a:rPr lang="en-US" sz="2200" dirty="0"/>
              <a:t> "Vores Danmark – der er </a:t>
            </a:r>
            <a:r>
              <a:rPr lang="en-US" sz="2200" dirty="0" err="1"/>
              <a:t>så</a:t>
            </a:r>
            <a:r>
              <a:rPr lang="en-US" sz="2200" dirty="0"/>
              <a:t> </a:t>
            </a:r>
            <a:r>
              <a:rPr lang="en-US" sz="2200" dirty="0" err="1"/>
              <a:t>meget</a:t>
            </a:r>
            <a:r>
              <a:rPr lang="en-US" sz="2200" dirty="0"/>
              <a:t>, vi </a:t>
            </a:r>
            <a:r>
              <a:rPr lang="en-US" sz="2200" dirty="0" err="1"/>
              <a:t>skal</a:t>
            </a:r>
            <a:r>
              <a:rPr lang="en-US" sz="2200" dirty="0"/>
              <a:t> passe </a:t>
            </a:r>
            <a:r>
              <a:rPr lang="en-US" sz="2200" dirty="0" err="1"/>
              <a:t>på</a:t>
            </a:r>
            <a:r>
              <a:rPr lang="en-US" sz="2200" dirty="0"/>
              <a:t>". 	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Hvad</a:t>
            </a:r>
            <a:r>
              <a:rPr lang="en-US" sz="2200" dirty="0"/>
              <a:t> er </a:t>
            </a:r>
            <a:r>
              <a:rPr lang="en-US" sz="2200" dirty="0" err="1"/>
              <a:t>nodalpunktet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</a:t>
            </a:r>
            <a:r>
              <a:rPr lang="en-US" sz="2200" dirty="0" err="1"/>
              <a:t>plakaten</a:t>
            </a:r>
            <a:r>
              <a:rPr lang="en-US" sz="2200" dirty="0"/>
              <a:t>? 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Dan </a:t>
            </a:r>
            <a:r>
              <a:rPr lang="en-US" sz="2200" dirty="0" err="1"/>
              <a:t>selv</a:t>
            </a:r>
            <a:r>
              <a:rPr lang="en-US" sz="2200" dirty="0"/>
              <a:t>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ækvivalenskæde</a:t>
            </a:r>
            <a:r>
              <a:rPr lang="en-US" sz="2200" dirty="0"/>
              <a:t> </a:t>
            </a:r>
            <a:r>
              <a:rPr lang="en-US" sz="2200" dirty="0" err="1"/>
              <a:t>til</a:t>
            </a:r>
            <a:r>
              <a:rPr lang="en-US" sz="2200" dirty="0"/>
              <a:t> </a:t>
            </a:r>
            <a:r>
              <a:rPr lang="en-US" sz="2200" dirty="0" err="1"/>
              <a:t>nodalpunktet</a:t>
            </a:r>
            <a:r>
              <a:rPr lang="en-US" sz="2200" dirty="0"/>
              <a:t> med </a:t>
            </a:r>
            <a:r>
              <a:rPr lang="en-US" sz="2200" dirty="0" err="1"/>
              <a:t>udgangspunkt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det du ser </a:t>
            </a:r>
            <a:r>
              <a:rPr lang="en-US" sz="2200" dirty="0" err="1"/>
              <a:t>på</a:t>
            </a:r>
            <a:r>
              <a:rPr lang="en-US" sz="2200" dirty="0"/>
              <a:t> </a:t>
            </a:r>
            <a:r>
              <a:rPr lang="en-US" sz="2200" dirty="0" err="1"/>
              <a:t>plakaten</a:t>
            </a:r>
            <a:r>
              <a:rPr lang="en-US" sz="2200" dirty="0"/>
              <a:t>. 	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 err="1"/>
              <a:t>Hvilke</a:t>
            </a:r>
            <a:r>
              <a:rPr lang="en-US" sz="2200" dirty="0"/>
              <a:t> </a:t>
            </a:r>
            <a:r>
              <a:rPr lang="en-US" sz="2200" dirty="0" err="1"/>
              <a:t>flydende</a:t>
            </a:r>
            <a:r>
              <a:rPr lang="en-US" sz="2200" dirty="0"/>
              <a:t> </a:t>
            </a:r>
            <a:r>
              <a:rPr lang="en-US" sz="2200" dirty="0" err="1"/>
              <a:t>betegnere</a:t>
            </a:r>
            <a:r>
              <a:rPr lang="en-US" sz="2200" dirty="0"/>
              <a:t> </a:t>
            </a:r>
            <a:r>
              <a:rPr lang="en-US" sz="2200" dirty="0" err="1"/>
              <a:t>bruges</a:t>
            </a:r>
            <a:r>
              <a:rPr lang="en-US" sz="2200" dirty="0"/>
              <a:t> der, </a:t>
            </a:r>
            <a:r>
              <a:rPr lang="en-US" sz="2200" dirty="0" err="1"/>
              <a:t>og</a:t>
            </a:r>
            <a:r>
              <a:rPr lang="en-US" sz="2200" dirty="0"/>
              <a:t> </a:t>
            </a:r>
            <a:r>
              <a:rPr lang="en-US" sz="2200" dirty="0" err="1"/>
              <a:t>hvad</a:t>
            </a:r>
            <a:r>
              <a:rPr lang="en-US" sz="2200" dirty="0"/>
              <a:t> </a:t>
            </a:r>
            <a:r>
              <a:rPr lang="en-US" sz="2200" dirty="0" err="1"/>
              <a:t>dækker</a:t>
            </a:r>
            <a:r>
              <a:rPr lang="en-US" sz="2200" dirty="0"/>
              <a:t> de over? 		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200" dirty="0"/>
              <a:t>Alt </a:t>
            </a:r>
            <a:r>
              <a:rPr lang="en-US" sz="2200" dirty="0" err="1"/>
              <a:t>i</a:t>
            </a:r>
            <a:r>
              <a:rPr lang="en-US" sz="2200" dirty="0"/>
              <a:t> alt, </a:t>
            </a:r>
            <a:r>
              <a:rPr lang="en-US" sz="2200" dirty="0" err="1"/>
              <a:t>hvordan</a:t>
            </a:r>
            <a:r>
              <a:rPr lang="en-US" sz="2200" dirty="0"/>
              <a:t> </a:t>
            </a:r>
            <a:r>
              <a:rPr lang="en-US" sz="2200" dirty="0" err="1"/>
              <a:t>kan</a:t>
            </a:r>
            <a:r>
              <a:rPr lang="en-US" sz="2200" dirty="0"/>
              <a:t> </a:t>
            </a:r>
            <a:r>
              <a:rPr lang="en-US" sz="2200" dirty="0" err="1"/>
              <a:t>plakaten</a:t>
            </a:r>
            <a:r>
              <a:rPr lang="en-US" sz="2200" dirty="0"/>
              <a:t> </a:t>
            </a:r>
            <a:r>
              <a:rPr lang="en-US" sz="2200" dirty="0" err="1"/>
              <a:t>i</a:t>
            </a:r>
            <a:r>
              <a:rPr lang="en-US" sz="2200" dirty="0"/>
              <a:t> sin </a:t>
            </a:r>
            <a:r>
              <a:rPr lang="en-US" sz="2200" dirty="0" err="1"/>
              <a:t>helhed</a:t>
            </a:r>
            <a:r>
              <a:rPr lang="en-US" sz="2200" dirty="0"/>
              <a:t> give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oplevelse</a:t>
            </a:r>
            <a:r>
              <a:rPr lang="en-US" sz="2200" dirty="0"/>
              <a:t> </a:t>
            </a:r>
            <a:r>
              <a:rPr lang="en-US" sz="2200" dirty="0" err="1"/>
              <a:t>af</a:t>
            </a:r>
            <a:r>
              <a:rPr lang="en-US" sz="2200" dirty="0"/>
              <a:t>, at den </a:t>
            </a:r>
            <a:r>
              <a:rPr lang="en-US" sz="2200" dirty="0" err="1"/>
              <a:t>bidrager</a:t>
            </a:r>
            <a:r>
              <a:rPr lang="en-US" sz="2200" dirty="0"/>
              <a:t> </a:t>
            </a:r>
            <a:r>
              <a:rPr lang="en-US" sz="2200" dirty="0" err="1"/>
              <a:t>til</a:t>
            </a:r>
            <a:r>
              <a:rPr lang="en-US" sz="2200" dirty="0"/>
              <a:t> </a:t>
            </a:r>
            <a:r>
              <a:rPr lang="en-US" sz="2200" dirty="0" err="1"/>
              <a:t>en</a:t>
            </a:r>
            <a:r>
              <a:rPr lang="en-US" sz="2200" dirty="0"/>
              <a:t> </a:t>
            </a:r>
            <a:r>
              <a:rPr lang="en-US" sz="2200" dirty="0" err="1"/>
              <a:t>os</a:t>
            </a:r>
            <a:r>
              <a:rPr lang="en-US" sz="2200" dirty="0"/>
              <a:t>-dem-</a:t>
            </a:r>
            <a:r>
              <a:rPr lang="en-US" sz="2200" dirty="0" err="1"/>
              <a:t>diskurs</a:t>
            </a:r>
            <a:r>
              <a:rPr lang="en-US" sz="2200" dirty="0"/>
              <a:t>?</a:t>
            </a:r>
          </a:p>
        </p:txBody>
      </p:sp>
      <p:pic>
        <p:nvPicPr>
          <p:cNvPr id="6" name="Pladsholder til indhold 5" descr="Et billede, der indeholder tøj, smil, Ansigt, person&#10;&#10;Automatisk genereret beskrivelse">
            <a:extLst>
              <a:ext uri="{FF2B5EF4-FFF2-40B4-BE49-F238E27FC236}">
                <a16:creationId xmlns:a16="http://schemas.microsoft.com/office/drawing/2014/main" id="{BA09CF6E-4DE4-0D4F-61A8-5FA3F2060B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9048" y="1532009"/>
            <a:ext cx="5458968" cy="3793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3199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211</TotalTime>
  <Words>303</Words>
  <Application>Microsoft Macintosh PowerPoint</Application>
  <PresentationFormat>Widescreen</PresentationFormat>
  <Paragraphs>26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Office-tema</vt:lpstr>
      <vt:lpstr>DISKURSANALYSE</vt:lpstr>
      <vt:lpstr>KONNOTATION</vt:lpstr>
      <vt:lpstr>NODALPUNKT</vt:lpstr>
      <vt:lpstr>FLYDENDE BETEGNER</vt:lpstr>
      <vt:lpstr>HEGEMONI</vt:lpstr>
      <vt:lpstr>DIFFERENSKÆDE</vt:lpstr>
      <vt:lpstr>ANTAGONISME</vt:lpstr>
      <vt:lpstr>ØVELSE: Konnotation og flydende betegnere i udtalelse</vt:lpstr>
      <vt:lpstr>Diskursanalyse af DF-kampagne.</vt:lpstr>
      <vt:lpstr>Modtræk til DF-kampagne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Rikke Porsager Lotz</dc:creator>
  <cp:lastModifiedBy>Rikke Porsager Lotz</cp:lastModifiedBy>
  <cp:revision>1</cp:revision>
  <dcterms:created xsi:type="dcterms:W3CDTF">2024-12-03T09:15:36Z</dcterms:created>
  <dcterms:modified xsi:type="dcterms:W3CDTF">2024-12-03T12:46:50Z</dcterms:modified>
</cp:coreProperties>
</file>