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75" r:id="rId4"/>
    <p:sldId id="266" r:id="rId5"/>
    <p:sldId id="258" r:id="rId6"/>
    <p:sldId id="276" r:id="rId7"/>
    <p:sldId id="268" r:id="rId8"/>
    <p:sldId id="259" r:id="rId9"/>
    <p:sldId id="269" r:id="rId10"/>
    <p:sldId id="277" r:id="rId11"/>
    <p:sldId id="270" r:id="rId12"/>
    <p:sldId id="278" r:id="rId13"/>
    <p:sldId id="260" r:id="rId14"/>
    <p:sldId id="271" r:id="rId15"/>
    <p:sldId id="261" r:id="rId16"/>
    <p:sldId id="272" r:id="rId17"/>
    <p:sldId id="279" r:id="rId18"/>
    <p:sldId id="280" r:id="rId19"/>
    <p:sldId id="262" r:id="rId20"/>
    <p:sldId id="273" r:id="rId21"/>
    <p:sldId id="263" r:id="rId22"/>
    <p:sldId id="274" r:id="rId2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1CF76-1613-D4AC-F55D-22600CEED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458F5F6-932D-2575-3F44-78118B98A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9529A9-E62D-EF17-FFBC-47979844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7C07-DF45-423F-9EB3-8F09C55BCC1C}" type="datetimeFigureOut">
              <a:rPr lang="da-DK" smtClean="0"/>
              <a:t>06-12-2024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8FF6A9-1D75-C198-87B4-F3C15942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A68CE7E-6172-F600-7BB8-666E5DFE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B448-1343-43B7-9261-442CF155C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540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FD9F4-4B4D-E2E4-E964-E8BA1035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8946326-BB41-25E7-5F9D-699F150CD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2B7F5D-5CB0-08B2-6E7A-82831AF3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7C07-DF45-423F-9EB3-8F09C55BCC1C}" type="datetimeFigureOut">
              <a:rPr lang="da-DK" smtClean="0"/>
              <a:t>06-12-2024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E6B6B7-21E9-C043-24D7-BBCE8FF8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7362EB2-6830-6756-4091-571A90A3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B448-1343-43B7-9261-442CF155C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151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24730F-F81D-66DF-8064-1CC250379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EBFAC5-47C7-9A60-1D0F-200A1826D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F6265D-7A41-B480-7515-D6B45F93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7C07-DF45-423F-9EB3-8F09C55BCC1C}" type="datetimeFigureOut">
              <a:rPr lang="da-DK" smtClean="0"/>
              <a:t>06-12-2024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AAA619-CA16-33B8-70FA-874DDB81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018601-3315-B717-F983-BABF9F68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B448-1343-43B7-9261-442CF155C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59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4D5CA-FCF7-EDE1-D9AB-8CBEBB62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2D442B-9652-2C1D-7BAD-F5A4145A0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9F6CFC-B5FE-87AC-3D8C-7C917678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7C07-DF45-423F-9EB3-8F09C55BCC1C}" type="datetimeFigureOut">
              <a:rPr lang="da-DK" smtClean="0"/>
              <a:t>06-12-2024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5A7225-F5C7-973B-0994-8D6482C4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8255D3-DB6F-F911-8130-B245EC9E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B448-1343-43B7-9261-442CF155C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333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2D9F5-1896-9097-12F0-039A946A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453B041-7090-E738-4FDF-AADC1CEB6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9E0EC4-D9DD-91B5-2105-3A128472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7C07-DF45-423F-9EB3-8F09C55BCC1C}" type="datetimeFigureOut">
              <a:rPr lang="da-DK" smtClean="0"/>
              <a:t>06-12-2024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F00B06-0658-4A3D-BCF7-27FD5757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C3C5AF-00FA-4EC7-B6F6-E5A9037D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B448-1343-43B7-9261-442CF155C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17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92565-64C6-1A8B-B44A-4FF76D19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B0144A-25D3-950B-8962-F5D344F0B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EABD5F-4E5F-945D-95B0-60A7C48EC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39C9EA-DA89-DBE0-8CCB-1D92E9EC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7C07-DF45-423F-9EB3-8F09C55BCC1C}" type="datetimeFigureOut">
              <a:rPr lang="da-DK" smtClean="0"/>
              <a:t>06-12-2024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34E6E26-777B-C30C-DA21-E2A37F29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C2292D0-C076-1FB9-4ACA-C46223B1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B448-1343-43B7-9261-442CF155C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319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F61D2-B1BC-1B0E-F802-3A713F63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7C979A0-ED1A-7F80-099B-6E0DA144D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CAD2E17-8375-2B13-F18C-9A73D7D89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DC72C2E-12FF-49B5-D915-BEFFE79CF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45EDB00-CC6B-58D1-3171-695AD94D4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DA9C4AB-9537-55BF-6E90-D482D5F6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7C07-DF45-423F-9EB3-8F09C55BCC1C}" type="datetimeFigureOut">
              <a:rPr lang="da-DK" smtClean="0"/>
              <a:t>06-12-2024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5F2D010-294D-63B1-20F8-C6B09824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F6D2776-A319-F4AA-F942-A16D9D19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B448-1343-43B7-9261-442CF155C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696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464C2-1DD6-8A20-1197-595C6809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5E54B50-10FB-A7BE-5835-125774D0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7C07-DF45-423F-9EB3-8F09C55BCC1C}" type="datetimeFigureOut">
              <a:rPr lang="da-DK" smtClean="0"/>
              <a:t>06-12-2024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EDA25B5-FBDA-7DBF-41B3-02F80F25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A35F296-31E0-3ECE-17F0-86087349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B448-1343-43B7-9261-442CF155C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4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07F5F31-9D2A-8896-4B96-F8CD05E8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7C07-DF45-423F-9EB3-8F09C55BCC1C}" type="datetimeFigureOut">
              <a:rPr lang="da-DK" smtClean="0"/>
              <a:t>06-12-2024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23586B8-54F2-5EFE-0ADB-07A40B43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88E850C-7BA9-0BF6-51DF-F1586C61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B448-1343-43B7-9261-442CF155C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127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6ACAA-1550-BBD0-92C1-78682853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632E5A-FE75-D5BC-74FC-E93429696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19B1EE1-83AA-6D1D-0616-A6309EDF4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CEF37B2-DEB1-69CA-0B04-0670706C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7C07-DF45-423F-9EB3-8F09C55BCC1C}" type="datetimeFigureOut">
              <a:rPr lang="da-DK" smtClean="0"/>
              <a:t>06-12-2024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52C2A22-D92F-3EAA-38BC-B4B1E0A5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61ED6A4-D9CA-9BFC-B59D-424ECDAA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B448-1343-43B7-9261-442CF155C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147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D5EDA-6A38-B5BA-A205-75FE1E22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445613A-BC10-8B90-0E8A-C6A8F1889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487E3E-66C5-7DDC-5357-AD973352C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9883A4-9149-94B0-9574-27684F77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7C07-DF45-423F-9EB3-8F09C55BCC1C}" type="datetimeFigureOut">
              <a:rPr lang="da-DK" smtClean="0"/>
              <a:t>06-12-2024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62A18C4-C3DC-ADC9-C7FC-8631CB11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738D8BB-1BFE-AFF5-0386-8DF4DF29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B448-1343-43B7-9261-442CF155C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457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B256C91-6222-69FD-E762-965CACFE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13EC747-5BAB-9C10-BD96-B80192EBD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45ED15-6DC8-0959-235C-513D112D3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5C7C07-DF45-423F-9EB3-8F09C55BCC1C}" type="datetimeFigureOut">
              <a:rPr lang="da-DK" smtClean="0"/>
              <a:t>06-12-2024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E46D7C7-A4E2-7852-1E33-E12A758D4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700C88-C1D1-D346-C7A7-24306308C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05B448-1343-43B7-9261-442CF155C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52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45885-5808-8450-9EC5-1395BF7BE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Fordøjelsen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D1564D7-D972-752C-AB56-16386A116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Hvad nedbrydes hvor og hvordan sker det?</a:t>
            </a:r>
          </a:p>
        </p:txBody>
      </p:sp>
    </p:spTree>
    <p:extLst>
      <p:ext uri="{BB962C8B-B14F-4D97-AF65-F5344CB8AC3E}">
        <p14:creationId xmlns:p14="http://schemas.microsoft.com/office/powerpoint/2010/main" val="166583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7ECF9-70F3-B803-D3E5-C8665211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Tyndtarmens funktion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B419DD-620F-C169-DB1F-5929B7F85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Funktionen af tyndtarmen er: </a:t>
            </a:r>
          </a:p>
          <a:p>
            <a:pPr lvl="1"/>
            <a:r>
              <a:rPr lang="da-DK" dirty="0"/>
              <a:t>Blande tarmindholdet</a:t>
            </a:r>
          </a:p>
          <a:p>
            <a:pPr lvl="1"/>
            <a:r>
              <a:rPr lang="da-DK" dirty="0"/>
              <a:t>Transportere tarmindholdet videre ved </a:t>
            </a:r>
            <a:r>
              <a:rPr lang="da-DK" dirty="0" err="1"/>
              <a:t>peristaliske</a:t>
            </a:r>
            <a:r>
              <a:rPr lang="da-DK" dirty="0"/>
              <a:t> bevægelse.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141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2B2C8-F9EE-33D4-50C4-B8AEA403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Nedbrydning af kulhydrater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8909B9-564B-9347-96F9-EC7CFDF35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Den enzymatiske spaltning af kulhydrater sker i 2 trin i tyndtarmen: </a:t>
            </a:r>
          </a:p>
          <a:p>
            <a:pPr lvl="1"/>
            <a:r>
              <a:rPr lang="da-DK" dirty="0"/>
              <a:t>Først spalter bugspytkirtelenzymet amylase i de resterende 60% af kostens polysakkarider til disakkaridet maltose. </a:t>
            </a:r>
          </a:p>
          <a:p>
            <a:pPr lvl="1"/>
            <a:r>
              <a:rPr lang="da-DK" dirty="0"/>
              <a:t>Dernæst spaltes maltose og andre disakkarider til monosakkarider af enzymer i slimhindens cellemembran. </a:t>
            </a:r>
          </a:p>
          <a:p>
            <a:r>
              <a:rPr lang="da-DK" dirty="0"/>
              <a:t>Maltose spaltes i to glukosemolekyler, sakkarose spaltes i et glukose- og et fruktosemolekyle. </a:t>
            </a:r>
          </a:p>
          <a:p>
            <a:r>
              <a:rPr lang="da-DK" dirty="0"/>
              <a:t>Laktose spaltes i et glukose- og et galaktosemolekyle. </a:t>
            </a:r>
          </a:p>
        </p:txBody>
      </p:sp>
    </p:spTree>
    <p:extLst>
      <p:ext uri="{BB962C8B-B14F-4D97-AF65-F5344CB8AC3E}">
        <p14:creationId xmlns:p14="http://schemas.microsoft.com/office/powerpoint/2010/main" val="326501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48556-14FC-97C7-48D5-4BF13BF8E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Optagelse af kulhydrater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4C636C-E896-9F60-7EC2-65A7B7A6C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Optagelsen af monosakkarider fra tarmen foregår i 2 trin: </a:t>
            </a:r>
          </a:p>
          <a:p>
            <a:pPr lvl="1"/>
            <a:r>
              <a:rPr lang="da-DK" dirty="0"/>
              <a:t>Først skal de fra tarmen ind i ´tarmslimhindens celler. </a:t>
            </a:r>
          </a:p>
          <a:p>
            <a:pPr lvl="1"/>
            <a:r>
              <a:rPr lang="da-DK" dirty="0"/>
              <a:t>Dernæst skal de ud i vævsvæsken. </a:t>
            </a:r>
          </a:p>
          <a:p>
            <a:pPr lvl="1"/>
            <a:r>
              <a:rPr lang="da-DK" dirty="0"/>
              <a:t>Herfra diffunderer de videre over i kapillærerne. </a:t>
            </a:r>
          </a:p>
          <a:p>
            <a:pPr marL="457200" lvl="1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Glukose og galaktose transporteres mod deres koncentrationsgradient ind i slimhinderne.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Den begrænsende faktor for fordøjelse og optagelse af maltose og sakkarose er transportmekanismerne, da de enzymatiske spaltninger er meget </a:t>
            </a:r>
            <a:r>
              <a:rPr lang="da-DK" dirty="0" err="1"/>
              <a:t>hurtge</a:t>
            </a:r>
            <a:r>
              <a:rPr lang="da-D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616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7ECA1AC0-D31B-1597-42BB-DC98C362D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19063"/>
            <a:ext cx="9725025" cy="66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6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EB007-DC81-F49D-D8B4-B0053518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Nedbrydning af proteiner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84381B-27E3-CF64-505E-C1BBA7397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Den enzymatiske nedbrydning af peptider og proteiner i tyndtarmen sker i flere trin: </a:t>
            </a:r>
          </a:p>
          <a:p>
            <a:pPr marL="914400" lvl="1" indent="-457200">
              <a:buAutoNum type="arabicPeriod"/>
            </a:pPr>
            <a:r>
              <a:rPr lang="da-DK" dirty="0"/>
              <a:t>Bugspytkirtlens enzymer står for første trin. Resultatet er korte peptider med 4-6 aminosyrer og frie aminosyrer. </a:t>
            </a:r>
          </a:p>
          <a:p>
            <a:pPr marL="914400" lvl="1" indent="-457200">
              <a:buAutoNum type="arabicPeriod"/>
            </a:pPr>
            <a:r>
              <a:rPr lang="da-DK" dirty="0"/>
              <a:t>Dernæst bliver de korte peptider endnu kortere, da de spaltes til 2-3 aminosyrer og til frie aminosyrer af enzymer placeret i </a:t>
            </a:r>
            <a:r>
              <a:rPr lang="da-DK" dirty="0" err="1"/>
              <a:t>slimhindescellernes</a:t>
            </a:r>
            <a:r>
              <a:rPr lang="da-DK" dirty="0"/>
              <a:t> membraner. 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dirty="0"/>
              <a:t>Den enzymatiske spaltning af proteiner foregår hurtigt og effektivt, og det er transportmekanismerne der er den begrænsende faktor for proteinernes optagelse i tyndtarmen. </a:t>
            </a:r>
          </a:p>
          <a:p>
            <a:pPr marL="457200" lvl="1" indent="0">
              <a:buNone/>
            </a:pPr>
            <a:r>
              <a:rPr lang="da-DK" dirty="0"/>
              <a:t>Man kan finde mindre end 4% af aminosyrerne i afføringen. </a:t>
            </a:r>
          </a:p>
        </p:txBody>
      </p:sp>
    </p:spTree>
    <p:extLst>
      <p:ext uri="{BB962C8B-B14F-4D97-AF65-F5344CB8AC3E}">
        <p14:creationId xmlns:p14="http://schemas.microsoft.com/office/powerpoint/2010/main" val="3977870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557753E5-C741-CDCE-62B8-2C978BA07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0"/>
            <a:ext cx="7753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3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B33E43-14DE-3310-A89B-3B34366B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Nedbrydning af fedtstoffer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C3F8B1-0177-8709-7E86-1BFE4F478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Hovedparten – over 90% - af kostens fedtstof er triglycerider, mens omkring 5% er fosforlipider (cellemembranen). De resterende er bl.a. kolesterol, fedtopløselige vitaminer mm.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Triglycerid: </a:t>
            </a:r>
            <a:r>
              <a:rPr lang="da-DK" dirty="0"/>
              <a:t>Nedbrydes til to fedtsyremolekyler og et </a:t>
            </a:r>
            <a:r>
              <a:rPr lang="da-DK" dirty="0" err="1"/>
              <a:t>monoglyceridmolekyle</a:t>
            </a:r>
            <a:r>
              <a:rPr lang="da-DK" dirty="0"/>
              <a:t> ved fraspaltning af de yderligt placerede fedtsyrer.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Fosforlipid: </a:t>
            </a:r>
            <a:r>
              <a:rPr lang="da-DK" dirty="0"/>
              <a:t>omdannes ved fraspaltning af den ene fedtsyrer. </a:t>
            </a:r>
          </a:p>
        </p:txBody>
      </p:sp>
    </p:spTree>
    <p:extLst>
      <p:ext uri="{BB962C8B-B14F-4D97-AF65-F5344CB8AC3E}">
        <p14:creationId xmlns:p14="http://schemas.microsoft.com/office/powerpoint/2010/main" val="2358856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B4DA402-67E3-28A8-0511-EFDB4C2E1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67" y="693040"/>
            <a:ext cx="6720945" cy="54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58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486A2-D058-2010-B041-8CC90610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Nedbrydning af fedtstoffer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706929-1E0F-0E74-C522-E4D28AEBE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Den enzymatiske nedbrydning af fedtstofferne i tyndtarmen skyldes </a:t>
            </a:r>
            <a:r>
              <a:rPr lang="da-DK" dirty="0" err="1"/>
              <a:t>lipaser</a:t>
            </a:r>
            <a:r>
              <a:rPr lang="da-DK" dirty="0"/>
              <a:t> fra bugspytkirtlen. </a:t>
            </a:r>
          </a:p>
          <a:p>
            <a:r>
              <a:rPr lang="da-DK" dirty="0" err="1"/>
              <a:t>Lipaser</a:t>
            </a:r>
            <a:r>
              <a:rPr lang="da-DK" dirty="0"/>
              <a:t> er vandopløselige, og triglycerider er fedtopløselige =&gt; fedtnedbrydningen finder sted i kontaktfladen mellem vand og fedt. </a:t>
            </a:r>
          </a:p>
          <a:p>
            <a:r>
              <a:rPr lang="da-DK" dirty="0"/>
              <a:t>Efter triglycerider er blevet fraspaltet, så optages de forskellige dele af </a:t>
            </a:r>
            <a:r>
              <a:rPr lang="da-DK" dirty="0" err="1"/>
              <a:t>mikrovilli</a:t>
            </a:r>
            <a:r>
              <a:rPr lang="da-D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4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C53B78DE-4E4B-4A3A-28C8-707D1A87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0"/>
            <a:ext cx="9409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5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9AA00-31CB-E82C-FBE5-252DB67E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Fordøjelsens opgaver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F4865D-B5F2-98BD-DAD5-B96B84088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Fordøjelsessystemets opgave er at optage samtlige af de stoffer, som vi indtager. </a:t>
            </a:r>
          </a:p>
          <a:p>
            <a:r>
              <a:rPr lang="da-DK" dirty="0"/>
              <a:t>Maden behandles både mekanisk og kemisk. </a:t>
            </a:r>
          </a:p>
          <a:p>
            <a:r>
              <a:rPr lang="da-DK" dirty="0"/>
              <a:t>Følgende opgaver: </a:t>
            </a:r>
          </a:p>
          <a:p>
            <a:pPr lvl="1"/>
            <a:r>
              <a:rPr lang="da-DK" dirty="0"/>
              <a:t>Findele maden </a:t>
            </a:r>
          </a:p>
          <a:p>
            <a:pPr lvl="1"/>
            <a:r>
              <a:rPr lang="da-DK" dirty="0"/>
              <a:t>Nedbryde madens bestanddele kemisk ved brug af enzymer </a:t>
            </a:r>
          </a:p>
          <a:p>
            <a:pPr lvl="1"/>
            <a:r>
              <a:rPr lang="da-DK" dirty="0"/>
              <a:t>Optage de stoffer cellerne har behov for fra fordøjelseskanalen. </a:t>
            </a:r>
          </a:p>
        </p:txBody>
      </p:sp>
    </p:spTree>
    <p:extLst>
      <p:ext uri="{BB962C8B-B14F-4D97-AF65-F5344CB8AC3E}">
        <p14:creationId xmlns:p14="http://schemas.microsoft.com/office/powerpoint/2010/main" val="2062522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A5621-7C34-F524-3403-CDCB21F5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Optagelse af mineraler, vitaminer + vand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16D037-02B6-F618-AF2A-89382148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skal nu læse s. 172 om mineraler, vitaminer og vand. </a:t>
            </a:r>
          </a:p>
          <a:p>
            <a:r>
              <a:rPr lang="da-DK" dirty="0"/>
              <a:t>Notér jer de vigtigste pointer om optagelsen af disse dele.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1524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3E9FCDF6-3E74-576D-6508-FD229D43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0"/>
            <a:ext cx="6773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84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2484D-3F6E-F3AD-1BF4-752DA0D1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Øvelse: stop-motion-film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CCF666-9268-C1E4-8BB9-E52B2B515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grupper (som Lectio vælger) skal I nu producere en stop-motion-video af fordøjelsen. </a:t>
            </a:r>
          </a:p>
          <a:p>
            <a:r>
              <a:rPr lang="da-DK" dirty="0"/>
              <a:t>Dvs. at I skal producere en video, som via stopmotion viser, hvordan man indtager et stykke mad og madens vej igennem fordøjelseskanalen. </a:t>
            </a:r>
          </a:p>
          <a:p>
            <a:r>
              <a:rPr lang="da-DK" dirty="0"/>
              <a:t>Samtlige af de elementer, som vi har arbejdet med skal indgå i jeres video. </a:t>
            </a:r>
          </a:p>
          <a:p>
            <a:r>
              <a:rPr lang="da-DK" dirty="0"/>
              <a:t>Vi ser hinandens videoer til sidst i 2. </a:t>
            </a:r>
            <a:r>
              <a:rPr lang="da-DK"/>
              <a:t>modul.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640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DB78EBB-972B-79DD-07B9-199231D1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91" y="0"/>
            <a:ext cx="4324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0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04AE5-4A92-A409-39D9-05DA007C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Fordøjelsessystemets opbygning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0A5C31-BBC0-5E2E-B64E-FDD8D431C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b="1" dirty="0"/>
              <a:t>Opbygningen er som følge: </a:t>
            </a:r>
          </a:p>
          <a:p>
            <a:pPr lvl="1"/>
            <a:r>
              <a:rPr lang="da-DK" dirty="0"/>
              <a:t>Fordøjelseskanalen og de dertil knyttede organer </a:t>
            </a:r>
          </a:p>
          <a:p>
            <a:pPr lvl="2"/>
            <a:r>
              <a:rPr lang="da-DK" dirty="0"/>
              <a:t>Spytkirtlerne, bugspytkirtlen, leveren og galdeblæren. </a:t>
            </a:r>
          </a:p>
          <a:p>
            <a:pPr lvl="1"/>
            <a:r>
              <a:rPr lang="da-DK" dirty="0"/>
              <a:t>Disse organer munder alle ud i fordøjelseskanalen via sekreter. </a:t>
            </a:r>
          </a:p>
          <a:p>
            <a:r>
              <a:rPr lang="da-DK" dirty="0"/>
              <a:t>Fordøjelsessystemets funktion reguleres via hormoner og via det autonome nervesystem. </a:t>
            </a:r>
          </a:p>
          <a:p>
            <a:r>
              <a:rPr lang="da-DK" b="1" dirty="0"/>
              <a:t>Selve fordøjelseskanalen starter ved munden og slutter med endetarmen og er delt i forskellige afsnit: </a:t>
            </a:r>
          </a:p>
          <a:p>
            <a:pPr lvl="1"/>
            <a:r>
              <a:rPr lang="da-DK" dirty="0"/>
              <a:t>Mund </a:t>
            </a:r>
          </a:p>
          <a:p>
            <a:pPr lvl="1"/>
            <a:r>
              <a:rPr lang="da-DK" dirty="0"/>
              <a:t>Spiserør </a:t>
            </a:r>
          </a:p>
          <a:p>
            <a:pPr lvl="1"/>
            <a:r>
              <a:rPr lang="da-DK" dirty="0"/>
              <a:t>Mavesæk </a:t>
            </a:r>
          </a:p>
          <a:p>
            <a:pPr lvl="1"/>
            <a:r>
              <a:rPr lang="da-DK" dirty="0"/>
              <a:t>Tyndtarmen </a:t>
            </a:r>
          </a:p>
          <a:p>
            <a:pPr lvl="1"/>
            <a:r>
              <a:rPr lang="da-DK" dirty="0"/>
              <a:t>Tyktarmen </a:t>
            </a:r>
          </a:p>
          <a:p>
            <a:pPr lvl="1"/>
            <a:r>
              <a:rPr lang="da-DK" dirty="0"/>
              <a:t>Endetarmen </a:t>
            </a:r>
          </a:p>
        </p:txBody>
      </p:sp>
    </p:spTree>
    <p:extLst>
      <p:ext uri="{BB962C8B-B14F-4D97-AF65-F5344CB8AC3E}">
        <p14:creationId xmlns:p14="http://schemas.microsoft.com/office/powerpoint/2010/main" val="367283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E05B1EE-3D1F-5CEC-697E-A98AADBAC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0"/>
            <a:ext cx="6757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8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B22C2-D3BB-D832-60A3-948D8E0F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Øvelse: Læs om munden og spiserørets funktion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6E1ADA-902F-D0CE-C3A6-372B95F9B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S. 160 i jeres pdf. </a:t>
            </a:r>
          </a:p>
          <a:p>
            <a:r>
              <a:rPr lang="da-DK" dirty="0"/>
              <a:t>Hvad sker der i munden og i spiserøret – skriv lidt noter. </a:t>
            </a:r>
          </a:p>
        </p:txBody>
      </p:sp>
    </p:spTree>
    <p:extLst>
      <p:ext uri="{BB962C8B-B14F-4D97-AF65-F5344CB8AC3E}">
        <p14:creationId xmlns:p14="http://schemas.microsoft.com/office/powerpoint/2010/main" val="222631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E8C5E-E3C0-5E9D-B0A8-03AE73E4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Mavesækken (kort)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73CE025-3779-C314-B57B-A7512A144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55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da-DK" b="1" dirty="0"/>
              <a:t>Funktionen: </a:t>
            </a:r>
          </a:p>
          <a:p>
            <a:pPr lvl="1"/>
            <a:r>
              <a:rPr lang="da-DK" dirty="0"/>
              <a:t>Regulere mavesækkens størrelse afhængig af fyldningsgraden, så den kan fungere som lager for store mængder mad under og lige efter et måltid. </a:t>
            </a:r>
          </a:p>
          <a:p>
            <a:pPr lvl="1"/>
            <a:r>
              <a:rPr lang="da-DK" dirty="0"/>
              <a:t>Ælte maden ved hjælp af muskelsammentrækninger, så den bliver findelt og blandet med mavesaften. </a:t>
            </a:r>
          </a:p>
          <a:p>
            <a:pPr lvl="1"/>
            <a:r>
              <a:rPr lang="da-DK" dirty="0"/>
              <a:t>Tømme maveindholdet over i tyndtarmen. </a:t>
            </a:r>
          </a:p>
          <a:p>
            <a:r>
              <a:rPr lang="da-DK" dirty="0"/>
              <a:t>Kirtelcellerne i mavesækkens slimhinde danner ca. 2 liter mavesaft i døgnet. </a:t>
            </a:r>
          </a:p>
          <a:p>
            <a:r>
              <a:rPr lang="da-DK" b="1" dirty="0"/>
              <a:t>De vigtigste bestanddele: </a:t>
            </a:r>
          </a:p>
          <a:p>
            <a:pPr lvl="1"/>
            <a:r>
              <a:rPr lang="da-DK" dirty="0" err="1"/>
              <a:t>Mucin</a:t>
            </a:r>
            <a:r>
              <a:rPr lang="da-DK" dirty="0"/>
              <a:t> – beskyttende slimlag. </a:t>
            </a:r>
          </a:p>
          <a:p>
            <a:pPr lvl="1"/>
            <a:r>
              <a:rPr lang="da-DK" dirty="0" err="1"/>
              <a:t>Pepsinogen</a:t>
            </a:r>
            <a:r>
              <a:rPr lang="da-DK" dirty="0"/>
              <a:t> – inaktivt forstadie af det aktive proteinspaltende enzym pepsin. </a:t>
            </a:r>
          </a:p>
          <a:p>
            <a:pPr lvl="1"/>
            <a:r>
              <a:rPr lang="da-DK" dirty="0"/>
              <a:t>Gastrisk </a:t>
            </a:r>
            <a:r>
              <a:rPr lang="da-DK" dirty="0" err="1"/>
              <a:t>lipase</a:t>
            </a:r>
            <a:r>
              <a:rPr lang="da-DK" dirty="0"/>
              <a:t> – Et fedtspaltende enzym – aktiv i det syre mavemiljø. </a:t>
            </a:r>
          </a:p>
          <a:p>
            <a:pPr lvl="1"/>
            <a:r>
              <a:rPr lang="da-DK" dirty="0"/>
              <a:t>Saltsyre (</a:t>
            </a:r>
            <a:r>
              <a:rPr lang="da-DK" dirty="0" err="1"/>
              <a:t>HCl</a:t>
            </a:r>
            <a:r>
              <a:rPr lang="da-DK" dirty="0"/>
              <a:t>) – Aktivere </a:t>
            </a:r>
            <a:r>
              <a:rPr lang="da-DK" dirty="0" err="1"/>
              <a:t>pepsinogen</a:t>
            </a:r>
            <a:r>
              <a:rPr lang="da-DK" dirty="0"/>
              <a:t> til pepsin, gøre maveindholdet surt, nedbryde bindevæv og muskelvæv i maden og dræbe bakterier. </a:t>
            </a:r>
          </a:p>
        </p:txBody>
      </p:sp>
    </p:spTree>
    <p:extLst>
      <p:ext uri="{BB962C8B-B14F-4D97-AF65-F5344CB8AC3E}">
        <p14:creationId xmlns:p14="http://schemas.microsoft.com/office/powerpoint/2010/main" val="270366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CCFDD8C-D047-C481-BF30-A0AA070AE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538162"/>
            <a:ext cx="85915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8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EBAE6-1238-AF95-169F-4DF489BD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Tyndtarmen opbygning + funktion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08DA89-D6BC-F601-0EEE-E8CB188F0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Når der kommer maveindhold til tyndtarmen er det en sur </a:t>
            </a:r>
            <a:r>
              <a:rPr lang="da-DK" dirty="0" err="1"/>
              <a:t>halvtflydende</a:t>
            </a:r>
            <a:r>
              <a:rPr lang="da-DK" dirty="0"/>
              <a:t> blanding, hvor spytamylasen har nedbrudt op til 40% af stivelsen, mens mavesækkens pepsin kun har nedbrudt 10-15% af madens proteiner. </a:t>
            </a:r>
          </a:p>
          <a:p>
            <a:r>
              <a:rPr lang="da-DK" dirty="0" err="1"/>
              <a:t>Lipaserne</a:t>
            </a:r>
            <a:r>
              <a:rPr lang="da-DK" dirty="0"/>
              <a:t> har nedbrudt 15-20% af fedtindholdet. </a:t>
            </a:r>
          </a:p>
          <a:p>
            <a:r>
              <a:rPr lang="da-DK" dirty="0"/>
              <a:t>Endnu er ingen af næringsstofferne, vitaminerne eller mineralerne kroppen har brug for blevet optaget. </a:t>
            </a:r>
          </a:p>
          <a:p>
            <a:r>
              <a:rPr lang="da-DK" b="1" dirty="0"/>
              <a:t>Tyndtarmens opgaver er derfor: </a:t>
            </a:r>
          </a:p>
          <a:p>
            <a:pPr lvl="1"/>
            <a:r>
              <a:rPr lang="da-DK" dirty="0"/>
              <a:t>Færdiggøre nedbrydningen af maden. </a:t>
            </a:r>
          </a:p>
          <a:p>
            <a:pPr lvl="1"/>
            <a:r>
              <a:rPr lang="da-DK" dirty="0"/>
              <a:t>Optage næringsstoffer, vitaminer og mineraler </a:t>
            </a:r>
          </a:p>
        </p:txBody>
      </p:sp>
    </p:spTree>
    <p:extLst>
      <p:ext uri="{BB962C8B-B14F-4D97-AF65-F5344CB8AC3E}">
        <p14:creationId xmlns:p14="http://schemas.microsoft.com/office/powerpoint/2010/main" val="2304500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819</Words>
  <Application>Microsoft Office PowerPoint</Application>
  <PresentationFormat>Widescreen</PresentationFormat>
  <Paragraphs>87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Office-tema</vt:lpstr>
      <vt:lpstr>Fordøjelsen </vt:lpstr>
      <vt:lpstr>Fordøjelsens opgaver </vt:lpstr>
      <vt:lpstr>PowerPoint-præsentation</vt:lpstr>
      <vt:lpstr>Fordøjelsessystemets opbygning</vt:lpstr>
      <vt:lpstr>PowerPoint-præsentation</vt:lpstr>
      <vt:lpstr>Øvelse: Læs om munden og spiserørets funktion</vt:lpstr>
      <vt:lpstr>Mavesækken (kort)</vt:lpstr>
      <vt:lpstr>PowerPoint-præsentation</vt:lpstr>
      <vt:lpstr>Tyndtarmen opbygning + funktion </vt:lpstr>
      <vt:lpstr>Tyndtarmens funktion</vt:lpstr>
      <vt:lpstr>Nedbrydning af kulhydrater </vt:lpstr>
      <vt:lpstr>Optagelse af kulhydrater </vt:lpstr>
      <vt:lpstr>PowerPoint-præsentation</vt:lpstr>
      <vt:lpstr>Nedbrydning af proteiner</vt:lpstr>
      <vt:lpstr>PowerPoint-præsentation</vt:lpstr>
      <vt:lpstr>Nedbrydning af fedtstoffer </vt:lpstr>
      <vt:lpstr>PowerPoint-præsentation</vt:lpstr>
      <vt:lpstr>Nedbrydning af fedtstoffer</vt:lpstr>
      <vt:lpstr>PowerPoint-præsentation</vt:lpstr>
      <vt:lpstr>Optagelse af mineraler, vitaminer + vand</vt:lpstr>
      <vt:lpstr>PowerPoint-præsentation</vt:lpstr>
      <vt:lpstr>Øvelse: stop-motion-film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Taia Varberg</dc:creator>
  <cp:lastModifiedBy>Taia Varberg</cp:lastModifiedBy>
  <cp:revision>4</cp:revision>
  <dcterms:created xsi:type="dcterms:W3CDTF">2024-12-05T12:32:40Z</dcterms:created>
  <dcterms:modified xsi:type="dcterms:W3CDTF">2024-12-06T07:01:14Z</dcterms:modified>
</cp:coreProperties>
</file>