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277" r:id="rId3"/>
    <p:sldId id="309" r:id="rId4"/>
    <p:sldId id="278" r:id="rId5"/>
    <p:sldId id="279" r:id="rId6"/>
    <p:sldId id="280" r:id="rId7"/>
    <p:sldId id="281" r:id="rId8"/>
    <p:sldId id="282" r:id="rId9"/>
    <p:sldId id="283"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284" r:id="rId31"/>
    <p:sldId id="285" r:id="rId32"/>
    <p:sldId id="306" r:id="rId33"/>
    <p:sldId id="307" r:id="rId34"/>
    <p:sldId id="308" r:id="rId35"/>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10" y="-84"/>
      </p:cViewPr>
      <p:guideLst>
        <p:guide orient="horz" pos="2160"/>
        <p:guide pos="2880"/>
      </p:guideLst>
    </p:cSldViewPr>
  </p:slideViewPr>
  <p:notesTextViewPr>
    <p:cViewPr>
      <p:scale>
        <a:sx n="1" d="1"/>
        <a:sy n="1" d="1"/>
      </p:scale>
      <p:origin x="0" y="0"/>
    </p:cViewPr>
  </p:notesTextViewPr>
  <p:notesViewPr>
    <p:cSldViewPr>
      <p:cViewPr>
        <p:scale>
          <a:sx n="100" d="100"/>
          <a:sy n="100" d="100"/>
        </p:scale>
        <p:origin x="-1890" y="244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0F833D-8A6A-4F3B-AD6A-315700ABF097}" type="datetimeFigureOut">
              <a:rPr lang="da-DK" smtClean="0"/>
              <a:t>29-11-2012</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46143E-E397-47F0-8263-47858F2714E0}" type="slidenum">
              <a:rPr lang="da-DK" smtClean="0"/>
              <a:t>‹nr.›</a:t>
            </a:fld>
            <a:endParaRPr lang="da-DK"/>
          </a:p>
        </p:txBody>
      </p:sp>
    </p:spTree>
    <p:extLst>
      <p:ext uri="{BB962C8B-B14F-4D97-AF65-F5344CB8AC3E}">
        <p14:creationId xmlns:p14="http://schemas.microsoft.com/office/powerpoint/2010/main" val="973523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a:t>
            </a:fld>
            <a:endParaRPr lang="da-DK"/>
          </a:p>
        </p:txBody>
      </p:sp>
    </p:spTree>
    <p:extLst>
      <p:ext uri="{BB962C8B-B14F-4D97-AF65-F5344CB8AC3E}">
        <p14:creationId xmlns:p14="http://schemas.microsoft.com/office/powerpoint/2010/main" val="660741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baseline="30000" dirty="0" smtClean="0">
                <a:solidFill>
                  <a:schemeClr val="tx1"/>
                </a:solidFill>
                <a:latin typeface="+mn-lt"/>
                <a:ea typeface="+mn-ea"/>
                <a:cs typeface="+mn-cs"/>
              </a:rPr>
              <a:t>Syntese af </a:t>
            </a:r>
            <a:r>
              <a:rPr lang="da-DK" sz="1200" b="0" i="0" u="none" strike="noStrike" kern="1200" baseline="30000" dirty="0" err="1" smtClean="0">
                <a:solidFill>
                  <a:schemeClr val="tx1"/>
                </a:solidFill>
                <a:latin typeface="+mn-lt"/>
                <a:ea typeface="+mn-ea"/>
                <a:cs typeface="+mn-cs"/>
              </a:rPr>
              <a:t>paracetamol</a:t>
            </a:r>
            <a:r>
              <a:rPr lang="da-DK" sz="1200" b="0" i="0" u="none" strike="noStrike" kern="1200" baseline="30000" dirty="0" smtClean="0">
                <a:solidFill>
                  <a:schemeClr val="tx1"/>
                </a:solidFill>
                <a:latin typeface="+mn-lt"/>
                <a:ea typeface="+mn-ea"/>
                <a:cs typeface="+mn-cs"/>
              </a:rPr>
              <a:t>. Her bruger man </a:t>
            </a:r>
            <a:r>
              <a:rPr lang="da-DK" sz="1200" b="0" i="0" u="none" strike="noStrike" kern="1200" baseline="30000" dirty="0" err="1" smtClean="0">
                <a:solidFill>
                  <a:schemeClr val="tx1"/>
                </a:solidFill>
                <a:latin typeface="+mn-lt"/>
                <a:ea typeface="+mn-ea"/>
                <a:cs typeface="+mn-cs"/>
              </a:rPr>
              <a:t>ethansyreanhydrid</a:t>
            </a:r>
            <a:r>
              <a:rPr lang="da-DK" sz="1200" b="0" i="0" u="none" strike="noStrike" kern="1200" baseline="30000" dirty="0" smtClean="0">
                <a:solidFill>
                  <a:schemeClr val="tx1"/>
                </a:solidFill>
                <a:latin typeface="+mn-lt"/>
                <a:ea typeface="+mn-ea"/>
                <a:cs typeface="+mn-cs"/>
              </a:rPr>
              <a:t>. </a:t>
            </a:r>
            <a:r>
              <a:rPr lang="da-DK" sz="1200" b="0" i="0" u="none" strike="noStrike" kern="1200" baseline="30000" dirty="0" err="1" smtClean="0">
                <a:solidFill>
                  <a:schemeClr val="tx1"/>
                </a:solidFill>
                <a:latin typeface="+mn-lt"/>
                <a:ea typeface="+mn-ea"/>
                <a:cs typeface="+mn-cs"/>
              </a:rPr>
              <a:t>Ethansyreanhydrid</a:t>
            </a:r>
            <a:r>
              <a:rPr lang="da-DK" sz="1200" b="0" i="0" u="none" strike="noStrike" kern="1200" baseline="30000" dirty="0" smtClean="0">
                <a:solidFill>
                  <a:schemeClr val="tx1"/>
                </a:solidFill>
                <a:latin typeface="+mn-lt"/>
                <a:ea typeface="+mn-ea"/>
                <a:cs typeface="+mn-cs"/>
              </a:rPr>
              <a:t> er mest effektivt til at danne amidet, men samtidig omdannes </a:t>
            </a:r>
            <a:r>
              <a:rPr lang="da-DK" sz="1200" b="0" i="0" u="none" strike="noStrike" kern="1200" baseline="30000" dirty="0" err="1" smtClean="0">
                <a:solidFill>
                  <a:schemeClr val="tx1"/>
                </a:solidFill>
                <a:latin typeface="+mn-lt"/>
                <a:ea typeface="+mn-ea"/>
                <a:cs typeface="+mn-cs"/>
              </a:rPr>
              <a:t>hydroxygruppen</a:t>
            </a:r>
            <a:r>
              <a:rPr lang="da-DK" sz="1200" b="0" i="0" u="none" strike="noStrike" kern="1200" baseline="30000" dirty="0" smtClean="0">
                <a:solidFill>
                  <a:schemeClr val="tx1"/>
                </a:solidFill>
                <a:latin typeface="+mn-lt"/>
                <a:ea typeface="+mn-ea"/>
                <a:cs typeface="+mn-cs"/>
              </a:rPr>
              <a:t>. </a:t>
            </a:r>
          </a:p>
          <a:p>
            <a:endParaRPr lang="da-DK" i="0" dirty="0"/>
          </a:p>
        </p:txBody>
      </p:sp>
      <p:sp>
        <p:nvSpPr>
          <p:cNvPr id="4" name="Pladsholder til diasnummer 3"/>
          <p:cNvSpPr>
            <a:spLocks noGrp="1"/>
          </p:cNvSpPr>
          <p:nvPr>
            <p:ph type="sldNum" sz="quarter" idx="10"/>
          </p:nvPr>
        </p:nvSpPr>
        <p:spPr/>
        <p:txBody>
          <a:bodyPr/>
          <a:lstStyle/>
          <a:p>
            <a:fld id="{EE46143E-E397-47F0-8263-47858F2714E0}" type="slidenum">
              <a:rPr lang="da-DK" smtClean="0"/>
              <a:t>2</a:t>
            </a:fld>
            <a:endParaRPr lang="da-DK"/>
          </a:p>
        </p:txBody>
      </p:sp>
    </p:spTree>
    <p:extLst>
      <p:ext uri="{BB962C8B-B14F-4D97-AF65-F5344CB8AC3E}">
        <p14:creationId xmlns:p14="http://schemas.microsoft.com/office/powerpoint/2010/main" val="970565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b="0" i="0" u="none" strike="noStrike" kern="1200" baseline="30000" dirty="0" smtClean="0">
              <a:solidFill>
                <a:schemeClr val="tx1"/>
              </a:solidFill>
              <a:latin typeface="+mn-lt"/>
              <a:ea typeface="+mn-ea"/>
              <a:cs typeface="+mn-cs"/>
            </a:endParaRPr>
          </a:p>
          <a:p>
            <a:r>
              <a:rPr lang="da-DK" baseline="30000" dirty="0" smtClean="0"/>
              <a:t>Syntese af </a:t>
            </a:r>
            <a:r>
              <a:rPr lang="da-DK" baseline="30000" dirty="0" err="1" smtClean="0"/>
              <a:t>paracetamol</a:t>
            </a:r>
            <a:r>
              <a:rPr lang="da-DK" baseline="30000" dirty="0" smtClean="0"/>
              <a:t>. Her bruger man ethansyre </a:t>
            </a:r>
            <a:r>
              <a:rPr lang="da-DK" sz="1200" b="0" i="0" u="none" strike="noStrike" kern="1200" baseline="30000" dirty="0" smtClean="0">
                <a:solidFill>
                  <a:schemeClr val="tx1"/>
                </a:solidFill>
                <a:latin typeface="+mn-lt"/>
                <a:ea typeface="+mn-ea"/>
                <a:cs typeface="+mn-cs"/>
              </a:rPr>
              <a:t>Man kan undgå at </a:t>
            </a:r>
            <a:r>
              <a:rPr lang="da-DK" sz="1200" b="0" i="0" u="none" strike="noStrike" kern="1200" baseline="30000" dirty="0" err="1" smtClean="0">
                <a:solidFill>
                  <a:schemeClr val="tx1"/>
                </a:solidFill>
                <a:latin typeface="+mn-lt"/>
                <a:ea typeface="+mn-ea"/>
                <a:cs typeface="+mn-cs"/>
              </a:rPr>
              <a:t>hydroxygruppen</a:t>
            </a:r>
            <a:r>
              <a:rPr lang="da-DK" sz="1200" b="0" i="0" u="none" strike="noStrike" kern="1200" baseline="30000" dirty="0" smtClean="0">
                <a:solidFill>
                  <a:schemeClr val="tx1"/>
                </a:solidFill>
                <a:latin typeface="+mn-lt"/>
                <a:ea typeface="+mn-ea"/>
                <a:cs typeface="+mn-cs"/>
              </a:rPr>
              <a:t> omdannes ved at anvende ethansyre i stedet for </a:t>
            </a:r>
            <a:r>
              <a:rPr lang="da-DK" sz="1200" b="0" i="0" u="none" strike="noStrike" kern="1200" baseline="30000" dirty="0" err="1" smtClean="0">
                <a:solidFill>
                  <a:schemeClr val="tx1"/>
                </a:solidFill>
                <a:latin typeface="+mn-lt"/>
                <a:ea typeface="+mn-ea"/>
                <a:cs typeface="+mn-cs"/>
              </a:rPr>
              <a:t>ethansyreanhydrid</a:t>
            </a:r>
            <a:r>
              <a:rPr lang="da-DK" sz="1200" b="0" i="0" u="none" strike="noStrike" kern="1200" baseline="30000" dirty="0" smtClean="0">
                <a:solidFill>
                  <a:schemeClr val="tx1"/>
                </a:solidFill>
                <a:latin typeface="+mn-lt"/>
                <a:ea typeface="+mn-ea"/>
                <a:cs typeface="+mn-cs"/>
              </a:rPr>
              <a:t>. Til gengæld bliver udbyttet af </a:t>
            </a:r>
            <a:r>
              <a:rPr lang="da-DK" sz="1200" b="0" i="0" u="none" strike="noStrike" kern="1200" baseline="30000" dirty="0" err="1" smtClean="0">
                <a:solidFill>
                  <a:schemeClr val="tx1"/>
                </a:solidFill>
                <a:latin typeface="+mn-lt"/>
                <a:ea typeface="+mn-ea"/>
                <a:cs typeface="+mn-cs"/>
              </a:rPr>
              <a:t>paracetamol</a:t>
            </a:r>
            <a:r>
              <a:rPr lang="da-DK" sz="1200" b="0" i="0" u="none" strike="noStrike" kern="1200" baseline="30000" dirty="0" smtClean="0">
                <a:solidFill>
                  <a:schemeClr val="tx1"/>
                </a:solidFill>
                <a:latin typeface="+mn-lt"/>
                <a:ea typeface="+mn-ea"/>
                <a:cs typeface="+mn-cs"/>
              </a:rPr>
              <a:t> også lidt mindre.</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3</a:t>
            </a:fld>
            <a:endParaRPr lang="da-DK"/>
          </a:p>
        </p:txBody>
      </p:sp>
    </p:spTree>
    <p:extLst>
      <p:ext uri="{BB962C8B-B14F-4D97-AF65-F5344CB8AC3E}">
        <p14:creationId xmlns:p14="http://schemas.microsoft.com/office/powerpoint/2010/main" val="1874277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4-</a:t>
            </a:r>
            <a:r>
              <a:rPr lang="da-DK" baseline="30000" dirty="0" err="1"/>
              <a:t>aminophenol</a:t>
            </a:r>
            <a:r>
              <a:rPr lang="da-DK" baseline="30000" dirty="0"/>
              <a:t> oxideres let af </a:t>
            </a:r>
            <a:r>
              <a:rPr lang="da-DK" baseline="30000" dirty="0" err="1"/>
              <a:t>dioxygen</a:t>
            </a:r>
            <a:r>
              <a:rPr lang="da-DK" baseline="30000" dirty="0"/>
              <a:t> til 4-</a:t>
            </a:r>
            <a:r>
              <a:rPr lang="da-DK" baseline="30000" dirty="0" err="1"/>
              <a:t>nitrophenol</a:t>
            </a:r>
            <a:r>
              <a:rPr lang="da-DK" baseline="30000" dirty="0"/>
              <a:t>. Reaktionen forløber lettest hvis der samtidig er stærk syre til stede.</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4</a:t>
            </a:fld>
            <a:endParaRPr lang="da-DK"/>
          </a:p>
        </p:txBody>
      </p:sp>
    </p:spTree>
    <p:extLst>
      <p:ext uri="{BB962C8B-B14F-4D97-AF65-F5344CB8AC3E}">
        <p14:creationId xmlns:p14="http://schemas.microsoft.com/office/powerpoint/2010/main" val="401362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i="1" baseline="30000" dirty="0"/>
              <a:t>De tre syntesetrin i den ”grønne” syntese af </a:t>
            </a:r>
            <a:r>
              <a:rPr lang="da-DK" i="1" baseline="30000" dirty="0" err="1"/>
              <a:t>ibuprofen</a:t>
            </a:r>
            <a:r>
              <a:rPr lang="da-DK" i="1" baseline="30000" dirty="0"/>
              <a:t>. Det grønne består i at der ingen (eller næsten ingen) affaldsstoffer produceres, fordi der kun anvendes </a:t>
            </a:r>
            <a:r>
              <a:rPr lang="da-DK" i="1" baseline="30000" dirty="0" err="1"/>
              <a:t>reaktanter</a:t>
            </a:r>
            <a:r>
              <a:rPr lang="da-DK" i="1" baseline="30000" dirty="0"/>
              <a:t> som bindes i produktet.</a:t>
            </a:r>
          </a:p>
          <a:p>
            <a:endParaRPr lang="da-DK" i="1" baseline="30000" dirty="0"/>
          </a:p>
          <a:p>
            <a:r>
              <a:rPr lang="da-DK" i="1" baseline="30000" dirty="0"/>
              <a:t>Der frigøres dog </a:t>
            </a:r>
            <a:r>
              <a:rPr lang="da-DK" i="1" baseline="30000" dirty="0" smtClean="0"/>
              <a:t>ethansyre </a:t>
            </a:r>
            <a:r>
              <a:rPr lang="da-DK" i="1" baseline="30000" dirty="0"/>
              <a:t>i første trin, men det kan genbruges til fremstilling af ny </a:t>
            </a:r>
            <a:r>
              <a:rPr lang="da-DK" i="1" baseline="30000" dirty="0" err="1"/>
              <a:t>ethansyreanhydrid</a:t>
            </a:r>
            <a:r>
              <a:rPr lang="da-DK" i="1" baseline="30000" dirty="0"/>
              <a:t>.</a:t>
            </a:r>
          </a:p>
          <a:p>
            <a:endParaRPr lang="da-DK" i="1" baseline="30000" dirty="0"/>
          </a:p>
          <a:p>
            <a:r>
              <a:rPr lang="da-DK" i="1" baseline="30000" dirty="0"/>
              <a:t>I trin 2 tilføres </a:t>
            </a:r>
            <a:r>
              <a:rPr lang="da-DK" i="1" baseline="30000" dirty="0" err="1"/>
              <a:t>dihydrogen</a:t>
            </a:r>
            <a:r>
              <a:rPr lang="da-DK" i="1" baseline="30000" dirty="0"/>
              <a:t> og i trin 3 </a:t>
            </a:r>
            <a:r>
              <a:rPr lang="da-DK" i="1" baseline="30000" dirty="0" err="1"/>
              <a:t>carbonmonoxid</a:t>
            </a:r>
            <a:r>
              <a:rPr lang="da-DK" i="1" baseline="30000" dirty="0"/>
              <a:t>. Begge disse stoffer indgår helt i det færdige produkt.</a:t>
            </a:r>
          </a:p>
          <a:p>
            <a:endParaRPr lang="da-DK" i="1" baseline="30000" dirty="0"/>
          </a:p>
          <a:p>
            <a:r>
              <a:rPr lang="da-DK" i="1" baseline="30000" dirty="0"/>
              <a:t>Hele processen foregår i flydende hydrogenfluorid, så selv om det i forhold til miljøet uden for fabrikken er en sjældent fin proces, så skal der inde på fabrikken tages vidtgående hensyn til at flydende hydrogenfluorid er et overordentlig giftigt og meget </a:t>
            </a:r>
            <a:r>
              <a:rPr lang="da-DK" i="1" baseline="30000" dirty="0" smtClean="0"/>
              <a:t>aggressivt </a:t>
            </a:r>
            <a:r>
              <a:rPr lang="da-DK" i="1" baseline="30000" dirty="0"/>
              <a:t>stof</a:t>
            </a:r>
            <a:r>
              <a:rPr lang="da-DK" i="1"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5</a:t>
            </a:fld>
            <a:endParaRPr lang="da-DK"/>
          </a:p>
        </p:txBody>
      </p:sp>
    </p:spTree>
    <p:extLst>
      <p:ext uri="{BB962C8B-B14F-4D97-AF65-F5344CB8AC3E}">
        <p14:creationId xmlns:p14="http://schemas.microsoft.com/office/powerpoint/2010/main" val="1093279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i="1" baseline="30000" dirty="0" smtClean="0"/>
              <a:t>De tre syntesetrin i den ”grønne” syntese af </a:t>
            </a:r>
            <a:r>
              <a:rPr lang="da-DK" i="1" baseline="30000" dirty="0" err="1" smtClean="0"/>
              <a:t>ibuprofen</a:t>
            </a:r>
            <a:r>
              <a:rPr lang="da-DK" i="1" baseline="30000" dirty="0" smtClean="0"/>
              <a:t>. Det grønne består i at der ingen (eller næsten ingen) affaldsstoffer produceres, fordi der kun anvendes </a:t>
            </a:r>
            <a:r>
              <a:rPr lang="da-DK" i="1" baseline="30000" dirty="0" err="1" smtClean="0"/>
              <a:t>reaktanter</a:t>
            </a:r>
            <a:r>
              <a:rPr lang="da-DK" i="1" baseline="30000" dirty="0" smtClean="0"/>
              <a:t> som bindes i produktet.</a:t>
            </a:r>
          </a:p>
          <a:p>
            <a:endParaRPr lang="da-DK" i="1" baseline="30000" dirty="0" smtClean="0"/>
          </a:p>
          <a:p>
            <a:r>
              <a:rPr lang="da-DK" i="1" baseline="30000" dirty="0" smtClean="0"/>
              <a:t>Der frigøres dog ethansyre i første trin, men det kan genbruges til fremstilling af ny </a:t>
            </a:r>
            <a:r>
              <a:rPr lang="da-DK" i="1" baseline="30000" dirty="0" err="1" smtClean="0"/>
              <a:t>ethansyreanhydrid</a:t>
            </a:r>
            <a:r>
              <a:rPr lang="da-DK" i="1" baseline="30000" dirty="0" smtClean="0"/>
              <a:t>.</a:t>
            </a:r>
          </a:p>
          <a:p>
            <a:endParaRPr lang="da-DK" i="1" baseline="30000" dirty="0" smtClean="0"/>
          </a:p>
          <a:p>
            <a:r>
              <a:rPr lang="da-DK" i="1" baseline="30000" dirty="0" smtClean="0"/>
              <a:t>I trin 2 tilføres </a:t>
            </a:r>
            <a:r>
              <a:rPr lang="da-DK" i="1" baseline="30000" dirty="0" err="1" smtClean="0"/>
              <a:t>dihydrogen</a:t>
            </a:r>
            <a:r>
              <a:rPr lang="da-DK" i="1" baseline="30000" dirty="0" smtClean="0"/>
              <a:t> og i trin 3 </a:t>
            </a:r>
            <a:r>
              <a:rPr lang="da-DK" i="1" baseline="30000" dirty="0" err="1" smtClean="0"/>
              <a:t>carbonmonoxid</a:t>
            </a:r>
            <a:r>
              <a:rPr lang="da-DK" i="1" baseline="30000" dirty="0" smtClean="0"/>
              <a:t>. Begge disse stoffer indgår helt i det færdige produkt.</a:t>
            </a:r>
          </a:p>
          <a:p>
            <a:endParaRPr lang="da-DK" i="1" baseline="30000" dirty="0" smtClean="0"/>
          </a:p>
          <a:p>
            <a:r>
              <a:rPr lang="da-DK" i="1" baseline="30000" dirty="0" smtClean="0"/>
              <a:t>Hele processen foregår i flydende hydrogenfluorid, så selv om det i forhold til miljøet uden for fabrikken er en sjældent fin proces, så skal der inde på fabrikken tages vidtgående hensyn til at flydende hydrogenfluorid er et overordentlig giftigt og meget aggressivt stof.</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6</a:t>
            </a:fld>
            <a:endParaRPr lang="da-DK"/>
          </a:p>
        </p:txBody>
      </p:sp>
    </p:spTree>
    <p:extLst>
      <p:ext uri="{BB962C8B-B14F-4D97-AF65-F5344CB8AC3E}">
        <p14:creationId xmlns:p14="http://schemas.microsoft.com/office/powerpoint/2010/main" val="3933388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i="1" baseline="30000" dirty="0" smtClean="0"/>
              <a:t>De tre syntesetrin i den ”grønne” syntese af </a:t>
            </a:r>
            <a:r>
              <a:rPr lang="da-DK" i="1" baseline="30000" dirty="0" err="1" smtClean="0"/>
              <a:t>ibuprofen</a:t>
            </a:r>
            <a:r>
              <a:rPr lang="da-DK" i="1" baseline="30000" dirty="0" smtClean="0"/>
              <a:t>. Det grønne består i at der ingen (eller næsten ingen) affaldsstoffer produceres, fordi der kun anvendes </a:t>
            </a:r>
            <a:r>
              <a:rPr lang="da-DK" i="1" baseline="30000" dirty="0" err="1" smtClean="0"/>
              <a:t>reaktanter</a:t>
            </a:r>
            <a:r>
              <a:rPr lang="da-DK" i="1" baseline="30000" dirty="0" smtClean="0"/>
              <a:t> som bindes i produktet.</a:t>
            </a:r>
          </a:p>
          <a:p>
            <a:endParaRPr lang="da-DK" i="1" baseline="30000" dirty="0" smtClean="0"/>
          </a:p>
          <a:p>
            <a:r>
              <a:rPr lang="da-DK" i="1" baseline="30000" dirty="0" smtClean="0"/>
              <a:t>Der frigøres dog ethansyre i første trin, men det kan genbruges til fremstilling af ny </a:t>
            </a:r>
            <a:r>
              <a:rPr lang="da-DK" i="1" baseline="30000" dirty="0" err="1" smtClean="0"/>
              <a:t>ethansyreanhydrid</a:t>
            </a:r>
            <a:r>
              <a:rPr lang="da-DK" i="1" baseline="30000" dirty="0" smtClean="0"/>
              <a:t>.</a:t>
            </a:r>
          </a:p>
          <a:p>
            <a:endParaRPr lang="da-DK" i="1" baseline="30000" dirty="0" smtClean="0"/>
          </a:p>
          <a:p>
            <a:r>
              <a:rPr lang="da-DK" i="1" baseline="30000" dirty="0" smtClean="0"/>
              <a:t>I trin 2 tilføres </a:t>
            </a:r>
            <a:r>
              <a:rPr lang="da-DK" i="1" baseline="30000" dirty="0" err="1" smtClean="0"/>
              <a:t>dihydrogen</a:t>
            </a:r>
            <a:r>
              <a:rPr lang="da-DK" i="1" baseline="30000" dirty="0" smtClean="0"/>
              <a:t> og i trin 3 </a:t>
            </a:r>
            <a:r>
              <a:rPr lang="da-DK" i="1" baseline="30000" dirty="0" err="1" smtClean="0"/>
              <a:t>carbonmonoxid</a:t>
            </a:r>
            <a:r>
              <a:rPr lang="da-DK" i="1" baseline="30000" dirty="0" smtClean="0"/>
              <a:t>. Begge disse stoffer indgår helt i det færdige produkt.</a:t>
            </a:r>
          </a:p>
          <a:p>
            <a:endParaRPr lang="da-DK" i="1" baseline="30000" dirty="0" smtClean="0"/>
          </a:p>
          <a:p>
            <a:r>
              <a:rPr lang="da-DK" i="1" baseline="30000" dirty="0" smtClean="0"/>
              <a:t>Hele processen foregår i flydende hydrogenfluorid, så selv om det i forhold til miljøet uden for fabrikken er en sjældent fin proces, så skal der inde på fabrikken tages vidtgående hensyn til at flydende hydrogenfluorid er et overordentlig giftigt og meget aggressivt stof.</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7</a:t>
            </a:fld>
            <a:endParaRPr lang="da-DK"/>
          </a:p>
        </p:txBody>
      </p:sp>
    </p:spTree>
    <p:extLst>
      <p:ext uri="{BB962C8B-B14F-4D97-AF65-F5344CB8AC3E}">
        <p14:creationId xmlns:p14="http://schemas.microsoft.com/office/powerpoint/2010/main" val="3365573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Det asymmetriske C-atom i </a:t>
            </a:r>
            <a:r>
              <a:rPr lang="da-DK" baseline="30000" dirty="0" err="1"/>
              <a:t>ibuprofen</a:t>
            </a:r>
            <a:r>
              <a:rPr lang="da-DK" baseline="30000" dirty="0"/>
              <a:t> er angivet med *. De fire atomer der er bundet til det asymmetriske C-atom, er røde. Når man vil bestemme om en given struktur er S-formen eller R-formen, skal man først prioritere disse 4 grupper. Da tre af dem er ens, må man også se på det efterfølgende atom (de grønne). Da O har højere prioritet end C der er højere end H, bliver prioriteringen som numrene i cirklerne viser.</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8</a:t>
            </a:fld>
            <a:endParaRPr lang="da-DK"/>
          </a:p>
        </p:txBody>
      </p:sp>
    </p:spTree>
    <p:extLst>
      <p:ext uri="{BB962C8B-B14F-4D97-AF65-F5344CB8AC3E}">
        <p14:creationId xmlns:p14="http://schemas.microsoft.com/office/powerpoint/2010/main" val="1929215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De to forskellige former af </a:t>
            </a:r>
            <a:r>
              <a:rPr lang="da-DK" baseline="30000" dirty="0" err="1"/>
              <a:t>ibuprofen</a:t>
            </a:r>
            <a:r>
              <a:rPr lang="da-DK" baseline="30000" dirty="0"/>
              <a:t>. Forestil dig at du holder molekylet i gruppen med lavest prioritet og ser ind på de tre andre grupper, så vil rækkefølgen af de tre andre gruppers prioritet være med uret i R-formen og mod uret i S-formen. Som nævnt i teksten er det kun S-formen der virker.</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9</a:t>
            </a:fld>
            <a:endParaRPr lang="da-DK"/>
          </a:p>
        </p:txBody>
      </p:sp>
    </p:spTree>
    <p:extLst>
      <p:ext uri="{BB962C8B-B14F-4D97-AF65-F5344CB8AC3E}">
        <p14:creationId xmlns:p14="http://schemas.microsoft.com/office/powerpoint/2010/main" val="2228273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Billedet viser nogle få eksempler på industrielle produkter indrettet til at bruge på eller med enten venstre eller højre hånd.</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10</a:t>
            </a:fld>
            <a:endParaRPr lang="da-DK"/>
          </a:p>
        </p:txBody>
      </p:sp>
    </p:spTree>
    <p:extLst>
      <p:ext uri="{BB962C8B-B14F-4D97-AF65-F5344CB8AC3E}">
        <p14:creationId xmlns:p14="http://schemas.microsoft.com/office/powerpoint/2010/main" val="654317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Estergruppen der kan opfattes som en carboxylsyre hvor H’et er erstattet af et carbonhydrid. Esterbindingen kan brydes ved den binding der er markeret med rødt.</a:t>
            </a:r>
          </a:p>
          <a:p>
            <a:r>
              <a:rPr lang="da-DK" baseline="30000" dirty="0"/>
              <a:t>C-atomet til venstre kan også være et hydrogenatom</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11</a:t>
            </a:fld>
            <a:endParaRPr lang="da-DK"/>
          </a:p>
        </p:txBody>
      </p:sp>
    </p:spTree>
    <p:extLst>
      <p:ext uri="{BB962C8B-B14F-4D97-AF65-F5344CB8AC3E}">
        <p14:creationId xmlns:p14="http://schemas.microsoft.com/office/powerpoint/2010/main" val="2115865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Frugtaroma, løbetøj og smør er komplekse materialer, men de har det fælles træk at der indgår esterbindinger i nogle af de centrale kemiske forbindelser.</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12</a:t>
            </a:fld>
            <a:endParaRPr lang="da-DK"/>
          </a:p>
        </p:txBody>
      </p:sp>
    </p:spTree>
    <p:extLst>
      <p:ext uri="{BB962C8B-B14F-4D97-AF65-F5344CB8AC3E}">
        <p14:creationId xmlns:p14="http://schemas.microsoft.com/office/powerpoint/2010/main" val="2294156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Eksempel på en ester og en </a:t>
            </a:r>
            <a:r>
              <a:rPr lang="da-DK" baseline="30000" dirty="0" err="1"/>
              <a:t>ether</a:t>
            </a:r>
            <a:r>
              <a:rPr lang="da-DK" baseline="30000" dirty="0"/>
              <a:t>. Estergruppen og </a:t>
            </a:r>
            <a:r>
              <a:rPr lang="da-DK" baseline="30000" dirty="0" err="1"/>
              <a:t>ethergruppen</a:t>
            </a:r>
            <a:r>
              <a:rPr lang="da-DK" baseline="30000" dirty="0"/>
              <a:t> ligner hinanden, men er kemisk noget forskellige.</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13</a:t>
            </a:fld>
            <a:endParaRPr lang="da-DK"/>
          </a:p>
        </p:txBody>
      </p:sp>
    </p:spTree>
    <p:extLst>
      <p:ext uri="{BB962C8B-B14F-4D97-AF65-F5344CB8AC3E}">
        <p14:creationId xmlns:p14="http://schemas.microsoft.com/office/powerpoint/2010/main" val="1307080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Eksempel på esterkondensation - og læst den anden vej: esterhydrolyse.</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14</a:t>
            </a:fld>
            <a:endParaRPr lang="da-DK"/>
          </a:p>
        </p:txBody>
      </p:sp>
    </p:spTree>
    <p:extLst>
      <p:ext uri="{BB962C8B-B14F-4D97-AF65-F5344CB8AC3E}">
        <p14:creationId xmlns:p14="http://schemas.microsoft.com/office/powerpoint/2010/main" val="2341912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Syntese af salicylsyre i tre trin. </a:t>
            </a:r>
            <a:r>
              <a:rPr lang="da-DK" baseline="30000" dirty="0" err="1"/>
              <a:t>Phenol</a:t>
            </a:r>
            <a:r>
              <a:rPr lang="da-DK" baseline="30000" dirty="0"/>
              <a:t> opløses i koncentreret natriumhydroxid hvorefter der </a:t>
            </a:r>
            <a:r>
              <a:rPr lang="da-DK" baseline="30000" dirty="0" err="1"/>
              <a:t>tilledes</a:t>
            </a:r>
            <a:r>
              <a:rPr lang="da-DK" baseline="30000" dirty="0"/>
              <a:t> carbondioxid. Herved dannes </a:t>
            </a:r>
            <a:r>
              <a:rPr lang="da-DK" baseline="30000" dirty="0" err="1"/>
              <a:t>salicylat</a:t>
            </a:r>
            <a:r>
              <a:rPr lang="da-DK" baseline="30000" dirty="0"/>
              <a:t>, der kan neutraliseres med stærk syre. Den dannede salicylsyre udfældes som et fast stof.</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15</a:t>
            </a:fld>
            <a:endParaRPr lang="da-DK"/>
          </a:p>
        </p:txBody>
      </p:sp>
    </p:spTree>
    <p:extLst>
      <p:ext uri="{BB962C8B-B14F-4D97-AF65-F5344CB8AC3E}">
        <p14:creationId xmlns:p14="http://schemas.microsoft.com/office/powerpoint/2010/main" val="304526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smtClean="0"/>
              <a:t>Syntese af salicylsyre i tre trin. </a:t>
            </a:r>
            <a:r>
              <a:rPr lang="da-DK" baseline="30000" dirty="0" err="1" smtClean="0"/>
              <a:t>Phenol</a:t>
            </a:r>
            <a:r>
              <a:rPr lang="da-DK" baseline="30000" dirty="0" smtClean="0"/>
              <a:t> opløses i koncentreret natriumhydroxid hvorefter der </a:t>
            </a:r>
            <a:r>
              <a:rPr lang="da-DK" baseline="30000" dirty="0" err="1" smtClean="0"/>
              <a:t>tilledes</a:t>
            </a:r>
            <a:r>
              <a:rPr lang="da-DK" baseline="30000" dirty="0" smtClean="0"/>
              <a:t> carbondioxid. Herved dannes </a:t>
            </a:r>
            <a:r>
              <a:rPr lang="da-DK" baseline="30000" dirty="0" err="1" smtClean="0"/>
              <a:t>salicylat</a:t>
            </a:r>
            <a:r>
              <a:rPr lang="da-DK" baseline="30000" dirty="0" smtClean="0"/>
              <a:t>, der kan neutraliseres med stærk syre. Den dannede salicylsyre udfældes som et fast stof.</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16</a:t>
            </a:fld>
            <a:endParaRPr lang="da-DK"/>
          </a:p>
        </p:txBody>
      </p:sp>
    </p:spTree>
    <p:extLst>
      <p:ext uri="{BB962C8B-B14F-4D97-AF65-F5344CB8AC3E}">
        <p14:creationId xmlns:p14="http://schemas.microsoft.com/office/powerpoint/2010/main" val="1101034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smtClean="0"/>
              <a:t>Syntese af salicylsyre i tre trin. </a:t>
            </a:r>
            <a:r>
              <a:rPr lang="da-DK" baseline="30000" dirty="0" err="1" smtClean="0"/>
              <a:t>Phenol</a:t>
            </a:r>
            <a:r>
              <a:rPr lang="da-DK" baseline="30000" dirty="0" smtClean="0"/>
              <a:t> opløses i koncentreret natriumhydroxid hvorefter der </a:t>
            </a:r>
            <a:r>
              <a:rPr lang="da-DK" baseline="30000" dirty="0" err="1" smtClean="0"/>
              <a:t>tilledes</a:t>
            </a:r>
            <a:r>
              <a:rPr lang="da-DK" baseline="30000" dirty="0" smtClean="0"/>
              <a:t> carbondioxid. Herved dannes </a:t>
            </a:r>
            <a:r>
              <a:rPr lang="da-DK" baseline="30000" dirty="0" err="1" smtClean="0"/>
              <a:t>salicylat</a:t>
            </a:r>
            <a:r>
              <a:rPr lang="da-DK" baseline="30000" dirty="0" smtClean="0"/>
              <a:t>, der kan neutraliseres med stærk syre. Den dannede salicylsyre udfældes som et fast stof.</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17</a:t>
            </a:fld>
            <a:endParaRPr lang="da-DK"/>
          </a:p>
        </p:txBody>
      </p:sp>
    </p:spTree>
    <p:extLst>
      <p:ext uri="{BB962C8B-B14F-4D97-AF65-F5344CB8AC3E}">
        <p14:creationId xmlns:p14="http://schemas.microsoft.com/office/powerpoint/2010/main" val="874750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Apotek fra århundredeskiftet som det er genopbygget på Steno Museet i Århus. Bemærk at lægemidlerne opbevares i beholdere og efter lægens opskrift (recept) trilles til piller (på det hvide </a:t>
            </a:r>
            <a:r>
              <a:rPr lang="da-DK" baseline="30000" dirty="0" err="1"/>
              <a:t>brædt</a:t>
            </a:r>
            <a:r>
              <a:rPr lang="da-DK" baseline="30000" dirty="0"/>
              <a:t> forrest i billedet ).</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18</a:t>
            </a:fld>
            <a:endParaRPr lang="da-DK"/>
          </a:p>
        </p:txBody>
      </p:sp>
    </p:spTree>
    <p:extLst>
      <p:ext uri="{BB962C8B-B14F-4D97-AF65-F5344CB8AC3E}">
        <p14:creationId xmlns:p14="http://schemas.microsoft.com/office/powerpoint/2010/main" val="761098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Syntese af acetylsalicylsyre. Salicylsyre reagerer med </a:t>
            </a:r>
            <a:r>
              <a:rPr lang="da-DK" baseline="30000" dirty="0" err="1"/>
              <a:t>ethansyreanhydrid</a:t>
            </a:r>
            <a:r>
              <a:rPr lang="da-DK" baseline="30000" dirty="0"/>
              <a:t> så der dannes en ester ved </a:t>
            </a:r>
            <a:r>
              <a:rPr lang="da-DK" baseline="30000" dirty="0" err="1"/>
              <a:t>hydroxygruppen</a:t>
            </a:r>
            <a:r>
              <a:rPr lang="da-DK" baseline="30000" dirty="0"/>
              <a:t>. Syre-gruppen påvirkes ikke under syntesen.</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19</a:t>
            </a:fld>
            <a:endParaRPr lang="da-DK"/>
          </a:p>
        </p:txBody>
      </p:sp>
    </p:spTree>
    <p:extLst>
      <p:ext uri="{BB962C8B-B14F-4D97-AF65-F5344CB8AC3E}">
        <p14:creationId xmlns:p14="http://schemas.microsoft.com/office/powerpoint/2010/main" val="3100859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Oversigt over nogle virkninger og bivirkninger af tre svage smertestillende lægemidler</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20</a:t>
            </a:fld>
            <a:endParaRPr lang="da-DK"/>
          </a:p>
        </p:txBody>
      </p:sp>
    </p:spTree>
    <p:extLst>
      <p:ext uri="{BB962C8B-B14F-4D97-AF65-F5344CB8AC3E}">
        <p14:creationId xmlns:p14="http://schemas.microsoft.com/office/powerpoint/2010/main" val="735329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Det danske medicinalfirma Nycomed forhandler tabletter med acetylsalicylsyre beregnet til forebyggelse af blodpropper under mærkevarenavnet </a:t>
            </a:r>
            <a:r>
              <a:rPr lang="da-DK" baseline="30000" dirty="0" err="1"/>
              <a:t>Hjertemagnyl</a:t>
            </a:r>
            <a:r>
              <a:rPr lang="da-DK" baseline="30000" dirty="0"/>
              <a:t>. Her til salg i Litauen.</a:t>
            </a:r>
          </a:p>
          <a:p>
            <a:r>
              <a:rPr lang="da-DK" baseline="30000" dirty="0"/>
              <a:t>Lægemidlers mærkevare-navne er et studie værd. Tit ser navnet ud til at være valgt sådan at det er nemt at huske for lægen der skal udskrive recepten. I andre tilfælde kan mærkevarenavnet give god mening på det sprog hvor det først blev bragt i handelen</a:t>
            </a:r>
            <a:r>
              <a:rPr lang="da-DK" i="1" baseline="30000" dirty="0"/>
              <a:t>, </a:t>
            </a:r>
            <a:r>
              <a:rPr lang="da-DK" baseline="30000" dirty="0"/>
              <a:t>men måske er ret kryptisk andre steder. Fx siger mærkevarenavnet </a:t>
            </a:r>
            <a:r>
              <a:rPr lang="da-DK" baseline="30000" dirty="0" err="1"/>
              <a:t>Hjertemagnyl</a:t>
            </a:r>
            <a:r>
              <a:rPr lang="da-DK" baseline="30000" dirty="0"/>
              <a:t> næppe mange litauere noget som helst</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21</a:t>
            </a:fld>
            <a:endParaRPr lang="da-DK" dirty="0"/>
          </a:p>
        </p:txBody>
      </p:sp>
    </p:spTree>
    <p:extLst>
      <p:ext uri="{BB962C8B-B14F-4D97-AF65-F5344CB8AC3E}">
        <p14:creationId xmlns:p14="http://schemas.microsoft.com/office/powerpoint/2010/main" val="3269479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Panodil Hot er et produkt målrettet mod behandling af snue, halsonde og influenza.</a:t>
            </a:r>
          </a:p>
          <a:p>
            <a:endParaRPr lang="da-DK" baseline="30000" dirty="0"/>
          </a:p>
          <a:p>
            <a:r>
              <a:rPr lang="da-DK" baseline="30000" dirty="0" err="1"/>
              <a:t>Paracetamol</a:t>
            </a:r>
            <a:r>
              <a:rPr lang="da-DK" baseline="30000" dirty="0"/>
              <a:t> er med sin smertestillende og feberdæmpende virkning et godt middel mod følgerne af influenza, halsbetændelse og tilsvarende infektionssygdomme. Det folkelige middel mod den slags er varme, søde drikke der kan dæmpe fx halssmerter lidt. Noget af det bedste er varm solbærsaft.</a:t>
            </a:r>
          </a:p>
          <a:p>
            <a:endParaRPr lang="da-DK" baseline="30000" dirty="0"/>
          </a:p>
          <a:p>
            <a:r>
              <a:rPr lang="da-DK" baseline="30000" dirty="0"/>
              <a:t>”Panodil Hot” er et syntetisk </a:t>
            </a:r>
            <a:r>
              <a:rPr lang="da-DK" baseline="30000" dirty="0" err="1"/>
              <a:t>remix</a:t>
            </a:r>
            <a:r>
              <a:rPr lang="da-DK" baseline="30000" dirty="0"/>
              <a:t> der låner goodwill fra folkemedicinen. Ud fra teksten på æsken og den smukke solbærrøde farve kunne man tro at Panodil Hot indeholder solbær. Men der er ikke solbær i Panodil Hot, kun aroma og et rødt farvestof</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22</a:t>
            </a:fld>
            <a:endParaRPr lang="da-DK"/>
          </a:p>
        </p:txBody>
      </p:sp>
    </p:spTree>
    <p:extLst>
      <p:ext uri="{BB962C8B-B14F-4D97-AF65-F5344CB8AC3E}">
        <p14:creationId xmlns:p14="http://schemas.microsoft.com/office/powerpoint/2010/main" val="2769768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Fedtsyrer og triglycerider. </a:t>
            </a:r>
          </a:p>
          <a:p>
            <a:r>
              <a:rPr lang="da-DK" baseline="30000" dirty="0"/>
              <a:t>Til venstre fedtsyren stearinsyre (</a:t>
            </a:r>
            <a:r>
              <a:rPr lang="da-DK" baseline="30000" dirty="0" err="1"/>
              <a:t>octadecansyre</a:t>
            </a:r>
            <a:r>
              <a:rPr lang="da-DK" baseline="30000" dirty="0"/>
              <a:t>) og trialkoholen propan-1,2,3-triol (glycerin eller glycerol). Ved esterdannelsen fraspaltes et vandmolekyle (blå skrift).</a:t>
            </a:r>
          </a:p>
          <a:p>
            <a:r>
              <a:rPr lang="da-DK" baseline="30000" dirty="0"/>
              <a:t>I midten et triglycerid med mættede fedtsyrer, men med forskellig kædelængde (stearinsyre, </a:t>
            </a:r>
            <a:r>
              <a:rPr lang="da-DK" baseline="30000" dirty="0" err="1"/>
              <a:t>palmitinsyre</a:t>
            </a:r>
            <a:r>
              <a:rPr lang="da-DK" baseline="30000" dirty="0"/>
              <a:t> og </a:t>
            </a:r>
            <a:r>
              <a:rPr lang="da-DK" baseline="30000" dirty="0" err="1"/>
              <a:t>myristinsyre</a:t>
            </a:r>
            <a:r>
              <a:rPr lang="da-DK" baseline="30000" dirty="0"/>
              <a:t>). </a:t>
            </a:r>
          </a:p>
          <a:p>
            <a:r>
              <a:rPr lang="da-DK" baseline="30000" dirty="0"/>
              <a:t>Til højre to triglycerider - en med mættede fedtsyrer og en med to umættede fedtsyrer (yderst til højre). De umættede fedtsyrer giver en mere uregelmæssig struktur der nedsætter styrken af de bindinger der holder fedtmolekylerne sammen. Derfor har fedt med umættede fedtsyrer, fx olivenolie, lavere smeltepunkt end fedt med mættede fedtsyrer, fx smør</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23</a:t>
            </a:fld>
            <a:endParaRPr lang="da-DK"/>
          </a:p>
        </p:txBody>
      </p:sp>
    </p:spTree>
    <p:extLst>
      <p:ext uri="{BB962C8B-B14F-4D97-AF65-F5344CB8AC3E}">
        <p14:creationId xmlns:p14="http://schemas.microsoft.com/office/powerpoint/2010/main" val="1784534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Eksempel på et </a:t>
            </a:r>
            <a:r>
              <a:rPr lang="da-DK" baseline="30000" dirty="0" err="1"/>
              <a:t>phosphoglycerid</a:t>
            </a:r>
            <a:r>
              <a:rPr lang="da-DK" baseline="30000" dirty="0"/>
              <a:t>. </a:t>
            </a:r>
          </a:p>
          <a:p>
            <a:r>
              <a:rPr lang="da-DK" baseline="30000" dirty="0"/>
              <a:t>I det blå felt findes en </a:t>
            </a:r>
            <a:r>
              <a:rPr lang="da-DK" baseline="30000" dirty="0" err="1"/>
              <a:t>cholin</a:t>
            </a:r>
            <a:r>
              <a:rPr lang="da-DK" baseline="30000" dirty="0"/>
              <a:t>-del. </a:t>
            </a:r>
            <a:r>
              <a:rPr lang="da-DK" baseline="30000" dirty="0" err="1"/>
              <a:t>Cholin</a:t>
            </a:r>
            <a:r>
              <a:rPr lang="da-DK" baseline="30000" dirty="0"/>
              <a:t>-delen er ikke et ”must”, for der findes flere andre </a:t>
            </a:r>
            <a:r>
              <a:rPr lang="da-DK" baseline="30000" dirty="0" err="1"/>
              <a:t>phosphoglycerider</a:t>
            </a:r>
            <a:r>
              <a:rPr lang="da-DK" baseline="30000" dirty="0"/>
              <a:t> hvor der er bundet andre molekyler end </a:t>
            </a:r>
            <a:r>
              <a:rPr lang="da-DK" baseline="30000" dirty="0" err="1"/>
              <a:t>cholin</a:t>
            </a:r>
            <a:r>
              <a:rPr lang="da-DK" baseline="30000" dirty="0"/>
              <a:t>. </a:t>
            </a:r>
            <a:r>
              <a:rPr lang="da-DK" baseline="30000" dirty="0" err="1"/>
              <a:t>Cholin</a:t>
            </a:r>
            <a:r>
              <a:rPr lang="da-DK" baseline="30000" dirty="0"/>
              <a:t> er både en kvarternær </a:t>
            </a:r>
            <a:r>
              <a:rPr lang="da-DK" baseline="30000" dirty="0" err="1"/>
              <a:t>amin</a:t>
            </a:r>
            <a:r>
              <a:rPr lang="da-DK" baseline="30000" dirty="0"/>
              <a:t> og en alkohol. En kvarternær </a:t>
            </a:r>
            <a:r>
              <a:rPr lang="da-DK" baseline="30000" dirty="0" err="1"/>
              <a:t>amin</a:t>
            </a:r>
            <a:r>
              <a:rPr lang="da-DK" baseline="30000" dirty="0"/>
              <a:t> er som nævnt på side 14 altid positivt ladet. </a:t>
            </a:r>
            <a:r>
              <a:rPr lang="da-DK" baseline="30000" dirty="0" err="1"/>
              <a:t>Hydroxy</a:t>
            </a:r>
            <a:r>
              <a:rPr lang="da-DK" baseline="30000" dirty="0"/>
              <a:t>-gruppen er brugt til at lave en binding til </a:t>
            </a:r>
            <a:r>
              <a:rPr lang="da-DK" baseline="30000" dirty="0" err="1"/>
              <a:t>phosphatgruppen</a:t>
            </a:r>
            <a:r>
              <a:rPr lang="da-DK" baseline="30000" dirty="0"/>
              <a:t> i </a:t>
            </a:r>
            <a:r>
              <a:rPr lang="da-DK" b="1" baseline="30000" dirty="0"/>
              <a:t>det gule felt</a:t>
            </a:r>
            <a:r>
              <a:rPr lang="da-DK" baseline="30000" dirty="0"/>
              <a:t>. </a:t>
            </a:r>
          </a:p>
          <a:p>
            <a:r>
              <a:rPr lang="da-DK" baseline="30000" dirty="0" err="1"/>
              <a:t>Phosphatgruppen</a:t>
            </a:r>
            <a:r>
              <a:rPr lang="da-DK" baseline="30000" dirty="0"/>
              <a:t> er negativt ladet, men på grund af </a:t>
            </a:r>
            <a:r>
              <a:rPr lang="da-DK" baseline="30000" dirty="0" err="1"/>
              <a:t>delokaliserede</a:t>
            </a:r>
            <a:r>
              <a:rPr lang="da-DK" baseline="30000" dirty="0"/>
              <a:t> elektroner er ladningen delt ud over hele atomgruppen.</a:t>
            </a:r>
          </a:p>
          <a:p>
            <a:r>
              <a:rPr lang="da-DK" baseline="30000" dirty="0"/>
              <a:t>I det røde felt findes propantriol- eller glycerinskelettet.  En af de tre </a:t>
            </a:r>
            <a:r>
              <a:rPr lang="da-DK" baseline="30000" dirty="0" err="1"/>
              <a:t>hydroxygrupper</a:t>
            </a:r>
            <a:r>
              <a:rPr lang="da-DK" baseline="30000" dirty="0"/>
              <a:t> bruges til en binding til </a:t>
            </a:r>
            <a:r>
              <a:rPr lang="da-DK" baseline="30000" dirty="0" err="1"/>
              <a:t>phosphatgruppen</a:t>
            </a:r>
            <a:r>
              <a:rPr lang="da-DK" baseline="30000" dirty="0"/>
              <a:t>. De to andre indgår i esterbindinger til fedtsyrerne i det grønne felt. </a:t>
            </a:r>
          </a:p>
          <a:p>
            <a:r>
              <a:rPr lang="da-DK" baseline="30000" dirty="0"/>
              <a:t>De to fedtsyrer i eksemplet her er begge stearinsyre, men det kan sagtens være andre fedtsyrer, også umættede</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24</a:t>
            </a:fld>
            <a:endParaRPr lang="da-DK"/>
          </a:p>
        </p:txBody>
      </p:sp>
    </p:spTree>
    <p:extLst>
      <p:ext uri="{BB962C8B-B14F-4D97-AF65-F5344CB8AC3E}">
        <p14:creationId xmlns:p14="http://schemas.microsoft.com/office/powerpoint/2010/main" val="349026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Udsnit af en cellemembran der er bygget op af det </a:t>
            </a:r>
            <a:r>
              <a:rPr lang="da-DK" baseline="30000" dirty="0" err="1"/>
              <a:t>phosphoglycerid</a:t>
            </a:r>
            <a:r>
              <a:rPr lang="da-DK" baseline="30000" dirty="0"/>
              <a:t>, der er vist på figur 92. Bemærk dobbeltlaget og at de </a:t>
            </a:r>
            <a:r>
              <a:rPr lang="da-DK" baseline="30000" dirty="0" err="1"/>
              <a:t>upolære</a:t>
            </a:r>
            <a:r>
              <a:rPr lang="da-DK" baseline="30000" dirty="0"/>
              <a:t> fedtsyre-ender vender mod hinanden. </a:t>
            </a:r>
          </a:p>
          <a:p>
            <a:r>
              <a:rPr lang="da-DK" baseline="30000" dirty="0"/>
              <a:t>De polære ”hoveder” vil dreje sig, så positive områder på et molekyle får kontakt med negative områder på det næste. Det kan ikke ses på figuren</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25</a:t>
            </a:fld>
            <a:endParaRPr lang="da-DK"/>
          </a:p>
        </p:txBody>
      </p:sp>
    </p:spTree>
    <p:extLst>
      <p:ext uri="{BB962C8B-B14F-4D97-AF65-F5344CB8AC3E}">
        <p14:creationId xmlns:p14="http://schemas.microsoft.com/office/powerpoint/2010/main" val="3098907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Strukturen af </a:t>
            </a:r>
            <a:r>
              <a:rPr lang="da-DK" baseline="30000" dirty="0" err="1"/>
              <a:t>prostaglandin</a:t>
            </a:r>
            <a:r>
              <a:rPr lang="da-DK" baseline="30000" dirty="0"/>
              <a:t> </a:t>
            </a:r>
            <a:r>
              <a:rPr lang="da-DK" baseline="30000" dirty="0" err="1"/>
              <a:t>H2</a:t>
            </a:r>
            <a:r>
              <a:rPr lang="da-DK" baseline="30000" dirty="0"/>
              <a:t>. Det ligner måske en frø, men er en kemisk </a:t>
            </a:r>
            <a:r>
              <a:rPr lang="da-DK" baseline="30000" dirty="0" err="1"/>
              <a:t>kameleon</a:t>
            </a:r>
            <a:r>
              <a:rPr lang="da-DK" baseline="30000" dirty="0"/>
              <a:t>: syregruppen, peroxid-broen, </a:t>
            </a:r>
            <a:r>
              <a:rPr lang="da-DK" baseline="30000" dirty="0" err="1"/>
              <a:t>hydroxygruppen</a:t>
            </a:r>
            <a:r>
              <a:rPr lang="da-DK" baseline="30000" dirty="0"/>
              <a:t> og de to dobbeltbindinger er alt sammen reaktive grupper der let omdannes eller laver ny bindinger. </a:t>
            </a:r>
            <a:r>
              <a:rPr lang="da-DK" baseline="30000" dirty="0" err="1"/>
              <a:t>Prosta-glandin</a:t>
            </a:r>
            <a:r>
              <a:rPr lang="da-DK" baseline="30000" dirty="0"/>
              <a:t> </a:t>
            </a:r>
            <a:r>
              <a:rPr lang="da-DK" baseline="30000" dirty="0" err="1"/>
              <a:t>H2</a:t>
            </a:r>
            <a:r>
              <a:rPr lang="da-DK" baseline="30000" dirty="0"/>
              <a:t> er som skabt til at blive omdannet, og det er netop hvad der sker: det omdannes til en stribe andre </a:t>
            </a:r>
            <a:r>
              <a:rPr lang="da-DK" baseline="30000" dirty="0" err="1"/>
              <a:t>prostaglandiner</a:t>
            </a:r>
            <a:r>
              <a:rPr lang="da-DK" baseline="30000" dirty="0"/>
              <a:t> med specialiserede funktioner.</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26</a:t>
            </a:fld>
            <a:endParaRPr lang="da-DK"/>
          </a:p>
        </p:txBody>
      </p:sp>
    </p:spTree>
    <p:extLst>
      <p:ext uri="{BB962C8B-B14F-4D97-AF65-F5344CB8AC3E}">
        <p14:creationId xmlns:p14="http://schemas.microsoft.com/office/powerpoint/2010/main" val="2695727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err="1"/>
              <a:t>Arachidonsyre</a:t>
            </a:r>
            <a:r>
              <a:rPr lang="da-DK" baseline="30000" dirty="0"/>
              <a:t> med nummerering af C-atomerne efter kemistandard (blå) og biokemisk tradition (rød).</a:t>
            </a:r>
          </a:p>
          <a:p>
            <a:endParaRPr lang="da-DK" baseline="30000" dirty="0"/>
          </a:p>
          <a:p>
            <a:r>
              <a:rPr lang="da-DK" baseline="30000" dirty="0"/>
              <a:t>Hvis du læser reklamer for helsekost vil du vide, at olier med et højt indhold af w-3-fedtsyrer anses for sundt, mens w-6-fedtsyrer har et dårligt ry. Hvis du nu tror, det kan have noget med </a:t>
            </a:r>
            <a:r>
              <a:rPr lang="da-DK" baseline="30000" dirty="0" err="1"/>
              <a:t>icosanoidernes</a:t>
            </a:r>
            <a:r>
              <a:rPr lang="da-DK" baseline="30000" dirty="0"/>
              <a:t> mange biokemiske funktioner at gøre, så er du på rette spor, men det ligger uden for denne tekst at udrede det.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27</a:t>
            </a:fld>
            <a:endParaRPr lang="da-DK"/>
          </a:p>
        </p:txBody>
      </p:sp>
    </p:spTree>
    <p:extLst>
      <p:ext uri="{BB962C8B-B14F-4D97-AF65-F5344CB8AC3E}">
        <p14:creationId xmlns:p14="http://schemas.microsoft.com/office/powerpoint/2010/main" val="2688615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err="1" smtClean="0"/>
              <a:t>Arachidonsyre</a:t>
            </a:r>
            <a:r>
              <a:rPr lang="da-DK" baseline="30000" dirty="0" smtClean="0"/>
              <a:t> </a:t>
            </a:r>
            <a:r>
              <a:rPr lang="da-DK" baseline="30000" dirty="0"/>
              <a:t>kan man få direkte ved at spise kød, men i fisk findes nogle w-3-fedtsyrer - bl.a. </a:t>
            </a:r>
            <a:r>
              <a:rPr lang="da-DK" baseline="30000" dirty="0" err="1"/>
              <a:t>linolensyre</a:t>
            </a:r>
            <a:r>
              <a:rPr lang="da-DK" baseline="30000" dirty="0"/>
              <a:t> - som mennesker ikke selv kan lave, og som vi skal have. </a:t>
            </a:r>
            <a:r>
              <a:rPr lang="da-DK" baseline="30000" dirty="0" err="1"/>
              <a:t>Linolensyre</a:t>
            </a:r>
            <a:r>
              <a:rPr lang="da-DK" baseline="30000" dirty="0"/>
              <a:t> o.a. kan vi godt omdanne til w-6-fedtsyrer i kroppen. Man kan altså godt undvære kød, men ikke fisk (eller de planteolier hvor de livsnødvendige fedtsyrer også findes).</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28</a:t>
            </a:fld>
            <a:endParaRPr lang="da-DK"/>
          </a:p>
        </p:txBody>
      </p:sp>
    </p:spTree>
    <p:extLst>
      <p:ext uri="{BB962C8B-B14F-4D97-AF65-F5344CB8AC3E}">
        <p14:creationId xmlns:p14="http://schemas.microsoft.com/office/powerpoint/2010/main" val="28106899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Enzymet </a:t>
            </a:r>
            <a:r>
              <a:rPr lang="da-DK" baseline="30000" dirty="0" err="1"/>
              <a:t>cyclooxygenase</a:t>
            </a:r>
            <a:r>
              <a:rPr lang="da-DK" baseline="30000" dirty="0"/>
              <a:t> omdanner </a:t>
            </a:r>
            <a:r>
              <a:rPr lang="da-DK" baseline="30000" dirty="0" err="1"/>
              <a:t>arachidonsyre</a:t>
            </a:r>
            <a:r>
              <a:rPr lang="da-DK" baseline="30000" dirty="0"/>
              <a:t> ved to reaktioner efter hinanden.</a:t>
            </a:r>
          </a:p>
          <a:p>
            <a:r>
              <a:rPr lang="da-DK" baseline="30000" dirty="0"/>
              <a:t>I den første reaktion adderes to </a:t>
            </a:r>
            <a:r>
              <a:rPr lang="da-DK" baseline="30000" dirty="0" err="1"/>
              <a:t>dioxygenmolekyler</a:t>
            </a:r>
            <a:r>
              <a:rPr lang="da-DK" baseline="30000" dirty="0"/>
              <a:t>, så der dannes to peroxider.</a:t>
            </a:r>
          </a:p>
          <a:p>
            <a:r>
              <a:rPr lang="da-DK" baseline="30000" dirty="0"/>
              <a:t>I den anden reaktion omdannes den ene peroxid til en </a:t>
            </a:r>
            <a:r>
              <a:rPr lang="da-DK" baseline="30000" dirty="0" err="1"/>
              <a:t>hydroxygruppe</a:t>
            </a:r>
            <a:r>
              <a:rPr lang="da-DK" baseline="30000" dirty="0"/>
              <a:t>. Det dannede stof er </a:t>
            </a:r>
            <a:r>
              <a:rPr lang="da-DK" baseline="30000" dirty="0" err="1"/>
              <a:t>prostaglandin</a:t>
            </a:r>
            <a:r>
              <a:rPr lang="da-DK" baseline="30000" dirty="0"/>
              <a:t> </a:t>
            </a:r>
            <a:r>
              <a:rPr lang="da-DK" baseline="30000" dirty="0" err="1"/>
              <a:t>H2</a:t>
            </a:r>
            <a:r>
              <a:rPr lang="da-DK" baseline="30000" dirty="0"/>
              <a:t>, som du først mødte på side </a:t>
            </a:r>
            <a:r>
              <a:rPr lang="da-DK" baseline="30000" dirty="0" smtClean="0"/>
              <a:t>83</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29</a:t>
            </a:fld>
            <a:endParaRPr lang="da-DK"/>
          </a:p>
        </p:txBody>
      </p:sp>
    </p:spTree>
    <p:extLst>
      <p:ext uri="{BB962C8B-B14F-4D97-AF65-F5344CB8AC3E}">
        <p14:creationId xmlns:p14="http://schemas.microsoft.com/office/powerpoint/2010/main" val="28412563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smtClean="0"/>
              <a:t>Enzymet </a:t>
            </a:r>
            <a:r>
              <a:rPr lang="da-DK" baseline="30000" dirty="0" err="1" smtClean="0"/>
              <a:t>cyclooxygenase</a:t>
            </a:r>
            <a:r>
              <a:rPr lang="da-DK" baseline="30000" dirty="0" smtClean="0"/>
              <a:t> omdanner </a:t>
            </a:r>
            <a:r>
              <a:rPr lang="da-DK" baseline="30000" dirty="0" err="1" smtClean="0"/>
              <a:t>arachidonsyre</a:t>
            </a:r>
            <a:r>
              <a:rPr lang="da-DK" baseline="30000" dirty="0" smtClean="0"/>
              <a:t> ved to reaktioner efter hinanden.</a:t>
            </a:r>
          </a:p>
          <a:p>
            <a:r>
              <a:rPr lang="da-DK" baseline="30000" dirty="0" smtClean="0"/>
              <a:t>I den første reaktion adderes to </a:t>
            </a:r>
            <a:r>
              <a:rPr lang="da-DK" baseline="30000" dirty="0" err="1" smtClean="0"/>
              <a:t>dioxygenmolekyler</a:t>
            </a:r>
            <a:r>
              <a:rPr lang="da-DK" baseline="30000" dirty="0" smtClean="0"/>
              <a:t>, så der dannes to peroxider.</a:t>
            </a:r>
          </a:p>
          <a:p>
            <a:r>
              <a:rPr lang="da-DK" baseline="30000" dirty="0" smtClean="0"/>
              <a:t>I den anden reaktion omdannes den ene peroxid til en </a:t>
            </a:r>
            <a:r>
              <a:rPr lang="da-DK" baseline="30000" dirty="0" err="1" smtClean="0"/>
              <a:t>hydroxygruppe</a:t>
            </a:r>
            <a:r>
              <a:rPr lang="da-DK" baseline="30000" dirty="0" smtClean="0"/>
              <a:t>. Det dannede stof er </a:t>
            </a:r>
            <a:r>
              <a:rPr lang="da-DK" baseline="30000" dirty="0" err="1" smtClean="0"/>
              <a:t>prostaglandin</a:t>
            </a:r>
            <a:r>
              <a:rPr lang="da-DK" baseline="30000" dirty="0" smtClean="0"/>
              <a:t> </a:t>
            </a:r>
            <a:r>
              <a:rPr lang="da-DK" baseline="30000" dirty="0" err="1" smtClean="0"/>
              <a:t>H2</a:t>
            </a:r>
            <a:r>
              <a:rPr lang="da-DK" baseline="30000" dirty="0" smtClean="0"/>
              <a:t>, som du først mødte på side 83</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30</a:t>
            </a:fld>
            <a:endParaRPr lang="da-DK"/>
          </a:p>
        </p:txBody>
      </p:sp>
    </p:spTree>
    <p:extLst>
      <p:ext uri="{BB962C8B-B14F-4D97-AF65-F5344CB8AC3E}">
        <p14:creationId xmlns:p14="http://schemas.microsoft.com/office/powerpoint/2010/main" val="5861560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Forenklet eksempel på hvad der sker, når man skærer sig i fingeren med en køkkenkniv.</a:t>
            </a:r>
          </a:p>
          <a:p>
            <a:r>
              <a:rPr lang="da-DK" baseline="30000" dirty="0"/>
              <a:t>Ikke alle smertereaktioner kan beskrives som her, fx er det jo langt fra i alle tilfælde at der sker ødelæggelse af celler. </a:t>
            </a:r>
          </a:p>
          <a:p>
            <a:r>
              <a:rPr lang="da-DK" baseline="30000" dirty="0"/>
              <a:t>I ekstreme tilfælde kan smerten </a:t>
            </a:r>
            <a:r>
              <a:rPr lang="da-DK" baseline="30000" dirty="0" smtClean="0"/>
              <a:t>endda </a:t>
            </a:r>
            <a:r>
              <a:rPr lang="da-DK" baseline="30000" dirty="0"/>
              <a:t>opstå ud af en mental proces i hjernen - en fiktiv smerte. Her sker ingen dannelse af </a:t>
            </a:r>
            <a:r>
              <a:rPr lang="da-DK" baseline="30000" dirty="0" err="1"/>
              <a:t>prostaglandin</a:t>
            </a:r>
            <a:r>
              <a:rPr lang="da-DK" baseline="30000" dirty="0"/>
              <a:t> uden for cellerne i centralnervesystemet</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31</a:t>
            </a:fld>
            <a:endParaRPr lang="da-DK"/>
          </a:p>
        </p:txBody>
      </p:sp>
    </p:spTree>
    <p:extLst>
      <p:ext uri="{BB962C8B-B14F-4D97-AF65-F5344CB8AC3E}">
        <p14:creationId xmlns:p14="http://schemas.microsoft.com/office/powerpoint/2010/main" val="2821841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En delvis gennemskåret model af COX enzymet. Enzymet består af to ens proteindele der er bundet til en membran på indersiden af en af cellens strukturer: det </a:t>
            </a:r>
            <a:r>
              <a:rPr lang="da-DK" baseline="30000" dirty="0" err="1"/>
              <a:t>endoplasmatiske</a:t>
            </a:r>
            <a:r>
              <a:rPr lang="da-DK" baseline="30000" dirty="0"/>
              <a:t> </a:t>
            </a:r>
            <a:r>
              <a:rPr lang="da-DK" baseline="30000" dirty="0" err="1"/>
              <a:t>reticulum</a:t>
            </a:r>
            <a:r>
              <a:rPr lang="da-DK" baseline="30000" dirty="0"/>
              <a:t>. </a:t>
            </a:r>
            <a:r>
              <a:rPr lang="da-DK" baseline="30000" dirty="0" err="1"/>
              <a:t>Menbranen</a:t>
            </a:r>
            <a:r>
              <a:rPr lang="da-DK" baseline="30000" dirty="0"/>
              <a:t> er vist på figuren som en blå kasse. Proteinet sidder fast i den </a:t>
            </a:r>
            <a:r>
              <a:rPr lang="da-DK" baseline="30000" dirty="0" err="1"/>
              <a:t>upolære</a:t>
            </a:r>
            <a:r>
              <a:rPr lang="da-DK" baseline="30000" dirty="0"/>
              <a:t> membran fordi de aminosyrer, der sidder på denne del af proteinet, alle har </a:t>
            </a:r>
            <a:r>
              <a:rPr lang="da-DK" baseline="30000" dirty="0" err="1"/>
              <a:t>upolære</a:t>
            </a:r>
            <a:r>
              <a:rPr lang="da-DK" baseline="30000" dirty="0"/>
              <a:t> sidegrupper.</a:t>
            </a:r>
          </a:p>
          <a:p>
            <a:endParaRPr lang="da-DK" baseline="30000" dirty="0"/>
          </a:p>
          <a:p>
            <a:r>
              <a:rPr lang="da-DK" baseline="30000" dirty="0"/>
              <a:t>De lysegrønne strukturer midt i hver af de to proteindele forestiller de aktive steder for </a:t>
            </a:r>
            <a:r>
              <a:rPr lang="da-DK" baseline="30000" dirty="0" err="1"/>
              <a:t>peroxidasen</a:t>
            </a:r>
            <a:r>
              <a:rPr lang="da-DK" baseline="30000" dirty="0"/>
              <a:t> (</a:t>
            </a:r>
            <a:r>
              <a:rPr lang="da-DK" baseline="30000" dirty="0" err="1"/>
              <a:t>POX</a:t>
            </a:r>
            <a:r>
              <a:rPr lang="da-DK" baseline="30000" dirty="0"/>
              <a:t>), dvs. omdannelsen af peroxid til </a:t>
            </a:r>
            <a:r>
              <a:rPr lang="da-DK" baseline="30000" dirty="0" err="1"/>
              <a:t>hydroxy</a:t>
            </a:r>
            <a:r>
              <a:rPr lang="da-DK" baseline="30000" dirty="0"/>
              <a:t>-gruppe. Den violette plet i midten symboliserer et jernatom der spiller en afgørende rolle for den elektronoverførsel der sker ved omdannelsen - se reaktionsskemaet på figur 98.</a:t>
            </a:r>
          </a:p>
          <a:p>
            <a:endParaRPr lang="da-DK" baseline="30000" dirty="0"/>
          </a:p>
          <a:p>
            <a:r>
              <a:rPr lang="da-DK" baseline="30000" dirty="0"/>
              <a:t>Kanalerne ned i proteinet foroven i begge halvdele er de aktive steder for </a:t>
            </a:r>
            <a:r>
              <a:rPr lang="da-DK" baseline="30000" dirty="0" err="1"/>
              <a:t>cyclooxygenasen</a:t>
            </a:r>
            <a:r>
              <a:rPr lang="da-DK" baseline="30000" dirty="0"/>
              <a:t>, dvs. der hvor to di-oxygenmolekyler adderes til </a:t>
            </a:r>
            <a:r>
              <a:rPr lang="da-DK" baseline="30000" dirty="0" err="1"/>
              <a:t>arachi-donmolekyler</a:t>
            </a:r>
            <a:r>
              <a:rPr lang="da-DK" baseline="30000" dirty="0"/>
              <a:t>. På modellen her er der i bunden af hver kanal placeret et stof der blokerer det aktive sted. Stoffet bruges til identifikation af proteinet fordi det kun binder sig til </a:t>
            </a:r>
            <a:r>
              <a:rPr lang="da-DK" baseline="30000" dirty="0" err="1"/>
              <a:t>cyclooxygenase</a:t>
            </a:r>
            <a:r>
              <a:rPr lang="da-DK" baseline="30000" dirty="0"/>
              <a:t>-molekyler.</a:t>
            </a:r>
          </a:p>
          <a:p>
            <a:endParaRPr lang="da-DK" baseline="30000" dirty="0"/>
          </a:p>
          <a:p>
            <a:r>
              <a:rPr lang="da-DK" baseline="30000" dirty="0"/>
              <a:t>Modellen viser et </a:t>
            </a:r>
            <a:r>
              <a:rPr lang="da-DK" baseline="30000" dirty="0" err="1"/>
              <a:t>fåre</a:t>
            </a:r>
            <a:r>
              <a:rPr lang="da-DK" baseline="30000" dirty="0"/>
              <a:t>-COX enzym, men det er identisk med et menneske COX på alle væsentlige punkter</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32</a:t>
            </a:fld>
            <a:endParaRPr lang="da-DK"/>
          </a:p>
        </p:txBody>
      </p:sp>
    </p:spTree>
    <p:extLst>
      <p:ext uri="{BB962C8B-B14F-4D97-AF65-F5344CB8AC3E}">
        <p14:creationId xmlns:p14="http://schemas.microsoft.com/office/powerpoint/2010/main" val="36889486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En delvis gennemskåret udgave af COX-enzymet. Det er samme protein som også er vist på figur 100, men her i anden fremstilling. Man ser de mange a-</a:t>
            </a:r>
            <a:r>
              <a:rPr lang="da-DK" baseline="30000" dirty="0" err="1"/>
              <a:t>helixer</a:t>
            </a:r>
            <a:r>
              <a:rPr lang="da-DK" baseline="30000" dirty="0"/>
              <a:t> og symmetrien omkring en lodret akse midt i molekylet.</a:t>
            </a:r>
          </a:p>
          <a:p>
            <a:endParaRPr lang="da-DK" baseline="30000" dirty="0"/>
          </a:p>
          <a:p>
            <a:r>
              <a:rPr lang="da-DK" baseline="30000" dirty="0"/>
              <a:t>Find Holger: Inde i strukturen kan man finde 4 kuglemodeller af molekyler. De to øverste er  </a:t>
            </a:r>
            <a:r>
              <a:rPr lang="da-DK" baseline="30000" dirty="0" err="1"/>
              <a:t>ibuprofen</a:t>
            </a:r>
            <a:r>
              <a:rPr lang="da-DK" baseline="30000" dirty="0"/>
              <a:t>, mens de to nederste er de jernholdige, aktive steder for </a:t>
            </a:r>
            <a:r>
              <a:rPr lang="da-DK" baseline="30000" dirty="0" err="1"/>
              <a:t>peroxidasen</a:t>
            </a:r>
            <a:r>
              <a:rPr lang="da-DK" baseline="30000" dirty="0"/>
              <a:t> (</a:t>
            </a:r>
            <a:r>
              <a:rPr lang="da-DK" baseline="30000" dirty="0" err="1"/>
              <a:t>POX</a:t>
            </a:r>
            <a:r>
              <a:rPr lang="da-DK" baseline="30000" dirty="0" smtClean="0"/>
              <a:t>!).</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33</a:t>
            </a:fld>
            <a:endParaRPr lang="da-DK"/>
          </a:p>
        </p:txBody>
      </p:sp>
    </p:spTree>
    <p:extLst>
      <p:ext uri="{BB962C8B-B14F-4D97-AF65-F5344CB8AC3E}">
        <p14:creationId xmlns:p14="http://schemas.microsoft.com/office/powerpoint/2010/main" val="39667495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Figuren viser en række af de forhold der er beskrevet på de foregående sider.</a:t>
            </a:r>
          </a:p>
          <a:p>
            <a:endParaRPr lang="da-DK" dirty="0"/>
          </a:p>
        </p:txBody>
      </p:sp>
      <p:sp>
        <p:nvSpPr>
          <p:cNvPr id="4" name="Pladsholder til diasnummer 3"/>
          <p:cNvSpPr>
            <a:spLocks noGrp="1"/>
          </p:cNvSpPr>
          <p:nvPr>
            <p:ph type="sldNum" sz="quarter" idx="10"/>
          </p:nvPr>
        </p:nvSpPr>
        <p:spPr/>
        <p:txBody>
          <a:bodyPr/>
          <a:lstStyle/>
          <a:p>
            <a:fld id="{EE46143E-E397-47F0-8263-47858F2714E0}" type="slidenum">
              <a:rPr lang="da-DK" smtClean="0"/>
              <a:t>34</a:t>
            </a:fld>
            <a:endParaRPr lang="da-DK"/>
          </a:p>
        </p:txBody>
      </p:sp>
    </p:spTree>
    <p:extLst>
      <p:ext uri="{BB962C8B-B14F-4D97-AF65-F5344CB8AC3E}">
        <p14:creationId xmlns:p14="http://schemas.microsoft.com/office/powerpoint/2010/main" val="1086458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51140515-4318-47E7-A56C-5E7CEF107BE4}"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4181814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1140515-4318-47E7-A56C-5E7CEF107BE4}"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1121465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51140515-4318-47E7-A56C-5E7CEF107BE4}"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1523718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51140515-4318-47E7-A56C-5E7CEF107BE4}"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3877833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51140515-4318-47E7-A56C-5E7CEF107BE4}" type="datetimeFigureOut">
              <a:rPr lang="da-DK" smtClean="0"/>
              <a:t>29-11-2012</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125769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51140515-4318-47E7-A56C-5E7CEF107BE4}" type="datetimeFigureOut">
              <a:rPr lang="da-DK" smtClean="0"/>
              <a:t>29-11-2012</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3690227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51140515-4318-47E7-A56C-5E7CEF107BE4}" type="datetimeFigureOut">
              <a:rPr lang="da-DK" smtClean="0"/>
              <a:t>29-11-2012</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2249958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51140515-4318-47E7-A56C-5E7CEF107BE4}"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132730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51140515-4318-47E7-A56C-5E7CEF107BE4}"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200832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1140515-4318-47E7-A56C-5E7CEF107BE4}"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2934291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1140515-4318-47E7-A56C-5E7CEF107BE4}"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0F27FFC5-A56D-4A8C-AF4A-50509EEE06E0}" type="slidenum">
              <a:rPr lang="da-DK" smtClean="0"/>
              <a:t>‹nr.›</a:t>
            </a:fld>
            <a:endParaRPr lang="da-DK"/>
          </a:p>
        </p:txBody>
      </p:sp>
    </p:spTree>
    <p:extLst>
      <p:ext uri="{BB962C8B-B14F-4D97-AF65-F5344CB8AC3E}">
        <p14:creationId xmlns:p14="http://schemas.microsoft.com/office/powerpoint/2010/main" val="2965735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140515-4318-47E7-A56C-5E7CEF107BE4}" type="datetimeFigureOut">
              <a:rPr lang="da-DK" smtClean="0"/>
              <a:t>29-11-2012</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27FFC5-A56D-4A8C-AF4A-50509EEE06E0}" type="slidenum">
              <a:rPr lang="da-DK" smtClean="0"/>
              <a:t>‹nr.›</a:t>
            </a:fld>
            <a:endParaRPr lang="da-DK"/>
          </a:p>
        </p:txBody>
      </p:sp>
    </p:spTree>
    <p:extLst>
      <p:ext uri="{BB962C8B-B14F-4D97-AF65-F5344CB8AC3E}">
        <p14:creationId xmlns:p14="http://schemas.microsoft.com/office/powerpoint/2010/main" val="3574108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1371600" y="2492896"/>
            <a:ext cx="6400800" cy="720080"/>
          </a:xfrm>
        </p:spPr>
        <p:txBody>
          <a:bodyPr/>
          <a:lstStyle/>
          <a:p>
            <a:r>
              <a:rPr lang="da-DK" dirty="0" smtClean="0">
                <a:solidFill>
                  <a:schemeClr val="tx1"/>
                </a:solidFill>
              </a:rPr>
              <a:t>Figurer til kapitel </a:t>
            </a:r>
          </a:p>
        </p:txBody>
      </p:sp>
      <p:pic>
        <p:nvPicPr>
          <p:cNvPr id="5" name="Bille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750871"/>
          </a:xfrm>
          <a:prstGeom prst="rect">
            <a:avLst/>
          </a:prstGeom>
        </p:spPr>
      </p:pic>
      <p:pic>
        <p:nvPicPr>
          <p:cNvPr id="4" name="Bille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3140968"/>
            <a:ext cx="1676400" cy="2876550"/>
          </a:xfrm>
          <a:prstGeom prst="rect">
            <a:avLst/>
          </a:prstGeom>
        </p:spPr>
      </p:pic>
    </p:spTree>
    <p:extLst>
      <p:ext uri="{BB962C8B-B14F-4D97-AF65-F5344CB8AC3E}">
        <p14:creationId xmlns:p14="http://schemas.microsoft.com/office/powerpoint/2010/main" val="3155777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6" name="Pladsholder til indhold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855" y="12220"/>
            <a:ext cx="9121958" cy="6845780"/>
          </a:xfrm>
        </p:spPr>
      </p:pic>
    </p:spTree>
    <p:extLst>
      <p:ext uri="{BB962C8B-B14F-4D97-AF65-F5344CB8AC3E}">
        <p14:creationId xmlns:p14="http://schemas.microsoft.com/office/powerpoint/2010/main" val="178827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8772699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5042569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5042569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5042569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5042569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897817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6505980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6505980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1650598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2109</Words>
  <Application>Microsoft Office PowerPoint</Application>
  <PresentationFormat>Skærmshow (4:3)</PresentationFormat>
  <Paragraphs>117</Paragraphs>
  <Slides>34</Slides>
  <Notes>34</Notes>
  <HiddenSlides>0</HiddenSlides>
  <MMClips>0</MMClips>
  <ScaleCrop>false</ScaleCrop>
  <HeadingPairs>
    <vt:vector size="4" baseType="variant">
      <vt:variant>
        <vt:lpstr>Tema</vt:lpstr>
      </vt:variant>
      <vt:variant>
        <vt:i4>1</vt:i4>
      </vt:variant>
      <vt:variant>
        <vt:lpstr>Diastitler</vt:lpstr>
      </vt:variant>
      <vt:variant>
        <vt:i4>34</vt:i4>
      </vt:variant>
    </vt:vector>
  </HeadingPairs>
  <TitlesOfParts>
    <vt:vector size="35" baseType="lpstr">
      <vt:lpstr>Kontortema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Søren Munthe</dc:creator>
  <cp:lastModifiedBy>Maskine2</cp:lastModifiedBy>
  <cp:revision>5</cp:revision>
  <dcterms:created xsi:type="dcterms:W3CDTF">2011-12-05T21:08:58Z</dcterms:created>
  <dcterms:modified xsi:type="dcterms:W3CDTF">2012-11-29T10:02:13Z</dcterms:modified>
</cp:coreProperties>
</file>