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81" r:id="rId3"/>
    <p:sldId id="282" r:id="rId4"/>
    <p:sldId id="283"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300" r:id="rId20"/>
    <p:sldId id="301" r:id="rId21"/>
    <p:sldId id="302" r:id="rId22"/>
    <p:sldId id="303" r:id="rId23"/>
    <p:sldId id="304" r:id="rId24"/>
    <p:sldId id="305" r:id="rId25"/>
    <p:sldId id="279" r:id="rId26"/>
    <p:sldId id="280" r:id="rId27"/>
    <p:sldId id="306" r:id="rId28"/>
    <p:sldId id="307" r:id="rId29"/>
    <p:sldId id="308" r:id="rId30"/>
    <p:sldId id="309" r:id="rId3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1632" y="7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B94CA2-5369-4CD3-AEE0-F5D1B61B515C}" type="datetimeFigureOut">
              <a:rPr lang="da-DK" smtClean="0"/>
              <a:t>29-11-2012</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147CC0-E0CD-4142-B047-81CFFD19E126}" type="slidenum">
              <a:rPr lang="da-DK" smtClean="0"/>
              <a:t>‹nr.›</a:t>
            </a:fld>
            <a:endParaRPr lang="da-DK"/>
          </a:p>
        </p:txBody>
      </p:sp>
    </p:spTree>
    <p:extLst>
      <p:ext uri="{BB962C8B-B14F-4D97-AF65-F5344CB8AC3E}">
        <p14:creationId xmlns:p14="http://schemas.microsoft.com/office/powerpoint/2010/main" val="174265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147CC0-E0CD-4142-B047-81CFFD19E126}" type="slidenum">
              <a:rPr lang="da-DK" smtClean="0"/>
              <a:t>1</a:t>
            </a:fld>
            <a:endParaRPr lang="da-DK"/>
          </a:p>
        </p:txBody>
      </p:sp>
    </p:spTree>
    <p:extLst>
      <p:ext uri="{BB962C8B-B14F-4D97-AF65-F5344CB8AC3E}">
        <p14:creationId xmlns:p14="http://schemas.microsoft.com/office/powerpoint/2010/main" val="4070814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Alkoholen </a:t>
            </a:r>
            <a:r>
              <a:rPr lang="da-DK" baseline="30000" dirty="0" err="1"/>
              <a:t>ethanol</a:t>
            </a:r>
            <a:r>
              <a:rPr lang="da-DK" baseline="30000" dirty="0"/>
              <a:t>, aldehydet </a:t>
            </a:r>
            <a:r>
              <a:rPr lang="da-DK" baseline="30000" dirty="0" err="1"/>
              <a:t>ethanal</a:t>
            </a:r>
            <a:r>
              <a:rPr lang="da-DK" baseline="30000" dirty="0"/>
              <a:t> og carboxylsyren ethansyre. De tre stoffer forhandles i vandige opløsninger under ikke-systematiske navne. Det er henholdsvis sprit, </a:t>
            </a:r>
            <a:r>
              <a:rPr lang="da-DK" baseline="30000" dirty="0" err="1"/>
              <a:t>acetaldehyd</a:t>
            </a:r>
            <a:r>
              <a:rPr lang="da-DK" baseline="30000" dirty="0"/>
              <a:t> og eddikesyre.</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a:t>
            </a:fld>
            <a:endParaRPr lang="da-DK"/>
          </a:p>
        </p:txBody>
      </p:sp>
    </p:spTree>
    <p:extLst>
      <p:ext uri="{BB962C8B-B14F-4D97-AF65-F5344CB8AC3E}">
        <p14:creationId xmlns:p14="http://schemas.microsoft.com/office/powerpoint/2010/main" val="1708181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Eksempel på en carboxylsyre og dens korresponderende base. Syren er butansyre og basen </a:t>
            </a:r>
            <a:r>
              <a:rPr lang="da-DK" baseline="30000" dirty="0" err="1"/>
              <a:t>butanoat</a:t>
            </a:r>
            <a:r>
              <a:rPr lang="da-DK" baseline="30000" dirty="0"/>
              <a:t>. Formelen for hvert af stofferne er skrevet på tre forskellige måder: øverst en strukturformel og nedenunder to forskellige måder at skrive den sammentrukne strukturformel.</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3</a:t>
            </a:fld>
            <a:endParaRPr lang="da-DK"/>
          </a:p>
        </p:txBody>
      </p:sp>
    </p:spTree>
    <p:extLst>
      <p:ext uri="{BB962C8B-B14F-4D97-AF65-F5344CB8AC3E}">
        <p14:creationId xmlns:p14="http://schemas.microsoft.com/office/powerpoint/2010/main" val="2792108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smtClean="0"/>
              <a:t>Til venstre:</a:t>
            </a:r>
          </a:p>
          <a:p>
            <a:r>
              <a:rPr lang="da-DK" baseline="30000" dirty="0" smtClean="0"/>
              <a:t>Kalotmodel </a:t>
            </a:r>
            <a:r>
              <a:rPr lang="da-DK" baseline="30000" dirty="0"/>
              <a:t>af en carboxylsyre (benzoesyre). De røde buer angiver negativ del af en dipol, den blå bue en positiv del af en dipol.</a:t>
            </a:r>
          </a:p>
          <a:p>
            <a:endParaRPr lang="da-DK" baseline="30000" dirty="0"/>
          </a:p>
          <a:p>
            <a:r>
              <a:rPr lang="da-DK" baseline="30000" dirty="0"/>
              <a:t>Gruppen skrives -</a:t>
            </a:r>
            <a:r>
              <a:rPr lang="da-DK" baseline="30000" dirty="0" err="1"/>
              <a:t>COOH</a:t>
            </a:r>
            <a:r>
              <a:rPr lang="da-DK" baseline="30000" dirty="0"/>
              <a:t> eller -C(=O)OH</a:t>
            </a:r>
          </a:p>
          <a:p>
            <a:endParaRPr lang="da-DK" baseline="30000" dirty="0"/>
          </a:p>
          <a:p>
            <a:r>
              <a:rPr lang="da-DK" baseline="30000" dirty="0"/>
              <a:t>Den er elektrisk neutral, men bindingen mellem H og O i syregruppen er stærkt polær med hydrogenatomet som den positive ende og oxygenatomet som den negative ende af dipolen. Også bindingerne mellem </a:t>
            </a:r>
            <a:r>
              <a:rPr lang="da-DK" baseline="30000" dirty="0" err="1"/>
              <a:t>carbonatomet</a:t>
            </a:r>
            <a:r>
              <a:rPr lang="da-DK" baseline="30000" dirty="0"/>
              <a:t> og oxygenatomerne er (svagere) polære.</a:t>
            </a:r>
          </a:p>
          <a:p>
            <a:endParaRPr lang="da-DK" baseline="30000" dirty="0"/>
          </a:p>
          <a:p>
            <a:r>
              <a:rPr lang="da-DK" baseline="30000" dirty="0"/>
              <a:t>Der kan let dannes hydrogen-bindinger til H-atomet i syregruppen. Oxygenatomet i OH-gruppen kan også danne hydrogenbindinger til hydrogenatomer i polære bindinger på andre molekyler.</a:t>
            </a:r>
          </a:p>
          <a:p>
            <a:r>
              <a:rPr lang="da-DK" baseline="30000" dirty="0"/>
              <a:t>Det betyder relativt høje kogepunkter og relativ høj opløselighed i vand.</a:t>
            </a:r>
          </a:p>
          <a:p>
            <a:r>
              <a:rPr lang="da-DK" baseline="30000" dirty="0" smtClean="0"/>
              <a:t>Hydrogenatomet </a:t>
            </a:r>
            <a:r>
              <a:rPr lang="da-DK" baseline="30000" dirty="0"/>
              <a:t>i </a:t>
            </a:r>
            <a:r>
              <a:rPr lang="da-DK" baseline="30000" dirty="0" smtClean="0"/>
              <a:t>syregruppen </a:t>
            </a:r>
            <a:r>
              <a:rPr lang="da-DK" baseline="30000" dirty="0"/>
              <a:t>kan fraspaltes som en </a:t>
            </a:r>
            <a:r>
              <a:rPr lang="da-DK" baseline="30000" dirty="0" err="1"/>
              <a:t>hydron</a:t>
            </a:r>
            <a:r>
              <a:rPr lang="da-DK" baseline="30000" dirty="0"/>
              <a:t> (H+). Det er derfor det er en syre</a:t>
            </a:r>
            <a:r>
              <a:rPr lang="da-DK" baseline="30000" dirty="0" smtClean="0"/>
              <a:t>.</a:t>
            </a:r>
          </a:p>
          <a:p>
            <a:endParaRPr lang="da-DK" baseline="30000" dirty="0"/>
          </a:p>
          <a:p>
            <a:r>
              <a:rPr lang="da-DK" baseline="30000" dirty="0" smtClean="0"/>
              <a:t>Til højre:</a:t>
            </a:r>
          </a:p>
          <a:p>
            <a:r>
              <a:rPr lang="da-DK" baseline="30000" dirty="0"/>
              <a:t>Kalotmodel af et </a:t>
            </a:r>
            <a:r>
              <a:rPr lang="da-DK" baseline="30000" dirty="0" err="1"/>
              <a:t>carboxylat</a:t>
            </a:r>
            <a:r>
              <a:rPr lang="da-DK" baseline="30000" dirty="0"/>
              <a:t> (</a:t>
            </a:r>
            <a:r>
              <a:rPr lang="da-DK" baseline="30000" dirty="0" err="1"/>
              <a:t>benzoat</a:t>
            </a:r>
            <a:r>
              <a:rPr lang="da-DK" baseline="30000" dirty="0"/>
              <a:t>). De gule buer angiver negativ ladning.</a:t>
            </a:r>
          </a:p>
          <a:p>
            <a:endParaRPr lang="da-DK" baseline="30000" dirty="0"/>
          </a:p>
          <a:p>
            <a:r>
              <a:rPr lang="da-DK" baseline="30000" dirty="0" err="1"/>
              <a:t>Carboxylat</a:t>
            </a:r>
            <a:r>
              <a:rPr lang="da-DK" baseline="30000" dirty="0"/>
              <a:t>-gruppen skrives -</a:t>
            </a:r>
            <a:r>
              <a:rPr lang="da-DK" baseline="30000" dirty="0" err="1"/>
              <a:t>COO</a:t>
            </a:r>
            <a:r>
              <a:rPr lang="da-DK" baseline="30000" dirty="0"/>
              <a:t>-</a:t>
            </a:r>
          </a:p>
          <a:p>
            <a:endParaRPr lang="da-DK" baseline="30000" dirty="0"/>
          </a:p>
          <a:p>
            <a:r>
              <a:rPr lang="da-DK" baseline="30000" dirty="0"/>
              <a:t>Gruppen er negativt ladet. Ladningen er ligelig fordelt hen over de tre atomer i gruppen, og der er ingen forskel på de to oxygenatomer.</a:t>
            </a:r>
          </a:p>
          <a:p>
            <a:endParaRPr lang="da-DK" baseline="30000" dirty="0"/>
          </a:p>
          <a:p>
            <a:r>
              <a:rPr lang="da-DK" baseline="30000" dirty="0"/>
              <a:t>Gruppen indgår gerne i ionbindinger. Det betyder høje kogepunkter for de salte der kan dannes (højere end den korresponderende carboxylsyre).</a:t>
            </a:r>
          </a:p>
          <a:p>
            <a:r>
              <a:rPr lang="da-DK" baseline="30000" dirty="0"/>
              <a:t>Gruppen danner gerne ion-dipol bindinger med stærke dipoler, fx vand. Det betyder relativ høj opløselighed i vand (højere end den korresponderende carboxylsyre) for natrium- og kaliumsalte.</a:t>
            </a:r>
          </a:p>
          <a:p>
            <a:endParaRPr lang="da-DK" baseline="30000" dirty="0"/>
          </a:p>
          <a:p>
            <a:r>
              <a:rPr lang="da-DK" baseline="30000" dirty="0"/>
              <a:t>Gruppen kan optage en </a:t>
            </a:r>
            <a:r>
              <a:rPr lang="da-DK" baseline="30000" dirty="0" err="1"/>
              <a:t>hydron</a:t>
            </a:r>
            <a:r>
              <a:rPr lang="da-DK" baseline="30000" dirty="0"/>
              <a:t> på et af oxygenatomerne. </a:t>
            </a:r>
            <a:r>
              <a:rPr lang="da-DK" baseline="30000" dirty="0" err="1"/>
              <a:t>Carboxylater</a:t>
            </a:r>
            <a:r>
              <a:rPr lang="da-DK" baseline="30000" dirty="0"/>
              <a:t> er derfor baser.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4</a:t>
            </a:fld>
            <a:endParaRPr lang="da-DK"/>
          </a:p>
        </p:txBody>
      </p:sp>
    </p:spTree>
    <p:extLst>
      <p:ext uri="{BB962C8B-B14F-4D97-AF65-F5344CB8AC3E}">
        <p14:creationId xmlns:p14="http://schemas.microsoft.com/office/powerpoint/2010/main" val="54105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err="1"/>
              <a:t>Aminers</a:t>
            </a:r>
            <a:r>
              <a:rPr lang="da-DK" baseline="30000" dirty="0"/>
              <a:t> og carboxylsyrers relative opløselighed i vand, sure og basiske opløsninger. </a:t>
            </a:r>
            <a:r>
              <a:rPr lang="da-DK" baseline="30000" dirty="0" err="1"/>
              <a:t>Aminer</a:t>
            </a:r>
            <a:r>
              <a:rPr lang="da-DK" baseline="30000" dirty="0"/>
              <a:t> (og dermed også alkaloider, jvf. side 9) kan isoleres fra neutrale og sure </a:t>
            </a:r>
            <a:r>
              <a:rPr lang="da-DK" baseline="30000" dirty="0" err="1"/>
              <a:t>forindelser</a:t>
            </a:r>
            <a:r>
              <a:rPr lang="da-DK" baseline="30000" dirty="0"/>
              <a:t> ved opløse </a:t>
            </a:r>
            <a:r>
              <a:rPr lang="da-DK" baseline="30000" dirty="0" err="1"/>
              <a:t>aminerne</a:t>
            </a:r>
            <a:r>
              <a:rPr lang="da-DK" baseline="30000" dirty="0"/>
              <a:t> i syre og udfælde dem i base.</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5</a:t>
            </a:fld>
            <a:endParaRPr lang="da-DK"/>
          </a:p>
        </p:txBody>
      </p:sp>
    </p:spTree>
    <p:extLst>
      <p:ext uri="{BB962C8B-B14F-4D97-AF65-F5344CB8AC3E}">
        <p14:creationId xmlns:p14="http://schemas.microsoft.com/office/powerpoint/2010/main" val="1791122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Carboxylsyren propansyre reagerer med vand og danner </a:t>
            </a:r>
            <a:r>
              <a:rPr lang="da-DK" baseline="30000" dirty="0" err="1"/>
              <a:t>carboxylatet</a:t>
            </a:r>
            <a:r>
              <a:rPr lang="da-DK" baseline="30000" dirty="0"/>
              <a:t> </a:t>
            </a:r>
            <a:r>
              <a:rPr lang="da-DK" baseline="30000" dirty="0" err="1"/>
              <a:t>propanoat</a:t>
            </a:r>
            <a:r>
              <a:rPr lang="da-DK" baseline="30000" dirty="0"/>
              <a:t> og en </a:t>
            </a:r>
            <a:r>
              <a:rPr lang="da-DK" baseline="30000" dirty="0" err="1"/>
              <a:t>oxonium</a:t>
            </a:r>
            <a:r>
              <a:rPr lang="da-DK" baseline="30000" dirty="0"/>
              <a:t>. Det er den samme reaktion som er skrevet med henholdsvis strukturformler og sammentrukne strukturformler.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6</a:t>
            </a:fld>
            <a:endParaRPr lang="da-DK"/>
          </a:p>
        </p:txBody>
      </p:sp>
    </p:spTree>
    <p:extLst>
      <p:ext uri="{BB962C8B-B14F-4D97-AF65-F5344CB8AC3E}">
        <p14:creationId xmlns:p14="http://schemas.microsoft.com/office/powerpoint/2010/main" val="1622908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Alle frugter indeholder organiske syrer i større eller mindre mængder.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7</a:t>
            </a:fld>
            <a:endParaRPr lang="da-DK"/>
          </a:p>
        </p:txBody>
      </p:sp>
    </p:spTree>
    <p:extLst>
      <p:ext uri="{BB962C8B-B14F-4D97-AF65-F5344CB8AC3E}">
        <p14:creationId xmlns:p14="http://schemas.microsoft.com/office/powerpoint/2010/main" val="106610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Med fire forskellige grupper bundet til et C-atom vil der være mulighed for </a:t>
            </a:r>
            <a:r>
              <a:rPr lang="da-DK" baseline="30000" dirty="0" err="1"/>
              <a:t>spejlbilledisomeri</a:t>
            </a:r>
            <a:r>
              <a:rPr lang="da-DK" baseline="30000" dirty="0"/>
              <a:t>. Alle de naturlige aminosyrer (undtagen </a:t>
            </a:r>
            <a:r>
              <a:rPr lang="da-DK" baseline="30000" dirty="0" err="1"/>
              <a:t>glycin</a:t>
            </a:r>
            <a:r>
              <a:rPr lang="da-DK" baseline="30000" dirty="0"/>
              <a:t>) findes derfor formelt i to udgaver, men det er imidlertid kun den ene af hvert muligt par som findes i menneskets proteiner. </a:t>
            </a:r>
          </a:p>
          <a:p>
            <a:r>
              <a:rPr lang="da-DK" baseline="30000" dirty="0"/>
              <a:t>På figuren vises de to </a:t>
            </a:r>
            <a:r>
              <a:rPr lang="da-DK" baseline="30000" dirty="0" err="1"/>
              <a:t>spejlbilledformer</a:t>
            </a:r>
            <a:r>
              <a:rPr lang="da-DK" baseline="30000" dirty="0"/>
              <a:t> af </a:t>
            </a:r>
            <a:r>
              <a:rPr lang="da-DK" baseline="30000" dirty="0" err="1"/>
              <a:t>alanin</a:t>
            </a:r>
            <a:r>
              <a:rPr lang="da-DK" baseline="30000" dirty="0"/>
              <a:t>. Den højre er S-formen som er den der findes i mennesker. Den til venstre er så R-formen. </a:t>
            </a:r>
          </a:p>
          <a:p>
            <a:r>
              <a:rPr lang="da-DK" baseline="30000" dirty="0"/>
              <a:t>Traditionelt bruges også L og D til at angive de to former. S-</a:t>
            </a:r>
            <a:r>
              <a:rPr lang="da-DK" baseline="30000" dirty="0" err="1"/>
              <a:t>alanin</a:t>
            </a:r>
            <a:r>
              <a:rPr lang="da-DK" baseline="30000" dirty="0"/>
              <a:t> er det samme som L-</a:t>
            </a:r>
            <a:r>
              <a:rPr lang="da-DK" baseline="30000" dirty="0" err="1"/>
              <a:t>alanin</a:t>
            </a:r>
            <a:r>
              <a:rPr lang="da-DK" baseline="30000" dirty="0"/>
              <a:t>.</a:t>
            </a:r>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8</a:t>
            </a:fld>
            <a:endParaRPr lang="da-DK"/>
          </a:p>
        </p:txBody>
      </p:sp>
    </p:spTree>
    <p:extLst>
      <p:ext uri="{BB962C8B-B14F-4D97-AF65-F5344CB8AC3E}">
        <p14:creationId xmlns:p14="http://schemas.microsoft.com/office/powerpoint/2010/main" val="876457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Syrebrøksdiagram for ethansyre (eddikesyre). Ethansyre har en pK</a:t>
            </a:r>
            <a:r>
              <a:rPr lang="da-DK" baseline="-25000" dirty="0"/>
              <a:t>s</a:t>
            </a:r>
            <a:r>
              <a:rPr lang="da-DK" baseline="30000" dirty="0"/>
              <a:t>-værdi på 4,75. </a:t>
            </a:r>
          </a:p>
          <a:p>
            <a:r>
              <a:rPr lang="da-DK" baseline="30000" dirty="0"/>
              <a:t>Diagrammet kan bruges til at aflæse hvordan ethansyre i opløsning vil fordele sig mellem syreformen </a:t>
            </a:r>
            <a:r>
              <a:rPr lang="da-DK" baseline="30000" dirty="0" err="1"/>
              <a:t>CH</a:t>
            </a:r>
            <a:r>
              <a:rPr lang="da-DK" baseline="-25000" dirty="0" err="1"/>
              <a:t>3</a:t>
            </a:r>
            <a:r>
              <a:rPr lang="da-DK" baseline="30000" dirty="0" err="1"/>
              <a:t>COOH</a:t>
            </a:r>
            <a:r>
              <a:rPr lang="da-DK" baseline="30000" dirty="0"/>
              <a:t> og baseformen </a:t>
            </a:r>
            <a:r>
              <a:rPr lang="da-DK" baseline="30000" dirty="0" err="1"/>
              <a:t>CH</a:t>
            </a:r>
            <a:r>
              <a:rPr lang="da-DK" baseline="-25000" dirty="0" err="1"/>
              <a:t>3</a:t>
            </a:r>
            <a:r>
              <a:rPr lang="da-DK" baseline="30000" dirty="0" err="1"/>
              <a:t>COO</a:t>
            </a:r>
            <a:r>
              <a:rPr lang="da-DK" baseline="30000" dirty="0"/>
              <a:t>-. Fordelingen afhænger af opløsningens pH der kan være bestemt af andre syrer og baser i opløsningen. </a:t>
            </a:r>
          </a:p>
          <a:p>
            <a:r>
              <a:rPr lang="da-DK" baseline="30000" dirty="0"/>
              <a:t>Den røde markering viser at syrebrøken er 50% når pH er lig med syrens pK</a:t>
            </a:r>
            <a:r>
              <a:rPr lang="da-DK" baseline="-25000" dirty="0"/>
              <a:t>s</a:t>
            </a:r>
            <a:r>
              <a:rPr lang="da-DK" baseline="30000" dirty="0"/>
              <a:t>-værdi. Det betyder at der er lige meget af syreformen og baseformen. </a:t>
            </a:r>
          </a:p>
          <a:p>
            <a:r>
              <a:rPr lang="da-DK" baseline="30000" dirty="0"/>
              <a:t>Den grønne markering viser at ved en pH på 4 findes 86% af molekylerne som syrer (og derfor 14% som korresponderende baser).</a:t>
            </a:r>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9</a:t>
            </a:fld>
            <a:endParaRPr lang="da-DK"/>
          </a:p>
        </p:txBody>
      </p:sp>
    </p:spTree>
    <p:extLst>
      <p:ext uri="{BB962C8B-B14F-4D97-AF65-F5344CB8AC3E}">
        <p14:creationId xmlns:p14="http://schemas.microsoft.com/office/powerpoint/2010/main" val="68012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Syrebrøksdiagram for aminosyren </a:t>
            </a:r>
            <a:r>
              <a:rPr lang="da-DK" baseline="30000" dirty="0" err="1"/>
              <a:t>glycin</a:t>
            </a:r>
            <a:r>
              <a:rPr lang="da-DK" baseline="30000" dirty="0"/>
              <a:t>. De to pK</a:t>
            </a:r>
            <a:r>
              <a:rPr lang="da-DK" baseline="-25000" dirty="0"/>
              <a:t>s</a:t>
            </a:r>
            <a:r>
              <a:rPr lang="da-DK" baseline="30000" dirty="0"/>
              <a:t>-værdier er 2,35 og 9,78. I tabelværker opgives styrken af </a:t>
            </a:r>
            <a:r>
              <a:rPr lang="da-DK" baseline="30000" dirty="0" err="1"/>
              <a:t>amino-gruppen</a:t>
            </a:r>
            <a:r>
              <a:rPr lang="da-DK" baseline="30000" dirty="0"/>
              <a:t> ofte som en pK</a:t>
            </a:r>
            <a:r>
              <a:rPr lang="da-DK" baseline="-25000" dirty="0"/>
              <a:t>b</a:t>
            </a:r>
            <a:r>
              <a:rPr lang="da-DK" baseline="30000" dirty="0"/>
              <a:t>-værdi da aminogruppen jo er en base. I diagrammet her bruges pK</a:t>
            </a:r>
            <a:r>
              <a:rPr lang="da-DK" baseline="-25000" dirty="0"/>
              <a:t>s</a:t>
            </a:r>
            <a:r>
              <a:rPr lang="da-DK" baseline="30000" dirty="0"/>
              <a:t>-værdien for den korresponderende syre. Denne pK</a:t>
            </a:r>
            <a:r>
              <a:rPr lang="da-DK" baseline="-25000" dirty="0"/>
              <a:t>s</a:t>
            </a:r>
            <a:r>
              <a:rPr lang="da-DK" baseline="30000" dirty="0"/>
              <a:t>-værdi findes - som bekendt? - ved at trække pK</a:t>
            </a:r>
            <a:r>
              <a:rPr lang="da-DK" baseline="-25000" dirty="0"/>
              <a:t>b</a:t>
            </a:r>
            <a:r>
              <a:rPr lang="da-DK" baseline="30000" dirty="0"/>
              <a:t>-værdien fra 14.</a:t>
            </a:r>
          </a:p>
          <a:p>
            <a:r>
              <a:rPr lang="da-DK" baseline="30000" dirty="0"/>
              <a:t>Diagrammet viser at </a:t>
            </a:r>
            <a:r>
              <a:rPr lang="da-DK" baseline="30000" dirty="0" err="1"/>
              <a:t>zwitter</a:t>
            </a:r>
            <a:r>
              <a:rPr lang="da-DK" baseline="30000" dirty="0"/>
              <a:t>-ioner dominerer over et stort pH-interval. Læg også mærke til at det neutrale, </a:t>
            </a:r>
            <a:r>
              <a:rPr lang="da-DK" baseline="30000" dirty="0" err="1"/>
              <a:t>uladede</a:t>
            </a:r>
            <a:r>
              <a:rPr lang="da-DK" baseline="30000" dirty="0"/>
              <a:t> molekyle med en neutral </a:t>
            </a:r>
            <a:r>
              <a:rPr lang="da-DK" baseline="30000" dirty="0" err="1"/>
              <a:t>NH</a:t>
            </a:r>
            <a:r>
              <a:rPr lang="da-DK" baseline="-25000" dirty="0" err="1"/>
              <a:t>2</a:t>
            </a:r>
            <a:r>
              <a:rPr lang="da-DK" baseline="30000" dirty="0"/>
              <a:t>-gruppe og en neutral </a:t>
            </a:r>
            <a:r>
              <a:rPr lang="da-DK" baseline="30000" dirty="0" err="1"/>
              <a:t>COOH</a:t>
            </a:r>
            <a:r>
              <a:rPr lang="da-DK" baseline="30000" dirty="0"/>
              <a:t>-gruppe i samme molekyle overhovedet ikke optræder i opløsninger.</a:t>
            </a:r>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10</a:t>
            </a:fld>
            <a:endParaRPr lang="da-DK"/>
          </a:p>
        </p:txBody>
      </p:sp>
    </p:spTree>
    <p:extLst>
      <p:ext uri="{BB962C8B-B14F-4D97-AF65-F5344CB8AC3E}">
        <p14:creationId xmlns:p14="http://schemas.microsoft.com/office/powerpoint/2010/main" val="3783838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1" baseline="30000" dirty="0" smtClean="0"/>
              <a:t>Aminosyrer </a:t>
            </a:r>
            <a:r>
              <a:rPr lang="da-DK" i="1" baseline="30000" dirty="0"/>
              <a:t>der forekommer i menneskelige proteiner. De er opdelt i fire grupper efter R-gruppens egenskaber. </a:t>
            </a:r>
            <a:r>
              <a:rPr lang="da-DK" i="1" baseline="30000" dirty="0" smtClean="0"/>
              <a:t>Her er det de </a:t>
            </a:r>
            <a:r>
              <a:rPr lang="da-DK" i="1" baseline="30000" dirty="0" err="1" smtClean="0"/>
              <a:t>upolære</a:t>
            </a:r>
            <a:r>
              <a:rPr lang="da-DK" i="1" baseline="30000" dirty="0" smtClean="0"/>
              <a:t>. Strukturformlerne </a:t>
            </a:r>
            <a:r>
              <a:rPr lang="da-DK" i="1" baseline="30000" dirty="0"/>
              <a:t>viser aminosyrernes opbygning med alle syregrupper og aminogrupper på ionform - se teksten for detaljer om syre- og baseegenskaberne. Foruden aminosyrens navn er angivet både en 3-bogstavskode og en 1-bogstavskode. Koderne bruges til at angive aminosyrerækkefølgen i proteiner.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11</a:t>
            </a:fld>
            <a:endParaRPr lang="da-DK"/>
          </a:p>
        </p:txBody>
      </p:sp>
    </p:spTree>
    <p:extLst>
      <p:ext uri="{BB962C8B-B14F-4D97-AF65-F5344CB8AC3E}">
        <p14:creationId xmlns:p14="http://schemas.microsoft.com/office/powerpoint/2010/main" val="1712320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smtClean="0"/>
              <a:t>Aminosyrer </a:t>
            </a:r>
            <a:r>
              <a:rPr lang="da-DK" baseline="30000" dirty="0"/>
              <a:t>der forekommer i menneskelige proteiner. De er opdelt i fire grupper efter R-gruppens </a:t>
            </a:r>
            <a:r>
              <a:rPr lang="da-DK" baseline="30000" dirty="0" smtClean="0"/>
              <a:t>egenskaber – her de polære. </a:t>
            </a:r>
            <a:r>
              <a:rPr lang="da-DK" baseline="30000" dirty="0"/>
              <a:t>Strukturformlerne viser aminosyrernes opbygning med alle syregrupper og aminogrupper på ionform - se teksten for detaljer om syre- og baseegenskaberne. Foruden aminosyrens navn er angivet både en 3-bogstavskode og en 1-bogstavskode. Koderne bruges til at angive aminosyrerækkefølgen i proteiner.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12</a:t>
            </a:fld>
            <a:endParaRPr lang="da-DK"/>
          </a:p>
        </p:txBody>
      </p:sp>
    </p:spTree>
    <p:extLst>
      <p:ext uri="{BB962C8B-B14F-4D97-AF65-F5344CB8AC3E}">
        <p14:creationId xmlns:p14="http://schemas.microsoft.com/office/powerpoint/2010/main" val="2136242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smtClean="0"/>
              <a:t>Aminosyrer </a:t>
            </a:r>
            <a:r>
              <a:rPr lang="da-DK" baseline="30000" dirty="0"/>
              <a:t>der forekommer i menneskelige proteiner. De er opdelt i fire grupper efter R-gruppens </a:t>
            </a:r>
            <a:r>
              <a:rPr lang="da-DK" baseline="30000" dirty="0" smtClean="0"/>
              <a:t>egenskaber – her de positivt og negativt ladede. </a:t>
            </a:r>
            <a:r>
              <a:rPr lang="da-DK" baseline="30000" dirty="0"/>
              <a:t>Strukturformlerne viser aminosyrernes opbygning med alle syregrupper og aminogrupper på ionform - se teksten for detaljer om syre- og baseegenskaberne. Foruden aminosyrens navn er angivet både en 3-bogstavskode og en 1-bogstavskode. Koderne bruges til at angive aminosyrerækkefølgen i proteiner.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13</a:t>
            </a:fld>
            <a:endParaRPr lang="da-DK"/>
          </a:p>
        </p:txBody>
      </p:sp>
    </p:spTree>
    <p:extLst>
      <p:ext uri="{BB962C8B-B14F-4D97-AF65-F5344CB8AC3E}">
        <p14:creationId xmlns:p14="http://schemas.microsoft.com/office/powerpoint/2010/main" val="1644781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Atomsekvensen der definerer amidbindingen, er markeret med rødt. </a:t>
            </a:r>
            <a:r>
              <a:rPr lang="da-DK" baseline="30000" dirty="0" err="1"/>
              <a:t>Carbonatomerne</a:t>
            </a:r>
            <a:r>
              <a:rPr lang="da-DK" baseline="30000" dirty="0"/>
              <a:t> i enderne kan også være hydrogenatomer.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14</a:t>
            </a:fld>
            <a:endParaRPr lang="da-DK"/>
          </a:p>
        </p:txBody>
      </p:sp>
    </p:spTree>
    <p:extLst>
      <p:ext uri="{BB962C8B-B14F-4D97-AF65-F5344CB8AC3E}">
        <p14:creationId xmlns:p14="http://schemas.microsoft.com/office/powerpoint/2010/main" val="3652565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Reaktionsskema for kondensationen mellem ethansyre og </a:t>
            </a:r>
            <a:r>
              <a:rPr lang="da-DK" baseline="30000" dirty="0" err="1"/>
              <a:t>ethanamin</a:t>
            </a:r>
            <a:r>
              <a:rPr lang="da-DK" baseline="30000" dirty="0"/>
              <a:t>. Der dannes et amid og frigøres et vandmolekyle. Det øverste reaktionsskema er et formelt skema idet syren og basen typisk vil indgå i syre-base reaktioner, inden de når at kondensere. Nederst er vist reaktionsdeltagerne som de ser ud i en opløsning med neutralt pH.</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15</a:t>
            </a:fld>
            <a:endParaRPr lang="da-DK"/>
          </a:p>
        </p:txBody>
      </p:sp>
    </p:spTree>
    <p:extLst>
      <p:ext uri="{BB962C8B-B14F-4D97-AF65-F5344CB8AC3E}">
        <p14:creationId xmlns:p14="http://schemas.microsoft.com/office/powerpoint/2010/main" val="3208330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Hydrogenbindinger til amid-gruppen. De stiplede linjer symboliserer hydrogenbindinger til vand. </a:t>
            </a:r>
          </a:p>
          <a:p>
            <a:r>
              <a:rPr lang="da-DK" baseline="30000" dirty="0"/>
              <a:t>Vandmolekylerne er tegnet sorte og amid-gruppen rød. De grå R’er viser hvor der kan sidde sidekæder.</a:t>
            </a:r>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16</a:t>
            </a:fld>
            <a:endParaRPr lang="da-DK"/>
          </a:p>
        </p:txBody>
      </p:sp>
    </p:spTree>
    <p:extLst>
      <p:ext uri="{BB962C8B-B14F-4D97-AF65-F5344CB8AC3E}">
        <p14:creationId xmlns:p14="http://schemas.microsoft.com/office/powerpoint/2010/main" val="2436409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Hydrogenbindinger mellem amid-grupper indbyrdes. De stiplede linjer symboliserer hydrogenbindingerne fra det polære hydrogenatom i et amid til det polære oxygenatom i det andet amid.  De tre amidgrupper på tegningen har fået hver sin grønne farve for klarhedens skyld. R-grupperne behøver ikke at være ens.  </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17</a:t>
            </a:fld>
            <a:endParaRPr lang="da-DK"/>
          </a:p>
        </p:txBody>
      </p:sp>
    </p:spTree>
    <p:extLst>
      <p:ext uri="{BB962C8B-B14F-4D97-AF65-F5344CB8AC3E}">
        <p14:creationId xmlns:p14="http://schemas.microsoft.com/office/powerpoint/2010/main" val="1007768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Den primære struktur af et meget simpelt </a:t>
            </a:r>
            <a:r>
              <a:rPr lang="da-DK" baseline="30000" dirty="0" err="1"/>
              <a:t>peptid</a:t>
            </a:r>
            <a:r>
              <a:rPr lang="da-DK" baseline="30000" dirty="0"/>
              <a:t> bestående af kun 5 aminosyreenheder - et </a:t>
            </a:r>
            <a:r>
              <a:rPr lang="da-DK" baseline="30000" dirty="0" err="1"/>
              <a:t>pentapeptid</a:t>
            </a:r>
            <a:r>
              <a:rPr lang="da-DK" baseline="30000" dirty="0"/>
              <a:t>. Molekylet er biologisk aktivt og hedder </a:t>
            </a:r>
            <a:r>
              <a:rPr lang="da-DK" baseline="30000" dirty="0" err="1"/>
              <a:t>met-enkephalin</a:t>
            </a:r>
            <a:r>
              <a:rPr lang="da-DK" baseline="30000" dirty="0"/>
              <a:t>.</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18</a:t>
            </a:fld>
            <a:endParaRPr lang="da-DK"/>
          </a:p>
        </p:txBody>
      </p:sp>
    </p:spTree>
    <p:extLst>
      <p:ext uri="{BB962C8B-B14F-4D97-AF65-F5344CB8AC3E}">
        <p14:creationId xmlns:p14="http://schemas.microsoft.com/office/powerpoint/2010/main" val="905264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Tegningen viser en kort aminosyrekæde med 11 aminosyreenheder. R’erne i de røde ringe angiver aminosyrernes sidegrupper. Rækkefølgen af aminosyrerne er den primære struktur. Kæden kan </a:t>
            </a:r>
            <a:r>
              <a:rPr lang="da-DK" baseline="30000" dirty="0" err="1"/>
              <a:t>snoes</a:t>
            </a:r>
            <a:r>
              <a:rPr lang="da-DK" baseline="30000" dirty="0"/>
              <a:t> til en spiral, en a-</a:t>
            </a:r>
            <a:r>
              <a:rPr lang="da-DK" baseline="30000" dirty="0" err="1"/>
              <a:t>helix</a:t>
            </a:r>
            <a:r>
              <a:rPr lang="da-DK" baseline="30000" dirty="0"/>
              <a:t>. Spiralen holdes </a:t>
            </a:r>
            <a:r>
              <a:rPr lang="da-DK" baseline="30000" dirty="0" err="1" smtClean="0"/>
              <a:t>sammnen</a:t>
            </a:r>
            <a:r>
              <a:rPr lang="da-DK" dirty="0" smtClean="0"/>
              <a:t> </a:t>
            </a:r>
            <a:r>
              <a:rPr lang="da-DK" baseline="30000" dirty="0" smtClean="0"/>
              <a:t>ved </a:t>
            </a:r>
            <a:r>
              <a:rPr lang="da-DK" baseline="30000" dirty="0"/>
              <a:t>at der dannes hydrogenbindinger mellem N-H-bindinger i en amid-binding og C=O-bindinger i en anden amid-binding længere henne i kæden. Tegningen gengiver ikke afstandene mellem snoningerne korrekt.</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19</a:t>
            </a:fld>
            <a:endParaRPr lang="da-DK"/>
          </a:p>
        </p:txBody>
      </p:sp>
    </p:spTree>
    <p:extLst>
      <p:ext uri="{BB962C8B-B14F-4D97-AF65-F5344CB8AC3E}">
        <p14:creationId xmlns:p14="http://schemas.microsoft.com/office/powerpoint/2010/main" val="3380362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Aminosyrerne er på denne figur angivet med røde ovaler og den tre-bogstavskode der er angivet på figur 44. </a:t>
            </a:r>
          </a:p>
          <a:p>
            <a:r>
              <a:rPr lang="da-DK" baseline="30000" dirty="0"/>
              <a:t>Det fremgår at der er mellem 3 og 4 aminosyrer pr snoning - i virkeligheden og i gennemsnit er det 3,6 pr snoning. </a:t>
            </a:r>
            <a:endParaRPr lang="da-DK" baseline="30000" dirty="0" smtClean="0"/>
          </a:p>
          <a:p>
            <a:r>
              <a:rPr lang="da-DK" baseline="30000" dirty="0" smtClean="0"/>
              <a:t>Figuren </a:t>
            </a:r>
            <a:r>
              <a:rPr lang="da-DK" baseline="30000" dirty="0"/>
              <a:t>gengiver ikke afstande korrekt - en a-</a:t>
            </a:r>
            <a:r>
              <a:rPr lang="da-DK" baseline="30000" dirty="0" err="1"/>
              <a:t>helix</a:t>
            </a:r>
            <a:r>
              <a:rPr lang="da-DK" baseline="30000" dirty="0"/>
              <a:t> er en helt kompakt struktur.</a:t>
            </a:r>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20</a:t>
            </a:fld>
            <a:endParaRPr lang="da-DK"/>
          </a:p>
        </p:txBody>
      </p:sp>
    </p:spTree>
    <p:extLst>
      <p:ext uri="{BB962C8B-B14F-4D97-AF65-F5344CB8AC3E}">
        <p14:creationId xmlns:p14="http://schemas.microsoft.com/office/powerpoint/2010/main" val="531780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Model af protein med 372 aminosyrer i kæden. Kæden er den primære struktur. Syv steder på kæden er den snoet sammen til a-</a:t>
            </a:r>
            <a:r>
              <a:rPr lang="da-DK" baseline="30000" dirty="0" err="1"/>
              <a:t>helixer</a:t>
            </a:r>
            <a:r>
              <a:rPr lang="da-DK" baseline="30000" dirty="0"/>
              <a:t> (de grå kugler). De syv spiraler udgør elementerne i den sekundære struktur. </a:t>
            </a:r>
            <a:r>
              <a:rPr lang="da-DK" baseline="30000" dirty="0" err="1"/>
              <a:t>Helixen</a:t>
            </a:r>
            <a:r>
              <a:rPr lang="da-DK" baseline="30000" dirty="0"/>
              <a:t> på figur 52 viser aminosyresammensætning af den nederste del af den første </a:t>
            </a:r>
            <a:r>
              <a:rPr lang="da-DK" baseline="30000" dirty="0" err="1"/>
              <a:t>helix</a:t>
            </a:r>
            <a:r>
              <a:rPr lang="da-DK" baseline="30000" dirty="0"/>
              <a:t> i proteinet vist på denne figur.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21</a:t>
            </a:fld>
            <a:endParaRPr lang="da-DK"/>
          </a:p>
        </p:txBody>
      </p:sp>
    </p:spTree>
    <p:extLst>
      <p:ext uri="{BB962C8B-B14F-4D97-AF65-F5344CB8AC3E}">
        <p14:creationId xmlns:p14="http://schemas.microsoft.com/office/powerpoint/2010/main" val="2067831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De syv </a:t>
            </a:r>
            <a:r>
              <a:rPr lang="da-DK" baseline="30000" dirty="0" err="1"/>
              <a:t>helixer</a:t>
            </a:r>
            <a:r>
              <a:rPr lang="da-DK" baseline="30000" dirty="0"/>
              <a:t> vist på figuren på forrige side sidder i virkeligheden tæt sammen, bl.a. hjulpet af to </a:t>
            </a:r>
            <a:r>
              <a:rPr lang="da-DK" baseline="30000" dirty="0" err="1"/>
              <a:t>elektronparbindinger</a:t>
            </a:r>
            <a:r>
              <a:rPr lang="da-DK" baseline="30000" dirty="0"/>
              <a:t>. Tegningen viser den tertiære struktur med de syv </a:t>
            </a:r>
            <a:r>
              <a:rPr lang="da-DK" baseline="30000" dirty="0" err="1"/>
              <a:t>helixer</a:t>
            </a:r>
            <a:r>
              <a:rPr lang="da-DK" baseline="30000" dirty="0"/>
              <a:t> tæt sammen. De stiplede linjer viser hvor cellemembranen sidder, så det meste af proteinet sidder inde i membranen.</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22</a:t>
            </a:fld>
            <a:endParaRPr lang="da-DK"/>
          </a:p>
        </p:txBody>
      </p:sp>
    </p:spTree>
    <p:extLst>
      <p:ext uri="{BB962C8B-B14F-4D97-AF65-F5344CB8AC3E}">
        <p14:creationId xmlns:p14="http://schemas.microsoft.com/office/powerpoint/2010/main" val="3855728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Tegninger af b-</a:t>
            </a:r>
            <a:r>
              <a:rPr lang="da-DK" baseline="30000" dirty="0" err="1"/>
              <a:t>sheet</a:t>
            </a:r>
            <a:r>
              <a:rPr lang="da-DK" baseline="30000" dirty="0"/>
              <a:t>. Øverst er vist hvordan aminosyrekæden lægges i baner med modsat retning - typisk tre baner som vist. Banerne bindes sammen af hydrogenbindinger. Bindingsvinklerne i molekylet giver det sammenhængende lag bøjninger som vist i midten og forneden. R-grupperne vil pege væk fra laget og findes på begge sider.</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23</a:t>
            </a:fld>
            <a:endParaRPr lang="da-DK"/>
          </a:p>
        </p:txBody>
      </p:sp>
    </p:spTree>
    <p:extLst>
      <p:ext uri="{BB962C8B-B14F-4D97-AF65-F5344CB8AC3E}">
        <p14:creationId xmlns:p14="http://schemas.microsoft.com/office/powerpoint/2010/main" val="1132133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Modeller af den ene opiatreceptor - m-receptoren. </a:t>
            </a:r>
          </a:p>
          <a:p>
            <a:r>
              <a:rPr lang="da-DK" baseline="30000" dirty="0"/>
              <a:t>Modellen til venstre viser alle atomerne i receptoren (sammenlign figur 54). Modellen til højre viser </a:t>
            </a:r>
            <a:r>
              <a:rPr lang="da-DK" baseline="30000" dirty="0" err="1"/>
              <a:t>helix</a:t>
            </a:r>
            <a:r>
              <a:rPr lang="da-DK" baseline="30000" dirty="0"/>
              <a:t>-strukturen. Kalotmodellen der er placeret øverst i receptoren er et molekyle der sidder i den aktive ”lomme”. Det fremgår at receptoren er et protein med 7 </a:t>
            </a:r>
            <a:r>
              <a:rPr lang="da-DK" baseline="30000" dirty="0" err="1"/>
              <a:t>helixer</a:t>
            </a:r>
            <a:r>
              <a:rPr lang="da-DK" baseline="30000" dirty="0"/>
              <a:t>. </a:t>
            </a:r>
          </a:p>
          <a:p>
            <a:r>
              <a:rPr lang="da-DK" baseline="30000" dirty="0" err="1"/>
              <a:t>TMH</a:t>
            </a:r>
            <a:r>
              <a:rPr lang="da-DK" baseline="30000" dirty="0"/>
              <a:t> står for </a:t>
            </a:r>
            <a:r>
              <a:rPr lang="da-DK" baseline="30000" dirty="0" err="1"/>
              <a:t>transmembranhelix</a:t>
            </a:r>
            <a:r>
              <a:rPr lang="da-DK" baseline="30000" dirty="0"/>
              <a:t>, dvs. en </a:t>
            </a:r>
            <a:r>
              <a:rPr lang="da-DK" baseline="30000" dirty="0" err="1"/>
              <a:t>helix</a:t>
            </a:r>
            <a:r>
              <a:rPr lang="da-DK" baseline="30000" dirty="0"/>
              <a:t> der </a:t>
            </a:r>
            <a:r>
              <a:rPr lang="da-DK" baseline="30000" dirty="0" err="1"/>
              <a:t>passererer</a:t>
            </a:r>
            <a:r>
              <a:rPr lang="da-DK" baseline="30000" dirty="0"/>
              <a:t> igennem cellemembranen. De syv </a:t>
            </a:r>
            <a:r>
              <a:rPr lang="da-DK" baseline="30000" dirty="0" err="1"/>
              <a:t>helixer</a:t>
            </a:r>
            <a:r>
              <a:rPr lang="da-DK" baseline="30000" dirty="0"/>
              <a:t> sidder altså i selve cellens </a:t>
            </a:r>
            <a:r>
              <a:rPr lang="da-DK" baseline="30000" dirty="0" err="1"/>
              <a:t>upolære</a:t>
            </a:r>
            <a:r>
              <a:rPr lang="da-DK" baseline="30000" dirty="0"/>
              <a:t> membran, og det aktive sted er lige i kanten af cellemembranen. </a:t>
            </a:r>
          </a:p>
          <a:p>
            <a:r>
              <a:rPr lang="da-DK" baseline="30000" dirty="0"/>
              <a:t>Uden for cellevæggen findes en mindre struktureret del af proteinet, der bl.a. rummer et b-</a:t>
            </a:r>
            <a:r>
              <a:rPr lang="da-DK" baseline="30000" dirty="0" err="1"/>
              <a:t>sheet</a:t>
            </a:r>
            <a:r>
              <a:rPr lang="da-DK" baseline="30000" dirty="0"/>
              <a:t> og en </a:t>
            </a:r>
            <a:r>
              <a:rPr lang="da-DK" baseline="30000" dirty="0" err="1"/>
              <a:t>elektronparbinding</a:t>
            </a:r>
            <a:r>
              <a:rPr lang="da-DK" baseline="30000" dirty="0"/>
              <a:t> mellem to svovlatomer i hver sin </a:t>
            </a:r>
            <a:r>
              <a:rPr lang="da-DK" baseline="30000" dirty="0" err="1"/>
              <a:t>cystein</a:t>
            </a:r>
            <a:r>
              <a:rPr lang="da-DK" baseline="30000" dirty="0"/>
              <a:t>-aminosyre, men de ses ikke på modellerne. </a:t>
            </a:r>
          </a:p>
          <a:p>
            <a:endParaRPr lang="da-DK" baseline="30000" dirty="0"/>
          </a:p>
          <a:p>
            <a:r>
              <a:rPr lang="da-DK" baseline="30000" dirty="0"/>
              <a:t>Det er det samme protein der er beskrevet på figur 53 og 54. </a:t>
            </a:r>
          </a:p>
          <a:p>
            <a:endParaRPr lang="da-DK" baseline="30000" dirty="0"/>
          </a:p>
          <a:p>
            <a:r>
              <a:rPr lang="da-DK" baseline="30000" dirty="0"/>
              <a:t>Der er tale om en beregnet model. Man kender kun den eksakte struktur af ganske få </a:t>
            </a:r>
            <a:r>
              <a:rPr lang="da-DK" baseline="30000" dirty="0" err="1"/>
              <a:t>transmembranreceptorer</a:t>
            </a:r>
            <a:r>
              <a:rPr lang="da-DK" baseline="30000" dirty="0"/>
              <a:t>, se evt. mere herom på figur 61. </a:t>
            </a:r>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24</a:t>
            </a:fld>
            <a:endParaRPr lang="da-DK"/>
          </a:p>
        </p:txBody>
      </p:sp>
    </p:spTree>
    <p:extLst>
      <p:ext uri="{BB962C8B-B14F-4D97-AF65-F5344CB8AC3E}">
        <p14:creationId xmlns:p14="http://schemas.microsoft.com/office/powerpoint/2010/main" val="3290259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Morfinmolekylet fanget i opiatreceptorens ”lomme”. Til den positivt ladede aminogruppe svarer der en negativ ion på receptoren. Til den polære </a:t>
            </a:r>
            <a:r>
              <a:rPr lang="da-DK" baseline="30000" dirty="0" err="1"/>
              <a:t>phenolgruppe</a:t>
            </a:r>
            <a:r>
              <a:rPr lang="da-DK" baseline="30000" dirty="0"/>
              <a:t> nederst svarer der en tilsvarende polær gruppe på receptormolekylet, og endelig skal der være en samling af </a:t>
            </a:r>
            <a:r>
              <a:rPr lang="da-DK" baseline="30000" dirty="0" err="1"/>
              <a:t>upolære</a:t>
            </a:r>
            <a:r>
              <a:rPr lang="da-DK" baseline="30000" dirty="0"/>
              <a:t> grupper omkring </a:t>
            </a:r>
            <a:r>
              <a:rPr lang="da-DK" baseline="30000" dirty="0" err="1"/>
              <a:t>benzenringen</a:t>
            </a:r>
            <a:r>
              <a:rPr lang="da-DK" baseline="30000" dirty="0"/>
              <a:t>.</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25</a:t>
            </a:fld>
            <a:endParaRPr lang="da-DK"/>
          </a:p>
        </p:txBody>
      </p:sp>
    </p:spTree>
    <p:extLst>
      <p:ext uri="{BB962C8B-B14F-4D97-AF65-F5344CB8AC3E}">
        <p14:creationId xmlns:p14="http://schemas.microsoft.com/office/powerpoint/2010/main" val="3648414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En anden model af opiatreceptoren der også er vist på figur 56. </a:t>
            </a:r>
            <a:endParaRPr lang="da-DK" baseline="30000" dirty="0" smtClean="0"/>
          </a:p>
          <a:p>
            <a:r>
              <a:rPr lang="da-DK" baseline="30000" dirty="0" err="1" smtClean="0"/>
              <a:t>TMH</a:t>
            </a:r>
            <a:r>
              <a:rPr lang="da-DK" baseline="30000" dirty="0" smtClean="0"/>
              <a:t> </a:t>
            </a:r>
            <a:r>
              <a:rPr lang="da-DK" baseline="30000" dirty="0"/>
              <a:t>står igen for trans-membran-</a:t>
            </a:r>
            <a:r>
              <a:rPr lang="da-DK" baseline="30000" dirty="0" err="1"/>
              <a:t>helix</a:t>
            </a:r>
            <a:r>
              <a:rPr lang="da-DK" baseline="30000" dirty="0"/>
              <a:t>, og aminosyrekæden er repræsenteret af grå cylindre. Den ene </a:t>
            </a:r>
            <a:r>
              <a:rPr lang="da-DK" baseline="30000" dirty="0" err="1"/>
              <a:t>helix</a:t>
            </a:r>
            <a:r>
              <a:rPr lang="da-DK" baseline="30000" dirty="0"/>
              <a:t> er udeladt, så man ser ind i den aktive ”lomme”. Her sidder et morfinmolekyle (sort). </a:t>
            </a:r>
            <a:endParaRPr lang="da-DK" baseline="30000" dirty="0" smtClean="0"/>
          </a:p>
          <a:p>
            <a:r>
              <a:rPr lang="da-DK" baseline="30000" dirty="0" smtClean="0"/>
              <a:t>Den </a:t>
            </a:r>
            <a:r>
              <a:rPr lang="da-DK" baseline="30000" dirty="0"/>
              <a:t>tertiære </a:t>
            </a:r>
            <a:r>
              <a:rPr lang="da-DK" baseline="30000" dirty="0" err="1"/>
              <a:t>amin</a:t>
            </a:r>
            <a:r>
              <a:rPr lang="da-DK" baseline="30000" dirty="0"/>
              <a:t> (på syreform og dermed positivt ladet) er bundet til en </a:t>
            </a:r>
            <a:r>
              <a:rPr lang="da-DK" baseline="30000" dirty="0" err="1"/>
              <a:t>carboxylat</a:t>
            </a:r>
            <a:r>
              <a:rPr lang="da-DK" baseline="30000" dirty="0"/>
              <a:t>-ion, der passer til en </a:t>
            </a:r>
            <a:r>
              <a:rPr lang="da-DK" baseline="30000" dirty="0" err="1"/>
              <a:t>asparaginsyreenhed</a:t>
            </a:r>
            <a:r>
              <a:rPr lang="da-DK" baseline="30000" dirty="0"/>
              <a:t> i </a:t>
            </a:r>
            <a:r>
              <a:rPr lang="da-DK" baseline="30000" dirty="0" err="1"/>
              <a:t>helix</a:t>
            </a:r>
            <a:r>
              <a:rPr lang="da-DK" baseline="30000" dirty="0"/>
              <a:t> nr. 3 (gul). </a:t>
            </a:r>
            <a:endParaRPr lang="da-DK" baseline="30000" dirty="0" smtClean="0"/>
          </a:p>
          <a:p>
            <a:r>
              <a:rPr lang="da-DK" baseline="30000" dirty="0" err="1" smtClean="0"/>
              <a:t>Hydroxygruppen</a:t>
            </a:r>
            <a:r>
              <a:rPr lang="da-DK" baseline="30000" dirty="0" smtClean="0"/>
              <a:t> </a:t>
            </a:r>
            <a:r>
              <a:rPr lang="da-DK" baseline="30000" dirty="0"/>
              <a:t>på </a:t>
            </a:r>
            <a:r>
              <a:rPr lang="da-DK" baseline="30000" dirty="0" err="1"/>
              <a:t>benzenringen</a:t>
            </a:r>
            <a:r>
              <a:rPr lang="da-DK" baseline="30000" dirty="0"/>
              <a:t> har fundet sammen med en </a:t>
            </a:r>
            <a:r>
              <a:rPr lang="da-DK" baseline="30000" dirty="0" err="1"/>
              <a:t>histidinenhed</a:t>
            </a:r>
            <a:r>
              <a:rPr lang="da-DK" baseline="30000" dirty="0"/>
              <a:t> fra </a:t>
            </a:r>
            <a:r>
              <a:rPr lang="da-DK" baseline="30000" dirty="0" err="1"/>
              <a:t>helix</a:t>
            </a:r>
            <a:r>
              <a:rPr lang="da-DK" baseline="30000" dirty="0"/>
              <a:t> 6 (rød). </a:t>
            </a:r>
            <a:endParaRPr lang="da-DK" baseline="30000" dirty="0" smtClean="0"/>
          </a:p>
          <a:p>
            <a:r>
              <a:rPr lang="da-DK" baseline="30000" dirty="0" err="1" smtClean="0"/>
              <a:t>Phenylalanin</a:t>
            </a:r>
            <a:r>
              <a:rPr lang="da-DK" baseline="30000" dirty="0" smtClean="0"/>
              <a:t> </a:t>
            </a:r>
            <a:r>
              <a:rPr lang="da-DK" baseline="30000" dirty="0"/>
              <a:t>og </a:t>
            </a:r>
            <a:r>
              <a:rPr lang="da-DK" baseline="30000" dirty="0" err="1"/>
              <a:t>tryptopan</a:t>
            </a:r>
            <a:r>
              <a:rPr lang="da-DK" baseline="30000" dirty="0"/>
              <a:t> fra </a:t>
            </a:r>
            <a:r>
              <a:rPr lang="da-DK" baseline="30000" dirty="0" err="1"/>
              <a:t>helix</a:t>
            </a:r>
            <a:r>
              <a:rPr lang="da-DK" baseline="30000" dirty="0"/>
              <a:t> 5 (klar grøn) og en </a:t>
            </a:r>
            <a:r>
              <a:rPr lang="da-DK" baseline="30000" dirty="0" err="1"/>
              <a:t>tryptopanenhed</a:t>
            </a:r>
            <a:r>
              <a:rPr lang="da-DK" baseline="30000" dirty="0"/>
              <a:t> fra </a:t>
            </a:r>
            <a:r>
              <a:rPr lang="da-DK" baseline="30000" dirty="0" err="1"/>
              <a:t>helix</a:t>
            </a:r>
            <a:r>
              <a:rPr lang="da-DK" baseline="30000" dirty="0"/>
              <a:t> 6 (lys grøn og bag ved morfinmolekylet) danner det </a:t>
            </a:r>
            <a:r>
              <a:rPr lang="da-DK" baseline="30000" dirty="0" err="1"/>
              <a:t>upolære</a:t>
            </a:r>
            <a:r>
              <a:rPr lang="da-DK" baseline="30000" dirty="0"/>
              <a:t> område omkring morfins benzenring.</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26</a:t>
            </a:fld>
            <a:endParaRPr lang="da-DK"/>
          </a:p>
        </p:txBody>
      </p:sp>
    </p:spTree>
    <p:extLst>
      <p:ext uri="{BB962C8B-B14F-4D97-AF65-F5344CB8AC3E}">
        <p14:creationId xmlns:p14="http://schemas.microsoft.com/office/powerpoint/2010/main" val="559290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Tegningerne viser resultatet af beregninger af opiatreceptorens udseende, når den er aktiveret (til venstre) og ikke aktiveret (til højre). Receptoren ses ude fra cellens yderside og ind mod cellens indre. Ved pilen ændres beliggenheden af en af </a:t>
            </a:r>
            <a:r>
              <a:rPr lang="da-DK" baseline="30000" dirty="0" err="1"/>
              <a:t>helixerne</a:t>
            </a:r>
            <a:r>
              <a:rPr lang="da-DK" baseline="30000" dirty="0"/>
              <a:t> markant og giver plads til at der på indersiden kan bindes et protein der betegnes G-protein. G-proteinet spaltes efterfølgende i flere fragmenter der påvirker enzymer og andre proteiner i membranen, så bl.a. strømningen af </a:t>
            </a:r>
            <a:r>
              <a:rPr lang="da-DK" baseline="30000" dirty="0" err="1"/>
              <a:t>kaliumioner</a:t>
            </a:r>
            <a:r>
              <a:rPr lang="da-DK" baseline="30000" dirty="0"/>
              <a:t> gennem cellemembranen ændres.</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27</a:t>
            </a:fld>
            <a:endParaRPr lang="da-DK"/>
          </a:p>
        </p:txBody>
      </p:sp>
    </p:spTree>
    <p:extLst>
      <p:ext uri="{BB962C8B-B14F-4D97-AF65-F5344CB8AC3E}">
        <p14:creationId xmlns:p14="http://schemas.microsoft.com/office/powerpoint/2010/main" val="2629396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De to forskellige former af </a:t>
            </a:r>
            <a:r>
              <a:rPr lang="da-DK" baseline="30000" dirty="0" err="1"/>
              <a:t>retinal</a:t>
            </a:r>
            <a:r>
              <a:rPr lang="da-DK" baseline="30000" dirty="0"/>
              <a:t>.</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28</a:t>
            </a:fld>
            <a:endParaRPr lang="da-DK"/>
          </a:p>
        </p:txBody>
      </p:sp>
    </p:spTree>
    <p:extLst>
      <p:ext uri="{BB962C8B-B14F-4D97-AF65-F5344CB8AC3E}">
        <p14:creationId xmlns:p14="http://schemas.microsoft.com/office/powerpoint/2010/main" val="3061573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a:t>Strukturen af morfin og </a:t>
            </a:r>
            <a:r>
              <a:rPr lang="da-DK" baseline="30000" dirty="0" err="1"/>
              <a:t>met-enkephalin</a:t>
            </a:r>
            <a:r>
              <a:rPr lang="da-DK" baseline="30000" dirty="0"/>
              <a:t> på den form, hvor aminogrupperne er </a:t>
            </a:r>
            <a:r>
              <a:rPr lang="da-DK" baseline="30000" dirty="0" err="1"/>
              <a:t>hydronolyserede</a:t>
            </a:r>
            <a:r>
              <a:rPr lang="da-DK" baseline="30000" dirty="0"/>
              <a:t> (syreformen). Den del af molekylerne som er ens, er markeret med rødt.</a:t>
            </a:r>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29</a:t>
            </a:fld>
            <a:endParaRPr lang="da-DK"/>
          </a:p>
        </p:txBody>
      </p:sp>
    </p:spTree>
    <p:extLst>
      <p:ext uri="{BB962C8B-B14F-4D97-AF65-F5344CB8AC3E}">
        <p14:creationId xmlns:p14="http://schemas.microsoft.com/office/powerpoint/2010/main" val="2488017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30000" dirty="0" err="1"/>
              <a:t>Tetrapeptidet</a:t>
            </a:r>
            <a:r>
              <a:rPr lang="da-DK" baseline="30000" dirty="0"/>
              <a:t> </a:t>
            </a:r>
            <a:r>
              <a:rPr lang="da-DK" baseline="30000" dirty="0" err="1"/>
              <a:t>endomorphin</a:t>
            </a:r>
            <a:r>
              <a:rPr lang="da-DK" baseline="30000" dirty="0"/>
              <a:t>-1, </a:t>
            </a:r>
            <a:r>
              <a:rPr lang="da-DK" baseline="30000" dirty="0" err="1"/>
              <a:t>pentapeptiderne</a:t>
            </a:r>
            <a:r>
              <a:rPr lang="da-DK" baseline="30000" dirty="0"/>
              <a:t> </a:t>
            </a:r>
            <a:r>
              <a:rPr lang="da-DK" baseline="30000" dirty="0" err="1"/>
              <a:t>met-enkephalin</a:t>
            </a:r>
            <a:r>
              <a:rPr lang="da-DK" baseline="30000" dirty="0"/>
              <a:t> og </a:t>
            </a:r>
            <a:r>
              <a:rPr lang="da-DK" baseline="30000" dirty="0" err="1"/>
              <a:t>leu-enkephalin</a:t>
            </a:r>
            <a:endParaRPr lang="da-DK" baseline="30000" dirty="0"/>
          </a:p>
          <a:p>
            <a:endParaRPr lang="da-DK" dirty="0"/>
          </a:p>
        </p:txBody>
      </p:sp>
      <p:sp>
        <p:nvSpPr>
          <p:cNvPr id="4" name="Pladsholder til diasnummer 3"/>
          <p:cNvSpPr>
            <a:spLocks noGrp="1"/>
          </p:cNvSpPr>
          <p:nvPr>
            <p:ph type="sldNum" sz="quarter" idx="10"/>
          </p:nvPr>
        </p:nvSpPr>
        <p:spPr/>
        <p:txBody>
          <a:bodyPr/>
          <a:lstStyle/>
          <a:p>
            <a:fld id="{45147CC0-E0CD-4142-B047-81CFFD19E126}" type="slidenum">
              <a:rPr lang="da-DK" smtClean="0"/>
              <a:t>30</a:t>
            </a:fld>
            <a:endParaRPr lang="da-DK"/>
          </a:p>
        </p:txBody>
      </p:sp>
    </p:spTree>
    <p:extLst>
      <p:ext uri="{BB962C8B-B14F-4D97-AF65-F5344CB8AC3E}">
        <p14:creationId xmlns:p14="http://schemas.microsoft.com/office/powerpoint/2010/main" val="3927148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5C7AC985-3D18-4992-B106-FA2950D7B2CD}"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4242286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C7AC985-3D18-4992-B106-FA2950D7B2CD}"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90903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5C7AC985-3D18-4992-B106-FA2950D7B2CD}"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2251327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5C7AC985-3D18-4992-B106-FA2950D7B2CD}"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404285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5C7AC985-3D18-4992-B106-FA2950D7B2CD}" type="datetimeFigureOut">
              <a:rPr lang="da-DK" smtClean="0"/>
              <a:t>29-11-2012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1894550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5C7AC985-3D18-4992-B106-FA2950D7B2CD}" type="datetimeFigureOut">
              <a:rPr lang="da-DK" smtClean="0"/>
              <a:t>29-11-2012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305696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C7AC985-3D18-4992-B106-FA2950D7B2CD}" type="datetimeFigureOut">
              <a:rPr lang="da-DK" smtClean="0"/>
              <a:t>29-11-2012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325748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5C7AC985-3D18-4992-B106-FA2950D7B2CD}"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513827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5C7AC985-3D18-4992-B106-FA2950D7B2CD}" type="datetimeFigureOut">
              <a:rPr lang="da-DK" smtClean="0"/>
              <a:t>29-11-2012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928990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C7AC985-3D18-4992-B106-FA2950D7B2CD}"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899273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C7AC985-3D18-4992-B106-FA2950D7B2CD}" type="datetimeFigureOut">
              <a:rPr lang="da-DK" smtClean="0"/>
              <a:t>29-11-2012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B171AA7-6311-456B-BAEE-498FD663EB26}" type="slidenum">
              <a:rPr lang="da-DK" smtClean="0"/>
              <a:t>‹nr.›</a:t>
            </a:fld>
            <a:endParaRPr lang="da-DK"/>
          </a:p>
        </p:txBody>
      </p:sp>
    </p:spTree>
    <p:extLst>
      <p:ext uri="{BB962C8B-B14F-4D97-AF65-F5344CB8AC3E}">
        <p14:creationId xmlns:p14="http://schemas.microsoft.com/office/powerpoint/2010/main" val="375544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AC985-3D18-4992-B106-FA2950D7B2CD}" type="datetimeFigureOut">
              <a:rPr lang="da-DK" smtClean="0"/>
              <a:t>29-11-2012</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71AA7-6311-456B-BAEE-498FD663EB26}" type="slidenum">
              <a:rPr lang="da-DK" smtClean="0"/>
              <a:t>‹nr.›</a:t>
            </a:fld>
            <a:endParaRPr lang="da-DK"/>
          </a:p>
        </p:txBody>
      </p:sp>
    </p:spTree>
    <p:extLst>
      <p:ext uri="{BB962C8B-B14F-4D97-AF65-F5344CB8AC3E}">
        <p14:creationId xmlns:p14="http://schemas.microsoft.com/office/powerpoint/2010/main" val="1770695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616189"/>
          </a:xfrm>
          <a:prstGeom prst="rect">
            <a:avLst/>
          </a:prstGeom>
        </p:spPr>
      </p:pic>
      <p:sp>
        <p:nvSpPr>
          <p:cNvPr id="5" name="Undertitel 2"/>
          <p:cNvSpPr txBox="1">
            <a:spLocks/>
          </p:cNvSpPr>
          <p:nvPr/>
        </p:nvSpPr>
        <p:spPr>
          <a:xfrm>
            <a:off x="1485900" y="2492896"/>
            <a:ext cx="6934200" cy="720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da-DK" smtClean="0">
                <a:solidFill>
                  <a:schemeClr val="tx1"/>
                </a:solidFill>
              </a:rPr>
              <a:t>Figurer til kapitel </a:t>
            </a:r>
            <a:endParaRPr lang="da-DK" dirty="0">
              <a:solidFill>
                <a:schemeClr val="tx1"/>
              </a:solidFill>
            </a:endParaRPr>
          </a:p>
        </p:txBody>
      </p:sp>
      <p:pic>
        <p:nvPicPr>
          <p:cNvPr id="2" name="Billed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920" y="3429000"/>
            <a:ext cx="1781175" cy="2876550"/>
          </a:xfrm>
          <a:prstGeom prst="rect">
            <a:avLst/>
          </a:prstGeom>
        </p:spPr>
      </p:pic>
    </p:spTree>
    <p:extLst>
      <p:ext uri="{BB962C8B-B14F-4D97-AF65-F5344CB8AC3E}">
        <p14:creationId xmlns:p14="http://schemas.microsoft.com/office/powerpoint/2010/main" val="1026992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3240511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7" y="0"/>
            <a:ext cx="9129605"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7" y="0"/>
            <a:ext cx="9129605"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960202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081310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22783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227831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22783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227831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7227831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6047718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6047718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4997824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4997824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24997824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 y="0"/>
            <a:ext cx="9138242" cy="6858000"/>
          </a:xfrm>
          <a:prstGeom prst="rect">
            <a:avLst/>
          </a:prstGeom>
        </p:spPr>
      </p:pic>
    </p:spTree>
    <p:extLst>
      <p:ext uri="{BB962C8B-B14F-4D97-AF65-F5344CB8AC3E}">
        <p14:creationId xmlns:p14="http://schemas.microsoft.com/office/powerpoint/2010/main" val="39206627"/>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1870</Words>
  <Application>Microsoft Office PowerPoint</Application>
  <PresentationFormat>Skærmshow (4:3)</PresentationFormat>
  <Paragraphs>101</Paragraphs>
  <Slides>30</Slides>
  <Notes>30</Notes>
  <HiddenSlides>0</HiddenSlides>
  <MMClips>0</MMClips>
  <ScaleCrop>false</ScaleCrop>
  <HeadingPairs>
    <vt:vector size="4" baseType="variant">
      <vt:variant>
        <vt:lpstr>Tema</vt:lpstr>
      </vt:variant>
      <vt:variant>
        <vt:i4>1</vt:i4>
      </vt:variant>
      <vt:variant>
        <vt:lpstr>Diastitler</vt:lpstr>
      </vt:variant>
      <vt:variant>
        <vt:i4>30</vt:i4>
      </vt:variant>
    </vt:vector>
  </HeadingPairs>
  <TitlesOfParts>
    <vt:vector size="31" baseType="lpstr">
      <vt:lpstr>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Munthe</dc:creator>
  <cp:lastModifiedBy>Maskine2</cp:lastModifiedBy>
  <cp:revision>6</cp:revision>
  <dcterms:created xsi:type="dcterms:W3CDTF">2011-11-07T17:09:15Z</dcterms:created>
  <dcterms:modified xsi:type="dcterms:W3CDTF">2012-11-29T09:59:35Z</dcterms:modified>
</cp:coreProperties>
</file>