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99" d="100"/>
          <a:sy n="99" d="100"/>
        </p:scale>
        <p:origin x="-96" y="-18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187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440DE-02A4-4652-B7B5-F002D032A1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138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100" baseline="30000" dirty="0" err="1"/>
              <a:t>Spicy</a:t>
            </a:r>
            <a:r>
              <a:rPr lang="da-DK" sz="1100" baseline="30000" dirty="0"/>
              <a:t> Market i Mombasa. Krydderier og almindelige nydelsesmidler som kaffe, the og kakao kan opfattes som droger, selvom virkningen er beskeden. Alle dele af planter kan optræde i denne sammenhæng. På billedet ses nogle eksempler: chili i midten til venstre er knuste frøkapsler, den gule gurkemeje er knuste rødder fra en ingefærlignende plante, og kanelen forrest til højre er knust bark. 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57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Sokrates var en berømt filosof i Athen, der i år 399 </a:t>
            </a:r>
            <a:r>
              <a:rPr lang="da-DK" sz="1600" baseline="30000" dirty="0" err="1"/>
              <a:t>f.v.t</a:t>
            </a:r>
            <a:r>
              <a:rPr lang="da-DK" sz="1600" baseline="30000" dirty="0"/>
              <a:t>. blev tvunget til at begå selvmord ved at drikke en gift der formodentlig var en blanding af opium og skarntydesaft - begge med virksomme alkaloider.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864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Reaktionsskemaet viser at basen </a:t>
            </a:r>
            <a:r>
              <a:rPr lang="da-DK" sz="1600" baseline="30000" dirty="0" err="1"/>
              <a:t>methylamin</a:t>
            </a:r>
            <a:r>
              <a:rPr lang="da-DK" sz="1600" baseline="30000" dirty="0"/>
              <a:t> kan reagere med </a:t>
            </a:r>
            <a:r>
              <a:rPr lang="da-DK" sz="1600" baseline="30000" dirty="0" err="1"/>
              <a:t>oxonium</a:t>
            </a:r>
            <a:r>
              <a:rPr lang="da-DK" sz="1600" baseline="30000" dirty="0"/>
              <a:t> og danne </a:t>
            </a:r>
            <a:r>
              <a:rPr lang="da-DK" sz="1600" baseline="30000" dirty="0" err="1"/>
              <a:t>methylammonium</a:t>
            </a:r>
            <a:r>
              <a:rPr lang="da-DK" sz="1600" baseline="30000" dirty="0"/>
              <a:t> samt vand - og omvendt. De særlige egenskaber ved baseformen og syreformen er beskrevet under formlerne.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05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Formlen for ammoniak og strukturformler for 3 primære </a:t>
            </a:r>
            <a:r>
              <a:rPr lang="da-DK" sz="1600" baseline="30000" dirty="0" err="1"/>
              <a:t>aminer</a:t>
            </a:r>
            <a:endParaRPr lang="da-DK" sz="1600" baseline="30000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0114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 smtClean="0"/>
              <a:t>Strukturformler for 3 sekundære </a:t>
            </a:r>
            <a:r>
              <a:rPr lang="da-DK" sz="1600" baseline="30000" dirty="0" err="1" smtClean="0"/>
              <a:t>aminer</a:t>
            </a:r>
            <a:r>
              <a:rPr lang="da-DK" sz="1600" baseline="30000" dirty="0" smtClean="0"/>
              <a:t> (øverste ramme) og 3 tertiære </a:t>
            </a:r>
            <a:r>
              <a:rPr lang="da-DK" sz="1600" baseline="30000" dirty="0" err="1" smtClean="0"/>
              <a:t>aminer</a:t>
            </a:r>
            <a:r>
              <a:rPr lang="da-DK" sz="1600" baseline="30000" dirty="0" smtClean="0"/>
              <a:t> (nederste ramme).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270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Strukturformler for to kvarternære </a:t>
            </a:r>
            <a:r>
              <a:rPr lang="da-DK" sz="1600" baseline="30000" dirty="0" err="1"/>
              <a:t>aminer</a:t>
            </a:r>
            <a:endParaRPr lang="da-DK" sz="1600" baseline="30000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1818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Fisk afgiver en karakteristisk lugt som skyldes simple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Frie, simple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 er ellers ikke almindelige i fødevarer eller andre dagligvarer. </a:t>
            </a:r>
          </a:p>
          <a:p>
            <a:r>
              <a:rPr lang="da-DK" sz="1600" baseline="30000" dirty="0"/>
              <a:t>Mange lægemidler er derimod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Det gælder fx mange antihistaminer som bruges mod ”høfeber” og andre former for allergi. </a:t>
            </a:r>
          </a:p>
          <a:p>
            <a:r>
              <a:rPr lang="da-DK" sz="1600" baseline="30000" dirty="0"/>
              <a:t>En del af de centrale stoffer i nervernes indbyrdes påvirkning er også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Det gælder fx </a:t>
            </a:r>
            <a:r>
              <a:rPr lang="da-DK" sz="1600" baseline="30000" dirty="0" err="1"/>
              <a:t>dopamin</a:t>
            </a:r>
            <a:r>
              <a:rPr lang="da-DK" sz="1600" baseline="30000" dirty="0"/>
              <a:t> der spiller en afgørende rolle for fornemmelse af behovstilfredsstillelse</a:t>
            </a:r>
            <a:r>
              <a:rPr lang="da-DK" sz="1600" baseline="30000" dirty="0" smtClean="0"/>
              <a:t>.</a:t>
            </a:r>
          </a:p>
          <a:p>
            <a:endParaRPr lang="da-DK" sz="16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019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Strukturformler for </a:t>
            </a:r>
            <a:r>
              <a:rPr lang="da-DK" sz="1600" baseline="30000" dirty="0" err="1"/>
              <a:t>piperidin</a:t>
            </a:r>
            <a:r>
              <a:rPr lang="da-DK" sz="1600" baseline="30000" dirty="0"/>
              <a:t> (fra peber), </a:t>
            </a:r>
            <a:r>
              <a:rPr lang="da-DK" sz="1600" baseline="30000" dirty="0" err="1"/>
              <a:t>coniin</a:t>
            </a:r>
            <a:r>
              <a:rPr lang="da-DK" sz="1600" baseline="30000" dirty="0"/>
              <a:t> (fra skarntyde - se billedteksten til figur 3), nikotin (fra tobaksplanten), kokain (narkotisk stof fra </a:t>
            </a:r>
            <a:r>
              <a:rPr lang="da-DK" sz="1600" baseline="30000" dirty="0" err="1"/>
              <a:t>koka-planten</a:t>
            </a:r>
            <a:r>
              <a:rPr lang="da-DK" sz="1600" baseline="30000" dirty="0"/>
              <a:t>), koffein (fra kaffe og flere andre tropiske planter), </a:t>
            </a:r>
            <a:r>
              <a:rPr lang="da-DK" sz="1600" baseline="30000" dirty="0" err="1"/>
              <a:t>scopolamin</a:t>
            </a:r>
            <a:r>
              <a:rPr lang="da-DK" sz="1600" baseline="30000" dirty="0"/>
              <a:t> (fra planter af natskyggefamilien, fx bulmeurt, og brugt som ”sandhedsserum”) og endelig </a:t>
            </a:r>
            <a:r>
              <a:rPr lang="da-DK" sz="1600" baseline="30000" dirty="0" err="1"/>
              <a:t>capsaicin</a:t>
            </a:r>
            <a:r>
              <a:rPr lang="da-DK" sz="1600" baseline="30000" dirty="0"/>
              <a:t> (det brændende smagsstof fra chiliplanten og det aktive stof i peberspray).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130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18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205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03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559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921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77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056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951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48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043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87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A7B5F-1720-425A-9ED7-945B31B63D4A}" type="datetimeFigureOut">
              <a:rPr lang="da-DK" smtClean="0"/>
              <a:t>29-11-2012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1376D-4F3C-4999-9310-5E8475F08B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833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2492896"/>
            <a:ext cx="6934200" cy="720080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Figurer til kapitel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175087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96" y="3391469"/>
            <a:ext cx="147637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1413"/>
          </a:xfrm>
        </p:spPr>
      </p:pic>
    </p:spTree>
    <p:extLst>
      <p:ext uri="{BB962C8B-B14F-4D97-AF65-F5344CB8AC3E}">
        <p14:creationId xmlns:p14="http://schemas.microsoft.com/office/powerpoint/2010/main" val="108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" y="0"/>
            <a:ext cx="9899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8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329</Words>
  <Application>Microsoft Office PowerPoint</Application>
  <PresentationFormat>A4 (210 x 297 mm)</PresentationFormat>
  <Paragraphs>19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Kemi der virker</dc:title>
  <dc:creator>Søren Munthe</dc:creator>
  <cp:lastModifiedBy>Maskine2</cp:lastModifiedBy>
  <cp:revision>5</cp:revision>
  <dcterms:created xsi:type="dcterms:W3CDTF">2011-10-24T21:32:17Z</dcterms:created>
  <dcterms:modified xsi:type="dcterms:W3CDTF">2012-11-29T09:57:35Z</dcterms:modified>
</cp:coreProperties>
</file>