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9" r:id="rId5"/>
    <p:sldId id="266" r:id="rId6"/>
    <p:sldId id="260" r:id="rId7"/>
    <p:sldId id="275" r:id="rId8"/>
    <p:sldId id="261" r:id="rId9"/>
    <p:sldId id="262" r:id="rId10"/>
    <p:sldId id="271" r:id="rId11"/>
    <p:sldId id="272" r:id="rId12"/>
    <p:sldId id="265" r:id="rId13"/>
    <p:sldId id="268" r:id="rId14"/>
    <p:sldId id="267" r:id="rId15"/>
    <p:sldId id="263" r:id="rId16"/>
    <p:sldId id="273" r:id="rId17"/>
    <p:sldId id="274" r:id="rId18"/>
    <p:sldId id="276" r:id="rId19"/>
    <p:sldId id="277" r:id="rId20"/>
    <p:sldId id="269" r:id="rId21"/>
    <p:sldId id="281" r:id="rId22"/>
    <p:sldId id="264" r:id="rId23"/>
    <p:sldId id="280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7D246-131C-494E-B5BF-CEEA5F9E297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B1E1C0-CD92-4606-93A2-BD74C20A247E}">
      <dgm:prSet/>
      <dgm:spPr/>
      <dgm:t>
        <a:bodyPr/>
        <a:lstStyle/>
        <a:p>
          <a:r>
            <a:rPr lang="da-DK"/>
            <a:t>Kroppens kredsløb er delt op i to dele: </a:t>
          </a:r>
          <a:endParaRPr lang="en-US"/>
        </a:p>
      </dgm:t>
    </dgm:pt>
    <dgm:pt modelId="{2ECCE552-4D25-4ECC-BF03-898B046F77C2}" type="parTrans" cxnId="{D37CE43B-37A1-45C1-91AB-58BD50138C87}">
      <dgm:prSet/>
      <dgm:spPr/>
      <dgm:t>
        <a:bodyPr/>
        <a:lstStyle/>
        <a:p>
          <a:endParaRPr lang="en-US"/>
        </a:p>
      </dgm:t>
    </dgm:pt>
    <dgm:pt modelId="{9BC368E7-811A-4B92-A09F-29FA877B8C87}" type="sibTrans" cxnId="{D37CE43B-37A1-45C1-91AB-58BD50138C87}">
      <dgm:prSet/>
      <dgm:spPr/>
      <dgm:t>
        <a:bodyPr/>
        <a:lstStyle/>
        <a:p>
          <a:endParaRPr lang="en-US"/>
        </a:p>
      </dgm:t>
    </dgm:pt>
    <dgm:pt modelId="{4DCE0A19-A357-4F78-ABFC-4556666DDE0D}">
      <dgm:prSet/>
      <dgm:spPr/>
      <dgm:t>
        <a:bodyPr/>
        <a:lstStyle/>
        <a:p>
          <a:r>
            <a:rPr lang="da-DK"/>
            <a:t>Det store kredsløb (hjerte-kropskredsløbet) </a:t>
          </a:r>
          <a:endParaRPr lang="en-US"/>
        </a:p>
      </dgm:t>
    </dgm:pt>
    <dgm:pt modelId="{39A59746-BDBB-4786-BE60-1749FA9DEE07}" type="parTrans" cxnId="{1348129F-8189-4401-AEA1-78DBA439DD55}">
      <dgm:prSet/>
      <dgm:spPr/>
      <dgm:t>
        <a:bodyPr/>
        <a:lstStyle/>
        <a:p>
          <a:endParaRPr lang="en-US"/>
        </a:p>
      </dgm:t>
    </dgm:pt>
    <dgm:pt modelId="{2A466062-B788-4D04-AB2F-253732864742}" type="sibTrans" cxnId="{1348129F-8189-4401-AEA1-78DBA439DD55}">
      <dgm:prSet/>
      <dgm:spPr/>
      <dgm:t>
        <a:bodyPr/>
        <a:lstStyle/>
        <a:p>
          <a:endParaRPr lang="en-US"/>
        </a:p>
      </dgm:t>
    </dgm:pt>
    <dgm:pt modelId="{A8943D66-3C56-4514-BD67-F713F4DD067E}">
      <dgm:prSet/>
      <dgm:spPr/>
      <dgm:t>
        <a:bodyPr/>
        <a:lstStyle/>
        <a:p>
          <a:r>
            <a:rPr lang="da-DK"/>
            <a:t>Det lille kredsløb (hjerte-lungekredsløbet) </a:t>
          </a:r>
          <a:endParaRPr lang="en-US"/>
        </a:p>
      </dgm:t>
    </dgm:pt>
    <dgm:pt modelId="{6B933AF9-67C5-4BD5-AE21-FAB13113DD2F}" type="parTrans" cxnId="{93E57C7B-BE09-4E50-A62E-6E99E37B651A}">
      <dgm:prSet/>
      <dgm:spPr/>
      <dgm:t>
        <a:bodyPr/>
        <a:lstStyle/>
        <a:p>
          <a:endParaRPr lang="en-US"/>
        </a:p>
      </dgm:t>
    </dgm:pt>
    <dgm:pt modelId="{7D29D02F-0CDB-431A-9C53-C7D695B755BE}" type="sibTrans" cxnId="{93E57C7B-BE09-4E50-A62E-6E99E37B651A}">
      <dgm:prSet/>
      <dgm:spPr/>
      <dgm:t>
        <a:bodyPr/>
        <a:lstStyle/>
        <a:p>
          <a:endParaRPr lang="en-US"/>
        </a:p>
      </dgm:t>
    </dgm:pt>
    <dgm:pt modelId="{7A5FA1C2-9833-4C96-B417-3CDDD7736A50}">
      <dgm:prSet/>
      <dgm:spPr/>
      <dgm:t>
        <a:bodyPr/>
        <a:lstStyle/>
        <a:p>
          <a:r>
            <a:rPr lang="da-DK"/>
            <a:t>Kredsløbene er bygget op af 3 elementer: </a:t>
          </a:r>
          <a:endParaRPr lang="en-US"/>
        </a:p>
      </dgm:t>
    </dgm:pt>
    <dgm:pt modelId="{E3F272D5-C64A-4AB0-A479-8E556A65D238}" type="parTrans" cxnId="{D50163A2-A3BF-4F76-8109-AE6AC048EF77}">
      <dgm:prSet/>
      <dgm:spPr/>
      <dgm:t>
        <a:bodyPr/>
        <a:lstStyle/>
        <a:p>
          <a:endParaRPr lang="en-US"/>
        </a:p>
      </dgm:t>
    </dgm:pt>
    <dgm:pt modelId="{F4238154-C241-40E9-8AB7-C2221EB4651E}" type="sibTrans" cxnId="{D50163A2-A3BF-4F76-8109-AE6AC048EF77}">
      <dgm:prSet/>
      <dgm:spPr/>
      <dgm:t>
        <a:bodyPr/>
        <a:lstStyle/>
        <a:p>
          <a:endParaRPr lang="en-US"/>
        </a:p>
      </dgm:t>
    </dgm:pt>
    <dgm:pt modelId="{9DF30360-6A05-42B0-BE98-697B1A98D2C7}">
      <dgm:prSet/>
      <dgm:spPr/>
      <dgm:t>
        <a:bodyPr/>
        <a:lstStyle/>
        <a:p>
          <a:r>
            <a:rPr lang="da-DK"/>
            <a:t>Hjertet som en pumpe </a:t>
          </a:r>
          <a:endParaRPr lang="en-US"/>
        </a:p>
      </dgm:t>
    </dgm:pt>
    <dgm:pt modelId="{C599D8C0-7CED-46CA-A934-64CF2926D7FD}" type="parTrans" cxnId="{1A1BB7E4-2EDC-4A9E-91F2-07AF87E72C5D}">
      <dgm:prSet/>
      <dgm:spPr/>
      <dgm:t>
        <a:bodyPr/>
        <a:lstStyle/>
        <a:p>
          <a:endParaRPr lang="en-US"/>
        </a:p>
      </dgm:t>
    </dgm:pt>
    <dgm:pt modelId="{252D7AFB-5CDE-4B81-BEA0-BD777CF24579}" type="sibTrans" cxnId="{1A1BB7E4-2EDC-4A9E-91F2-07AF87E72C5D}">
      <dgm:prSet/>
      <dgm:spPr/>
      <dgm:t>
        <a:bodyPr/>
        <a:lstStyle/>
        <a:p>
          <a:endParaRPr lang="en-US"/>
        </a:p>
      </dgm:t>
    </dgm:pt>
    <dgm:pt modelId="{8AF31A53-B24C-43CC-9E2E-AC7B1D46B261}">
      <dgm:prSet/>
      <dgm:spPr/>
      <dgm:t>
        <a:bodyPr/>
        <a:lstStyle/>
        <a:p>
          <a:r>
            <a:rPr lang="da-DK"/>
            <a:t>Et rørsystem som består af arterier og vener </a:t>
          </a:r>
          <a:endParaRPr lang="en-US"/>
        </a:p>
      </dgm:t>
    </dgm:pt>
    <dgm:pt modelId="{7A3AD74A-0126-48C8-A221-A29611E58A57}" type="parTrans" cxnId="{04C68DAB-B950-4C59-822B-DE95BD3A4AF0}">
      <dgm:prSet/>
      <dgm:spPr/>
      <dgm:t>
        <a:bodyPr/>
        <a:lstStyle/>
        <a:p>
          <a:endParaRPr lang="en-US"/>
        </a:p>
      </dgm:t>
    </dgm:pt>
    <dgm:pt modelId="{87942BA1-8D33-4FBC-BAD9-03A610C5CD08}" type="sibTrans" cxnId="{04C68DAB-B950-4C59-822B-DE95BD3A4AF0}">
      <dgm:prSet/>
      <dgm:spPr/>
      <dgm:t>
        <a:bodyPr/>
        <a:lstStyle/>
        <a:p>
          <a:endParaRPr lang="en-US"/>
        </a:p>
      </dgm:t>
    </dgm:pt>
    <dgm:pt modelId="{8465C690-9E3A-4DF2-A5F7-495BCE0CC68E}">
      <dgm:prSet/>
      <dgm:spPr/>
      <dgm:t>
        <a:bodyPr/>
        <a:lstStyle/>
        <a:p>
          <a:r>
            <a:rPr lang="da-DK"/>
            <a:t>Et udvekslingssystem, som kaldes kapillærerne. </a:t>
          </a:r>
          <a:endParaRPr lang="en-US"/>
        </a:p>
      </dgm:t>
    </dgm:pt>
    <dgm:pt modelId="{1FDF72B6-B765-461B-AC94-8217AECAB681}" type="parTrans" cxnId="{DDC24D16-A2C9-4F88-98EA-7856277DCF5C}">
      <dgm:prSet/>
      <dgm:spPr/>
      <dgm:t>
        <a:bodyPr/>
        <a:lstStyle/>
        <a:p>
          <a:endParaRPr lang="en-US"/>
        </a:p>
      </dgm:t>
    </dgm:pt>
    <dgm:pt modelId="{568212D7-D46B-4A37-9B9A-7E501DDE6C23}" type="sibTrans" cxnId="{DDC24D16-A2C9-4F88-98EA-7856277DCF5C}">
      <dgm:prSet/>
      <dgm:spPr/>
      <dgm:t>
        <a:bodyPr/>
        <a:lstStyle/>
        <a:p>
          <a:endParaRPr lang="en-US"/>
        </a:p>
      </dgm:t>
    </dgm:pt>
    <dgm:pt modelId="{9F5ADBC2-8A40-4E49-9FA6-335E304A016B}">
      <dgm:prSet/>
      <dgm:spPr/>
      <dgm:t>
        <a:bodyPr/>
        <a:lstStyle/>
        <a:p>
          <a:r>
            <a:rPr lang="da-DK"/>
            <a:t>Karsystemet er bygget op af 3 dele: </a:t>
          </a:r>
          <a:endParaRPr lang="en-US"/>
        </a:p>
      </dgm:t>
    </dgm:pt>
    <dgm:pt modelId="{F3A1033A-355E-4557-8827-1A5BE90FDFCE}" type="parTrans" cxnId="{CE2DCBE3-9E40-40B5-81C3-69C908442D8E}">
      <dgm:prSet/>
      <dgm:spPr/>
      <dgm:t>
        <a:bodyPr/>
        <a:lstStyle/>
        <a:p>
          <a:endParaRPr lang="en-US"/>
        </a:p>
      </dgm:t>
    </dgm:pt>
    <dgm:pt modelId="{372A9053-9028-4A5A-A36A-71B04E625712}" type="sibTrans" cxnId="{CE2DCBE3-9E40-40B5-81C3-69C908442D8E}">
      <dgm:prSet/>
      <dgm:spPr/>
      <dgm:t>
        <a:bodyPr/>
        <a:lstStyle/>
        <a:p>
          <a:endParaRPr lang="en-US"/>
        </a:p>
      </dgm:t>
    </dgm:pt>
    <dgm:pt modelId="{EBE46FFB-5735-4CA3-9758-F30E5068F9FA}">
      <dgm:prSet/>
      <dgm:spPr/>
      <dgm:t>
        <a:bodyPr/>
        <a:lstStyle/>
        <a:p>
          <a:r>
            <a:rPr lang="da-DK"/>
            <a:t>Arterier (distributionskar) </a:t>
          </a:r>
          <a:endParaRPr lang="en-US"/>
        </a:p>
      </dgm:t>
    </dgm:pt>
    <dgm:pt modelId="{F9D075E2-8B24-41A9-B955-5BD2C725B8A0}" type="parTrans" cxnId="{B2E0A391-330C-4B16-B520-3B6C462E7165}">
      <dgm:prSet/>
      <dgm:spPr/>
      <dgm:t>
        <a:bodyPr/>
        <a:lstStyle/>
        <a:p>
          <a:endParaRPr lang="en-US"/>
        </a:p>
      </dgm:t>
    </dgm:pt>
    <dgm:pt modelId="{4A9DD2AB-F488-4A6C-AD04-5EB84E79AD8E}" type="sibTrans" cxnId="{B2E0A391-330C-4B16-B520-3B6C462E7165}">
      <dgm:prSet/>
      <dgm:spPr/>
      <dgm:t>
        <a:bodyPr/>
        <a:lstStyle/>
        <a:p>
          <a:endParaRPr lang="en-US"/>
        </a:p>
      </dgm:t>
    </dgm:pt>
    <dgm:pt modelId="{3EDC045A-1C5C-4A51-9549-DF78010C439E}">
      <dgm:prSet/>
      <dgm:spPr/>
      <dgm:t>
        <a:bodyPr/>
        <a:lstStyle/>
        <a:p>
          <a:r>
            <a:rPr lang="da-DK"/>
            <a:t>Arterioler (modstandskar)</a:t>
          </a:r>
          <a:endParaRPr lang="en-US"/>
        </a:p>
      </dgm:t>
    </dgm:pt>
    <dgm:pt modelId="{3B1D8FE9-C103-4269-BEC7-78B0AA7C0E15}" type="parTrans" cxnId="{053EF476-E8E7-4D1A-88EA-4405BCB3516F}">
      <dgm:prSet/>
      <dgm:spPr/>
      <dgm:t>
        <a:bodyPr/>
        <a:lstStyle/>
        <a:p>
          <a:endParaRPr lang="en-US"/>
        </a:p>
      </dgm:t>
    </dgm:pt>
    <dgm:pt modelId="{83F2EF41-5813-4C61-BC7F-3DBE9218ADAF}" type="sibTrans" cxnId="{053EF476-E8E7-4D1A-88EA-4405BCB3516F}">
      <dgm:prSet/>
      <dgm:spPr/>
      <dgm:t>
        <a:bodyPr/>
        <a:lstStyle/>
        <a:p>
          <a:endParaRPr lang="en-US"/>
        </a:p>
      </dgm:t>
    </dgm:pt>
    <dgm:pt modelId="{DD7EA07C-48B2-4E19-95AA-C85E2815B363}">
      <dgm:prSet/>
      <dgm:spPr/>
      <dgm:t>
        <a:bodyPr/>
        <a:lstStyle/>
        <a:p>
          <a:r>
            <a:rPr lang="da-DK"/>
            <a:t>Udvekslingskar (kapillærerne)</a:t>
          </a:r>
          <a:endParaRPr lang="en-US"/>
        </a:p>
      </dgm:t>
    </dgm:pt>
    <dgm:pt modelId="{613CA47D-54B4-4E64-B071-99597B419E8C}" type="parTrans" cxnId="{B7B2700C-C133-4865-8F71-89C2436CAFB0}">
      <dgm:prSet/>
      <dgm:spPr/>
      <dgm:t>
        <a:bodyPr/>
        <a:lstStyle/>
        <a:p>
          <a:endParaRPr lang="en-US"/>
        </a:p>
      </dgm:t>
    </dgm:pt>
    <dgm:pt modelId="{14EFC62D-13DE-492F-9E68-822A615A933B}" type="sibTrans" cxnId="{B7B2700C-C133-4865-8F71-89C2436CAFB0}">
      <dgm:prSet/>
      <dgm:spPr/>
      <dgm:t>
        <a:bodyPr/>
        <a:lstStyle/>
        <a:p>
          <a:endParaRPr lang="en-US"/>
        </a:p>
      </dgm:t>
    </dgm:pt>
    <dgm:pt modelId="{7285C260-EF8E-463D-98E2-99A204B8FD70}" type="pres">
      <dgm:prSet presAssocID="{A857D246-131C-494E-B5BF-CEEA5F9E297A}" presName="Name0" presStyleCnt="0">
        <dgm:presLayoutVars>
          <dgm:dir/>
          <dgm:animLvl val="lvl"/>
          <dgm:resizeHandles val="exact"/>
        </dgm:presLayoutVars>
      </dgm:prSet>
      <dgm:spPr/>
    </dgm:pt>
    <dgm:pt modelId="{E56857E1-C1EE-4C71-B249-3229144C7EF1}" type="pres">
      <dgm:prSet presAssocID="{B0B1E1C0-CD92-4606-93A2-BD74C20A247E}" presName="composite" presStyleCnt="0"/>
      <dgm:spPr/>
    </dgm:pt>
    <dgm:pt modelId="{5082A869-0CD2-4DB0-977B-4711D5668613}" type="pres">
      <dgm:prSet presAssocID="{B0B1E1C0-CD92-4606-93A2-BD74C20A24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BEB616E-C8F6-4872-8772-4335C0CC5DE6}" type="pres">
      <dgm:prSet presAssocID="{B0B1E1C0-CD92-4606-93A2-BD74C20A247E}" presName="desTx" presStyleLbl="alignAccFollowNode1" presStyleIdx="0" presStyleCnt="3">
        <dgm:presLayoutVars>
          <dgm:bulletEnabled val="1"/>
        </dgm:presLayoutVars>
      </dgm:prSet>
      <dgm:spPr/>
    </dgm:pt>
    <dgm:pt modelId="{FFA44D60-4D84-49EF-9BC2-8FCC0138F1AD}" type="pres">
      <dgm:prSet presAssocID="{9BC368E7-811A-4B92-A09F-29FA877B8C87}" presName="space" presStyleCnt="0"/>
      <dgm:spPr/>
    </dgm:pt>
    <dgm:pt modelId="{2BCCD478-DD1C-4F45-A114-6334EF1DBBB9}" type="pres">
      <dgm:prSet presAssocID="{7A5FA1C2-9833-4C96-B417-3CDDD7736A50}" presName="composite" presStyleCnt="0"/>
      <dgm:spPr/>
    </dgm:pt>
    <dgm:pt modelId="{B2706B80-4C2D-4C50-ACC4-CC60FDB794E7}" type="pres">
      <dgm:prSet presAssocID="{7A5FA1C2-9833-4C96-B417-3CDDD7736A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161605-C57D-44CC-9AD8-4FA1D8C4B60D}" type="pres">
      <dgm:prSet presAssocID="{7A5FA1C2-9833-4C96-B417-3CDDD7736A50}" presName="desTx" presStyleLbl="alignAccFollowNode1" presStyleIdx="1" presStyleCnt="3">
        <dgm:presLayoutVars>
          <dgm:bulletEnabled val="1"/>
        </dgm:presLayoutVars>
      </dgm:prSet>
      <dgm:spPr/>
    </dgm:pt>
    <dgm:pt modelId="{9B554A71-4F8F-49D8-BCAB-3B5E8020467F}" type="pres">
      <dgm:prSet presAssocID="{F4238154-C241-40E9-8AB7-C2221EB4651E}" presName="space" presStyleCnt="0"/>
      <dgm:spPr/>
    </dgm:pt>
    <dgm:pt modelId="{C91EFCD8-2EDA-47F0-B29C-1C5311F3C2A8}" type="pres">
      <dgm:prSet presAssocID="{9F5ADBC2-8A40-4E49-9FA6-335E304A016B}" presName="composite" presStyleCnt="0"/>
      <dgm:spPr/>
    </dgm:pt>
    <dgm:pt modelId="{55643681-177A-4255-998F-BD9CE511ED47}" type="pres">
      <dgm:prSet presAssocID="{9F5ADBC2-8A40-4E49-9FA6-335E304A016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B59FC10-E249-4304-9172-FFEF85019A33}" type="pres">
      <dgm:prSet presAssocID="{9F5ADBC2-8A40-4E49-9FA6-335E304A016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7B2700C-C133-4865-8F71-89C2436CAFB0}" srcId="{9F5ADBC2-8A40-4E49-9FA6-335E304A016B}" destId="{DD7EA07C-48B2-4E19-95AA-C85E2815B363}" srcOrd="2" destOrd="0" parTransId="{613CA47D-54B4-4E64-B071-99597B419E8C}" sibTransId="{14EFC62D-13DE-492F-9E68-822A615A933B}"/>
    <dgm:cxn modelId="{DDC24D16-A2C9-4F88-98EA-7856277DCF5C}" srcId="{7A5FA1C2-9833-4C96-B417-3CDDD7736A50}" destId="{8465C690-9E3A-4DF2-A5F7-495BCE0CC68E}" srcOrd="2" destOrd="0" parTransId="{1FDF72B6-B765-461B-AC94-8217AECAB681}" sibTransId="{568212D7-D46B-4A37-9B9A-7E501DDE6C23}"/>
    <dgm:cxn modelId="{42B1ED22-C546-49B1-99EF-66FC79C5625C}" type="presOf" srcId="{9F5ADBC2-8A40-4E49-9FA6-335E304A016B}" destId="{55643681-177A-4255-998F-BD9CE511ED47}" srcOrd="0" destOrd="0" presId="urn:microsoft.com/office/officeart/2005/8/layout/hList1"/>
    <dgm:cxn modelId="{D37CE43B-37A1-45C1-91AB-58BD50138C87}" srcId="{A857D246-131C-494E-B5BF-CEEA5F9E297A}" destId="{B0B1E1C0-CD92-4606-93A2-BD74C20A247E}" srcOrd="0" destOrd="0" parTransId="{2ECCE552-4D25-4ECC-BF03-898B046F77C2}" sibTransId="{9BC368E7-811A-4B92-A09F-29FA877B8C87}"/>
    <dgm:cxn modelId="{241CAC5D-A81A-40E8-AC1A-5213447D9E04}" type="presOf" srcId="{8465C690-9E3A-4DF2-A5F7-495BCE0CC68E}" destId="{B8161605-C57D-44CC-9AD8-4FA1D8C4B60D}" srcOrd="0" destOrd="2" presId="urn:microsoft.com/office/officeart/2005/8/layout/hList1"/>
    <dgm:cxn modelId="{85716669-2211-4EA7-846D-EE82A83D89E5}" type="presOf" srcId="{8AF31A53-B24C-43CC-9E2E-AC7B1D46B261}" destId="{B8161605-C57D-44CC-9AD8-4FA1D8C4B60D}" srcOrd="0" destOrd="1" presId="urn:microsoft.com/office/officeart/2005/8/layout/hList1"/>
    <dgm:cxn modelId="{E22D8B56-2148-4581-81BC-8D2C6C5584DC}" type="presOf" srcId="{9DF30360-6A05-42B0-BE98-697B1A98D2C7}" destId="{B8161605-C57D-44CC-9AD8-4FA1D8C4B60D}" srcOrd="0" destOrd="0" presId="urn:microsoft.com/office/officeart/2005/8/layout/hList1"/>
    <dgm:cxn modelId="{053EF476-E8E7-4D1A-88EA-4405BCB3516F}" srcId="{9F5ADBC2-8A40-4E49-9FA6-335E304A016B}" destId="{3EDC045A-1C5C-4A51-9549-DF78010C439E}" srcOrd="1" destOrd="0" parTransId="{3B1D8FE9-C103-4269-BEC7-78B0AA7C0E15}" sibTransId="{83F2EF41-5813-4C61-BC7F-3DBE9218ADAF}"/>
    <dgm:cxn modelId="{1602F078-7C46-4612-88EF-31BF27EFEF8C}" type="presOf" srcId="{A857D246-131C-494E-B5BF-CEEA5F9E297A}" destId="{7285C260-EF8E-463D-98E2-99A204B8FD70}" srcOrd="0" destOrd="0" presId="urn:microsoft.com/office/officeart/2005/8/layout/hList1"/>
    <dgm:cxn modelId="{5EAFA45A-D07F-4303-A316-BBD0352FD3C5}" type="presOf" srcId="{B0B1E1C0-CD92-4606-93A2-BD74C20A247E}" destId="{5082A869-0CD2-4DB0-977B-4711D5668613}" srcOrd="0" destOrd="0" presId="urn:microsoft.com/office/officeart/2005/8/layout/hList1"/>
    <dgm:cxn modelId="{93E57C7B-BE09-4E50-A62E-6E99E37B651A}" srcId="{B0B1E1C0-CD92-4606-93A2-BD74C20A247E}" destId="{A8943D66-3C56-4514-BD67-F713F4DD067E}" srcOrd="1" destOrd="0" parTransId="{6B933AF9-67C5-4BD5-AE21-FAB13113DD2F}" sibTransId="{7D29D02F-0CDB-431A-9C53-C7D695B755BE}"/>
    <dgm:cxn modelId="{C631F584-CA20-4643-A872-4F932A1E7B49}" type="presOf" srcId="{EBE46FFB-5735-4CA3-9758-F30E5068F9FA}" destId="{8B59FC10-E249-4304-9172-FFEF85019A33}" srcOrd="0" destOrd="0" presId="urn:microsoft.com/office/officeart/2005/8/layout/hList1"/>
    <dgm:cxn modelId="{B2E0A391-330C-4B16-B520-3B6C462E7165}" srcId="{9F5ADBC2-8A40-4E49-9FA6-335E304A016B}" destId="{EBE46FFB-5735-4CA3-9758-F30E5068F9FA}" srcOrd="0" destOrd="0" parTransId="{F9D075E2-8B24-41A9-B955-5BD2C725B8A0}" sibTransId="{4A9DD2AB-F488-4A6C-AD04-5EB84E79AD8E}"/>
    <dgm:cxn modelId="{1348129F-8189-4401-AEA1-78DBA439DD55}" srcId="{B0B1E1C0-CD92-4606-93A2-BD74C20A247E}" destId="{4DCE0A19-A357-4F78-ABFC-4556666DDE0D}" srcOrd="0" destOrd="0" parTransId="{39A59746-BDBB-4786-BE60-1749FA9DEE07}" sibTransId="{2A466062-B788-4D04-AB2F-253732864742}"/>
    <dgm:cxn modelId="{D50163A2-A3BF-4F76-8109-AE6AC048EF77}" srcId="{A857D246-131C-494E-B5BF-CEEA5F9E297A}" destId="{7A5FA1C2-9833-4C96-B417-3CDDD7736A50}" srcOrd="1" destOrd="0" parTransId="{E3F272D5-C64A-4AB0-A479-8E556A65D238}" sibTransId="{F4238154-C241-40E9-8AB7-C2221EB4651E}"/>
    <dgm:cxn modelId="{04C68DAB-B950-4C59-822B-DE95BD3A4AF0}" srcId="{7A5FA1C2-9833-4C96-B417-3CDDD7736A50}" destId="{8AF31A53-B24C-43CC-9E2E-AC7B1D46B261}" srcOrd="1" destOrd="0" parTransId="{7A3AD74A-0126-48C8-A221-A29611E58A57}" sibTransId="{87942BA1-8D33-4FBC-BAD9-03A610C5CD08}"/>
    <dgm:cxn modelId="{233CF9AF-32AC-4569-BD29-B6B345BADD2E}" type="presOf" srcId="{3EDC045A-1C5C-4A51-9549-DF78010C439E}" destId="{8B59FC10-E249-4304-9172-FFEF85019A33}" srcOrd="0" destOrd="1" presId="urn:microsoft.com/office/officeart/2005/8/layout/hList1"/>
    <dgm:cxn modelId="{88FED2BF-37DA-4B93-B866-CEFD9230FE8E}" type="presOf" srcId="{DD7EA07C-48B2-4E19-95AA-C85E2815B363}" destId="{8B59FC10-E249-4304-9172-FFEF85019A33}" srcOrd="0" destOrd="2" presId="urn:microsoft.com/office/officeart/2005/8/layout/hList1"/>
    <dgm:cxn modelId="{B1D675DA-4CD3-47B2-A564-EA5C0F348E9A}" type="presOf" srcId="{4DCE0A19-A357-4F78-ABFC-4556666DDE0D}" destId="{9BEB616E-C8F6-4872-8772-4335C0CC5DE6}" srcOrd="0" destOrd="0" presId="urn:microsoft.com/office/officeart/2005/8/layout/hList1"/>
    <dgm:cxn modelId="{1F8BF8E2-AEF4-4852-9C98-8E157603B408}" type="presOf" srcId="{A8943D66-3C56-4514-BD67-F713F4DD067E}" destId="{9BEB616E-C8F6-4872-8772-4335C0CC5DE6}" srcOrd="0" destOrd="1" presId="urn:microsoft.com/office/officeart/2005/8/layout/hList1"/>
    <dgm:cxn modelId="{CE2DCBE3-9E40-40B5-81C3-69C908442D8E}" srcId="{A857D246-131C-494E-B5BF-CEEA5F9E297A}" destId="{9F5ADBC2-8A40-4E49-9FA6-335E304A016B}" srcOrd="2" destOrd="0" parTransId="{F3A1033A-355E-4557-8827-1A5BE90FDFCE}" sibTransId="{372A9053-9028-4A5A-A36A-71B04E625712}"/>
    <dgm:cxn modelId="{1A1BB7E4-2EDC-4A9E-91F2-07AF87E72C5D}" srcId="{7A5FA1C2-9833-4C96-B417-3CDDD7736A50}" destId="{9DF30360-6A05-42B0-BE98-697B1A98D2C7}" srcOrd="0" destOrd="0" parTransId="{C599D8C0-7CED-46CA-A934-64CF2926D7FD}" sibTransId="{252D7AFB-5CDE-4B81-BEA0-BD777CF24579}"/>
    <dgm:cxn modelId="{D33346FF-12A8-473A-990F-2BBB6ED5379D}" type="presOf" srcId="{7A5FA1C2-9833-4C96-B417-3CDDD7736A50}" destId="{B2706B80-4C2D-4C50-ACC4-CC60FDB794E7}" srcOrd="0" destOrd="0" presId="urn:microsoft.com/office/officeart/2005/8/layout/hList1"/>
    <dgm:cxn modelId="{D95E81CE-4FCE-4C37-B5FA-B502BB7AA5BA}" type="presParOf" srcId="{7285C260-EF8E-463D-98E2-99A204B8FD70}" destId="{E56857E1-C1EE-4C71-B249-3229144C7EF1}" srcOrd="0" destOrd="0" presId="urn:microsoft.com/office/officeart/2005/8/layout/hList1"/>
    <dgm:cxn modelId="{2C9A4F0D-FC6A-450F-85C8-C6C7982205D4}" type="presParOf" srcId="{E56857E1-C1EE-4C71-B249-3229144C7EF1}" destId="{5082A869-0CD2-4DB0-977B-4711D5668613}" srcOrd="0" destOrd="0" presId="urn:microsoft.com/office/officeart/2005/8/layout/hList1"/>
    <dgm:cxn modelId="{59230A84-F11C-4E65-B541-A369BD7C88C2}" type="presParOf" srcId="{E56857E1-C1EE-4C71-B249-3229144C7EF1}" destId="{9BEB616E-C8F6-4872-8772-4335C0CC5DE6}" srcOrd="1" destOrd="0" presId="urn:microsoft.com/office/officeart/2005/8/layout/hList1"/>
    <dgm:cxn modelId="{09C59E2B-AB1B-4B0F-9EA4-A3DDAB3A2556}" type="presParOf" srcId="{7285C260-EF8E-463D-98E2-99A204B8FD70}" destId="{FFA44D60-4D84-49EF-9BC2-8FCC0138F1AD}" srcOrd="1" destOrd="0" presId="urn:microsoft.com/office/officeart/2005/8/layout/hList1"/>
    <dgm:cxn modelId="{B9B7FF6E-2784-4D3E-A95F-E7ED51FB605D}" type="presParOf" srcId="{7285C260-EF8E-463D-98E2-99A204B8FD70}" destId="{2BCCD478-DD1C-4F45-A114-6334EF1DBBB9}" srcOrd="2" destOrd="0" presId="urn:microsoft.com/office/officeart/2005/8/layout/hList1"/>
    <dgm:cxn modelId="{73C9CEDF-9691-42B7-A969-68351C953C15}" type="presParOf" srcId="{2BCCD478-DD1C-4F45-A114-6334EF1DBBB9}" destId="{B2706B80-4C2D-4C50-ACC4-CC60FDB794E7}" srcOrd="0" destOrd="0" presId="urn:microsoft.com/office/officeart/2005/8/layout/hList1"/>
    <dgm:cxn modelId="{92E612B2-C597-4F87-BC59-FD68A0AA7F34}" type="presParOf" srcId="{2BCCD478-DD1C-4F45-A114-6334EF1DBBB9}" destId="{B8161605-C57D-44CC-9AD8-4FA1D8C4B60D}" srcOrd="1" destOrd="0" presId="urn:microsoft.com/office/officeart/2005/8/layout/hList1"/>
    <dgm:cxn modelId="{55A1AC3D-622C-44BB-854C-6821DD29098B}" type="presParOf" srcId="{7285C260-EF8E-463D-98E2-99A204B8FD70}" destId="{9B554A71-4F8F-49D8-BCAB-3B5E8020467F}" srcOrd="3" destOrd="0" presId="urn:microsoft.com/office/officeart/2005/8/layout/hList1"/>
    <dgm:cxn modelId="{16D4D9FA-F41C-4E11-8257-D2BCC7BFAE1D}" type="presParOf" srcId="{7285C260-EF8E-463D-98E2-99A204B8FD70}" destId="{C91EFCD8-2EDA-47F0-B29C-1C5311F3C2A8}" srcOrd="4" destOrd="0" presId="urn:microsoft.com/office/officeart/2005/8/layout/hList1"/>
    <dgm:cxn modelId="{1D388701-A764-4052-BCE7-9AF07CA8A46E}" type="presParOf" srcId="{C91EFCD8-2EDA-47F0-B29C-1C5311F3C2A8}" destId="{55643681-177A-4255-998F-BD9CE511ED47}" srcOrd="0" destOrd="0" presId="urn:microsoft.com/office/officeart/2005/8/layout/hList1"/>
    <dgm:cxn modelId="{5AEAF904-9226-45B6-9959-35E9D985EDCB}" type="presParOf" srcId="{C91EFCD8-2EDA-47F0-B29C-1C5311F3C2A8}" destId="{8B59FC10-E249-4304-9172-FFEF85019A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D51AF-DFFE-4F2B-8E8D-46221E1F7FB9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B7F8622-FF4A-426C-834C-2552BA709D8A}">
      <dgm:prSet/>
      <dgm:spPr/>
      <dgm:t>
        <a:bodyPr/>
        <a:lstStyle/>
        <a:p>
          <a:r>
            <a:rPr lang="da-DK"/>
            <a:t>Arterier: de blodkar som modtager blodet fra hjertet. </a:t>
          </a:r>
          <a:endParaRPr lang="en-US"/>
        </a:p>
      </dgm:t>
    </dgm:pt>
    <dgm:pt modelId="{4A861467-187A-433D-87C1-2D25BFBC4C39}" type="parTrans" cxnId="{18232D71-6EC1-4EAC-A12D-398DFA3DE8BD}">
      <dgm:prSet/>
      <dgm:spPr/>
      <dgm:t>
        <a:bodyPr/>
        <a:lstStyle/>
        <a:p>
          <a:endParaRPr lang="en-US"/>
        </a:p>
      </dgm:t>
    </dgm:pt>
    <dgm:pt modelId="{5FB6D75F-D430-4C5A-87E8-EFD795D5CDE7}" type="sibTrans" cxnId="{18232D71-6EC1-4EAC-A12D-398DFA3DE8BD}">
      <dgm:prSet/>
      <dgm:spPr/>
      <dgm:t>
        <a:bodyPr/>
        <a:lstStyle/>
        <a:p>
          <a:endParaRPr lang="en-US"/>
        </a:p>
      </dgm:t>
    </dgm:pt>
    <dgm:pt modelId="{23EFE642-D02B-4560-B1D0-F94D1A7DC387}">
      <dgm:prSet/>
      <dgm:spPr/>
      <dgm:t>
        <a:bodyPr/>
        <a:lstStyle/>
        <a:p>
          <a:r>
            <a:rPr lang="da-DK"/>
            <a:t>Vener: de blodkar som sender blodet ind i hjertet igen. </a:t>
          </a:r>
          <a:endParaRPr lang="en-US"/>
        </a:p>
      </dgm:t>
    </dgm:pt>
    <dgm:pt modelId="{7DCDEBB2-4A8F-4C66-B09B-849961D3947C}" type="parTrans" cxnId="{B06D04A1-DB43-4987-8D63-C5CC58C529DE}">
      <dgm:prSet/>
      <dgm:spPr/>
      <dgm:t>
        <a:bodyPr/>
        <a:lstStyle/>
        <a:p>
          <a:endParaRPr lang="en-US"/>
        </a:p>
      </dgm:t>
    </dgm:pt>
    <dgm:pt modelId="{06A9627D-0D4F-4CA7-9410-33FEA09FFE79}" type="sibTrans" cxnId="{B06D04A1-DB43-4987-8D63-C5CC58C529DE}">
      <dgm:prSet/>
      <dgm:spPr/>
      <dgm:t>
        <a:bodyPr/>
        <a:lstStyle/>
        <a:p>
          <a:endParaRPr lang="en-US"/>
        </a:p>
      </dgm:t>
    </dgm:pt>
    <dgm:pt modelId="{4C17A900-F5AF-4DF3-81C3-9252756F98B6}">
      <dgm:prSet/>
      <dgm:spPr/>
      <dgm:t>
        <a:bodyPr/>
        <a:lstStyle/>
        <a:p>
          <a:r>
            <a:rPr lang="da-DK"/>
            <a:t>Hjerte-kropskredsløbet: her er arterieblod iltrigt, mens blodet der løber som løber i venerne er iltfattigt. </a:t>
          </a:r>
          <a:endParaRPr lang="en-US"/>
        </a:p>
      </dgm:t>
    </dgm:pt>
    <dgm:pt modelId="{DC0C1BD4-3072-47C7-B17F-9822288D2749}" type="parTrans" cxnId="{C23A6DFF-BCA3-4AF1-AEC5-A4DA42C31175}">
      <dgm:prSet/>
      <dgm:spPr/>
      <dgm:t>
        <a:bodyPr/>
        <a:lstStyle/>
        <a:p>
          <a:endParaRPr lang="en-US"/>
        </a:p>
      </dgm:t>
    </dgm:pt>
    <dgm:pt modelId="{0042D67A-DAED-45C6-BCE9-DC9E4CA4F3FD}" type="sibTrans" cxnId="{C23A6DFF-BCA3-4AF1-AEC5-A4DA42C31175}">
      <dgm:prSet/>
      <dgm:spPr/>
      <dgm:t>
        <a:bodyPr/>
        <a:lstStyle/>
        <a:p>
          <a:endParaRPr lang="en-US"/>
        </a:p>
      </dgm:t>
    </dgm:pt>
    <dgm:pt modelId="{5C2023AE-AF61-4C81-8768-5D5AC617BA7F}">
      <dgm:prSet/>
      <dgm:spPr/>
      <dgm:t>
        <a:bodyPr/>
        <a:lstStyle/>
        <a:p>
          <a:r>
            <a:rPr lang="da-DK"/>
            <a:t>Hjerte-lungekredsløb: Her er det omvendt. Her er arterieblodet iltfattigt og veneblodet er iltrigt. </a:t>
          </a:r>
          <a:endParaRPr lang="en-US"/>
        </a:p>
      </dgm:t>
    </dgm:pt>
    <dgm:pt modelId="{D38C1A40-EA06-4ED1-9610-54969E27D217}" type="parTrans" cxnId="{8FAA92F0-8BAD-487C-947B-634B88898301}">
      <dgm:prSet/>
      <dgm:spPr/>
      <dgm:t>
        <a:bodyPr/>
        <a:lstStyle/>
        <a:p>
          <a:endParaRPr lang="en-US"/>
        </a:p>
      </dgm:t>
    </dgm:pt>
    <dgm:pt modelId="{CDA00E1F-4DB1-457E-92BB-84499FE6FAB6}" type="sibTrans" cxnId="{8FAA92F0-8BAD-487C-947B-634B88898301}">
      <dgm:prSet/>
      <dgm:spPr/>
      <dgm:t>
        <a:bodyPr/>
        <a:lstStyle/>
        <a:p>
          <a:endParaRPr lang="en-US"/>
        </a:p>
      </dgm:t>
    </dgm:pt>
    <dgm:pt modelId="{7512067B-D672-4CA3-A60F-55AAF4E70898}" type="pres">
      <dgm:prSet presAssocID="{040D51AF-DFFE-4F2B-8E8D-46221E1F7FB9}" presName="vert0" presStyleCnt="0">
        <dgm:presLayoutVars>
          <dgm:dir/>
          <dgm:animOne val="branch"/>
          <dgm:animLvl val="lvl"/>
        </dgm:presLayoutVars>
      </dgm:prSet>
      <dgm:spPr/>
    </dgm:pt>
    <dgm:pt modelId="{8731E9DF-2312-4F6C-A122-4C9251E07D16}" type="pres">
      <dgm:prSet presAssocID="{AB7F8622-FF4A-426C-834C-2552BA709D8A}" presName="thickLine" presStyleLbl="alignNode1" presStyleIdx="0" presStyleCnt="4"/>
      <dgm:spPr/>
    </dgm:pt>
    <dgm:pt modelId="{7C088E4E-1936-4CFD-96BB-C5CBBB6DD92F}" type="pres">
      <dgm:prSet presAssocID="{AB7F8622-FF4A-426C-834C-2552BA709D8A}" presName="horz1" presStyleCnt="0"/>
      <dgm:spPr/>
    </dgm:pt>
    <dgm:pt modelId="{FA3E2424-5D49-4758-BFA9-7614FFAFDD8A}" type="pres">
      <dgm:prSet presAssocID="{AB7F8622-FF4A-426C-834C-2552BA709D8A}" presName="tx1" presStyleLbl="revTx" presStyleIdx="0" presStyleCnt="4"/>
      <dgm:spPr/>
    </dgm:pt>
    <dgm:pt modelId="{7E458FEF-A23D-4D09-8F0B-36A30ACA555E}" type="pres">
      <dgm:prSet presAssocID="{AB7F8622-FF4A-426C-834C-2552BA709D8A}" presName="vert1" presStyleCnt="0"/>
      <dgm:spPr/>
    </dgm:pt>
    <dgm:pt modelId="{C3D3B7CF-3094-42CF-80DC-B3EDB3F015A5}" type="pres">
      <dgm:prSet presAssocID="{23EFE642-D02B-4560-B1D0-F94D1A7DC387}" presName="thickLine" presStyleLbl="alignNode1" presStyleIdx="1" presStyleCnt="4"/>
      <dgm:spPr/>
    </dgm:pt>
    <dgm:pt modelId="{550783BE-CA0D-4C88-8685-8289991E9117}" type="pres">
      <dgm:prSet presAssocID="{23EFE642-D02B-4560-B1D0-F94D1A7DC387}" presName="horz1" presStyleCnt="0"/>
      <dgm:spPr/>
    </dgm:pt>
    <dgm:pt modelId="{0877DA1D-E936-4FC1-9171-050318C93FEE}" type="pres">
      <dgm:prSet presAssocID="{23EFE642-D02B-4560-B1D0-F94D1A7DC387}" presName="tx1" presStyleLbl="revTx" presStyleIdx="1" presStyleCnt="4"/>
      <dgm:spPr/>
    </dgm:pt>
    <dgm:pt modelId="{AB873EA1-0B00-49CD-AE53-C12E29D0D85E}" type="pres">
      <dgm:prSet presAssocID="{23EFE642-D02B-4560-B1D0-F94D1A7DC387}" presName="vert1" presStyleCnt="0"/>
      <dgm:spPr/>
    </dgm:pt>
    <dgm:pt modelId="{E1BF7CB4-DCE5-4343-A9D0-35F61D80BF6A}" type="pres">
      <dgm:prSet presAssocID="{4C17A900-F5AF-4DF3-81C3-9252756F98B6}" presName="thickLine" presStyleLbl="alignNode1" presStyleIdx="2" presStyleCnt="4"/>
      <dgm:spPr/>
    </dgm:pt>
    <dgm:pt modelId="{6E638354-8D55-4428-AA34-3E4970D0BB36}" type="pres">
      <dgm:prSet presAssocID="{4C17A900-F5AF-4DF3-81C3-9252756F98B6}" presName="horz1" presStyleCnt="0"/>
      <dgm:spPr/>
    </dgm:pt>
    <dgm:pt modelId="{B97B342D-A775-4FB8-BC5D-6360F7B9054C}" type="pres">
      <dgm:prSet presAssocID="{4C17A900-F5AF-4DF3-81C3-9252756F98B6}" presName="tx1" presStyleLbl="revTx" presStyleIdx="2" presStyleCnt="4"/>
      <dgm:spPr/>
    </dgm:pt>
    <dgm:pt modelId="{ADC966AF-9589-4599-A5E6-D7AEDCBC5E26}" type="pres">
      <dgm:prSet presAssocID="{4C17A900-F5AF-4DF3-81C3-9252756F98B6}" presName="vert1" presStyleCnt="0"/>
      <dgm:spPr/>
    </dgm:pt>
    <dgm:pt modelId="{070A3745-E8A7-432C-A9F0-5D1B339AD25B}" type="pres">
      <dgm:prSet presAssocID="{5C2023AE-AF61-4C81-8768-5D5AC617BA7F}" presName="thickLine" presStyleLbl="alignNode1" presStyleIdx="3" presStyleCnt="4"/>
      <dgm:spPr/>
    </dgm:pt>
    <dgm:pt modelId="{6F344186-C197-4B18-9016-50EA6CC94E08}" type="pres">
      <dgm:prSet presAssocID="{5C2023AE-AF61-4C81-8768-5D5AC617BA7F}" presName="horz1" presStyleCnt="0"/>
      <dgm:spPr/>
    </dgm:pt>
    <dgm:pt modelId="{1344ACBF-41E5-4CFF-9359-E363EF219EFE}" type="pres">
      <dgm:prSet presAssocID="{5C2023AE-AF61-4C81-8768-5D5AC617BA7F}" presName="tx1" presStyleLbl="revTx" presStyleIdx="3" presStyleCnt="4"/>
      <dgm:spPr/>
    </dgm:pt>
    <dgm:pt modelId="{B197BAED-7289-4B44-9A4A-9FDA5AB5E2AC}" type="pres">
      <dgm:prSet presAssocID="{5C2023AE-AF61-4C81-8768-5D5AC617BA7F}" presName="vert1" presStyleCnt="0"/>
      <dgm:spPr/>
    </dgm:pt>
  </dgm:ptLst>
  <dgm:cxnLst>
    <dgm:cxn modelId="{9A01B516-1037-4FBB-8533-D3210684322D}" type="presOf" srcId="{4C17A900-F5AF-4DF3-81C3-9252756F98B6}" destId="{B97B342D-A775-4FB8-BC5D-6360F7B9054C}" srcOrd="0" destOrd="0" presId="urn:microsoft.com/office/officeart/2008/layout/LinedList"/>
    <dgm:cxn modelId="{0967E629-AF05-4D81-8877-97F7EE6D0982}" type="presOf" srcId="{5C2023AE-AF61-4C81-8768-5D5AC617BA7F}" destId="{1344ACBF-41E5-4CFF-9359-E363EF219EFE}" srcOrd="0" destOrd="0" presId="urn:microsoft.com/office/officeart/2008/layout/LinedList"/>
    <dgm:cxn modelId="{18232D71-6EC1-4EAC-A12D-398DFA3DE8BD}" srcId="{040D51AF-DFFE-4F2B-8E8D-46221E1F7FB9}" destId="{AB7F8622-FF4A-426C-834C-2552BA709D8A}" srcOrd="0" destOrd="0" parTransId="{4A861467-187A-433D-87C1-2D25BFBC4C39}" sibTransId="{5FB6D75F-D430-4C5A-87E8-EFD795D5CDE7}"/>
    <dgm:cxn modelId="{FE6B4788-18FA-40A6-9822-E95CBEBADCE2}" type="presOf" srcId="{23EFE642-D02B-4560-B1D0-F94D1A7DC387}" destId="{0877DA1D-E936-4FC1-9171-050318C93FEE}" srcOrd="0" destOrd="0" presId="urn:microsoft.com/office/officeart/2008/layout/LinedList"/>
    <dgm:cxn modelId="{B06D04A1-DB43-4987-8D63-C5CC58C529DE}" srcId="{040D51AF-DFFE-4F2B-8E8D-46221E1F7FB9}" destId="{23EFE642-D02B-4560-B1D0-F94D1A7DC387}" srcOrd="1" destOrd="0" parTransId="{7DCDEBB2-4A8F-4C66-B09B-849961D3947C}" sibTransId="{06A9627D-0D4F-4CA7-9410-33FEA09FFE79}"/>
    <dgm:cxn modelId="{EB0F56C3-BB9D-4332-B825-26E0D9F6CD58}" type="presOf" srcId="{040D51AF-DFFE-4F2B-8E8D-46221E1F7FB9}" destId="{7512067B-D672-4CA3-A60F-55AAF4E70898}" srcOrd="0" destOrd="0" presId="urn:microsoft.com/office/officeart/2008/layout/LinedList"/>
    <dgm:cxn modelId="{DA42ABC5-BE23-4906-9FA4-6924C9DB5011}" type="presOf" srcId="{AB7F8622-FF4A-426C-834C-2552BA709D8A}" destId="{FA3E2424-5D49-4758-BFA9-7614FFAFDD8A}" srcOrd="0" destOrd="0" presId="urn:microsoft.com/office/officeart/2008/layout/LinedList"/>
    <dgm:cxn modelId="{8FAA92F0-8BAD-487C-947B-634B88898301}" srcId="{040D51AF-DFFE-4F2B-8E8D-46221E1F7FB9}" destId="{5C2023AE-AF61-4C81-8768-5D5AC617BA7F}" srcOrd="3" destOrd="0" parTransId="{D38C1A40-EA06-4ED1-9610-54969E27D217}" sibTransId="{CDA00E1F-4DB1-457E-92BB-84499FE6FAB6}"/>
    <dgm:cxn modelId="{C23A6DFF-BCA3-4AF1-AEC5-A4DA42C31175}" srcId="{040D51AF-DFFE-4F2B-8E8D-46221E1F7FB9}" destId="{4C17A900-F5AF-4DF3-81C3-9252756F98B6}" srcOrd="2" destOrd="0" parTransId="{DC0C1BD4-3072-47C7-B17F-9822288D2749}" sibTransId="{0042D67A-DAED-45C6-BCE9-DC9E4CA4F3FD}"/>
    <dgm:cxn modelId="{50C8D23C-29F0-49CE-B3D5-3C2A05CFEF67}" type="presParOf" srcId="{7512067B-D672-4CA3-A60F-55AAF4E70898}" destId="{8731E9DF-2312-4F6C-A122-4C9251E07D16}" srcOrd="0" destOrd="0" presId="urn:microsoft.com/office/officeart/2008/layout/LinedList"/>
    <dgm:cxn modelId="{BDF25FF9-F006-4996-835A-2ABC4A560404}" type="presParOf" srcId="{7512067B-D672-4CA3-A60F-55AAF4E70898}" destId="{7C088E4E-1936-4CFD-96BB-C5CBBB6DD92F}" srcOrd="1" destOrd="0" presId="urn:microsoft.com/office/officeart/2008/layout/LinedList"/>
    <dgm:cxn modelId="{5AFDB8EF-919A-4EB4-9BEC-0A0F519C0109}" type="presParOf" srcId="{7C088E4E-1936-4CFD-96BB-C5CBBB6DD92F}" destId="{FA3E2424-5D49-4758-BFA9-7614FFAFDD8A}" srcOrd="0" destOrd="0" presId="urn:microsoft.com/office/officeart/2008/layout/LinedList"/>
    <dgm:cxn modelId="{3A91EC7E-40EA-4648-80BD-A239338E6001}" type="presParOf" srcId="{7C088E4E-1936-4CFD-96BB-C5CBBB6DD92F}" destId="{7E458FEF-A23D-4D09-8F0B-36A30ACA555E}" srcOrd="1" destOrd="0" presId="urn:microsoft.com/office/officeart/2008/layout/LinedList"/>
    <dgm:cxn modelId="{2F9D75B4-C6E9-489C-B82A-719F2CEAC08D}" type="presParOf" srcId="{7512067B-D672-4CA3-A60F-55AAF4E70898}" destId="{C3D3B7CF-3094-42CF-80DC-B3EDB3F015A5}" srcOrd="2" destOrd="0" presId="urn:microsoft.com/office/officeart/2008/layout/LinedList"/>
    <dgm:cxn modelId="{890F5D32-E451-41C6-9625-61C218C4B486}" type="presParOf" srcId="{7512067B-D672-4CA3-A60F-55AAF4E70898}" destId="{550783BE-CA0D-4C88-8685-8289991E9117}" srcOrd="3" destOrd="0" presId="urn:microsoft.com/office/officeart/2008/layout/LinedList"/>
    <dgm:cxn modelId="{26FA1BCB-9C6A-4D01-9DB0-29939A6D24F8}" type="presParOf" srcId="{550783BE-CA0D-4C88-8685-8289991E9117}" destId="{0877DA1D-E936-4FC1-9171-050318C93FEE}" srcOrd="0" destOrd="0" presId="urn:microsoft.com/office/officeart/2008/layout/LinedList"/>
    <dgm:cxn modelId="{39C0DBC5-01E1-41DC-8316-EE9871A85AD8}" type="presParOf" srcId="{550783BE-CA0D-4C88-8685-8289991E9117}" destId="{AB873EA1-0B00-49CD-AE53-C12E29D0D85E}" srcOrd="1" destOrd="0" presId="urn:microsoft.com/office/officeart/2008/layout/LinedList"/>
    <dgm:cxn modelId="{F90DF714-052A-4FA6-8909-0CB1A831AFC4}" type="presParOf" srcId="{7512067B-D672-4CA3-A60F-55AAF4E70898}" destId="{E1BF7CB4-DCE5-4343-A9D0-35F61D80BF6A}" srcOrd="4" destOrd="0" presId="urn:microsoft.com/office/officeart/2008/layout/LinedList"/>
    <dgm:cxn modelId="{21B1A44E-D062-4C41-8341-59E5A24A54BC}" type="presParOf" srcId="{7512067B-D672-4CA3-A60F-55AAF4E70898}" destId="{6E638354-8D55-4428-AA34-3E4970D0BB36}" srcOrd="5" destOrd="0" presId="urn:microsoft.com/office/officeart/2008/layout/LinedList"/>
    <dgm:cxn modelId="{23D615C8-867D-41A3-9F06-22AEE35551AD}" type="presParOf" srcId="{6E638354-8D55-4428-AA34-3E4970D0BB36}" destId="{B97B342D-A775-4FB8-BC5D-6360F7B9054C}" srcOrd="0" destOrd="0" presId="urn:microsoft.com/office/officeart/2008/layout/LinedList"/>
    <dgm:cxn modelId="{91ABCB14-7BF6-4DF7-BB45-85A4EEB91075}" type="presParOf" srcId="{6E638354-8D55-4428-AA34-3E4970D0BB36}" destId="{ADC966AF-9589-4599-A5E6-D7AEDCBC5E26}" srcOrd="1" destOrd="0" presId="urn:microsoft.com/office/officeart/2008/layout/LinedList"/>
    <dgm:cxn modelId="{78442C4A-2EDC-4AB1-89F3-263A2EB93A53}" type="presParOf" srcId="{7512067B-D672-4CA3-A60F-55AAF4E70898}" destId="{070A3745-E8A7-432C-A9F0-5D1B339AD25B}" srcOrd="6" destOrd="0" presId="urn:microsoft.com/office/officeart/2008/layout/LinedList"/>
    <dgm:cxn modelId="{B1A979B5-6C57-471F-AE1F-C3CA600121C7}" type="presParOf" srcId="{7512067B-D672-4CA3-A60F-55AAF4E70898}" destId="{6F344186-C197-4B18-9016-50EA6CC94E08}" srcOrd="7" destOrd="0" presId="urn:microsoft.com/office/officeart/2008/layout/LinedList"/>
    <dgm:cxn modelId="{D822139B-B99F-40FF-AB9B-FBB7CAB3C973}" type="presParOf" srcId="{6F344186-C197-4B18-9016-50EA6CC94E08}" destId="{1344ACBF-41E5-4CFF-9359-E363EF219EFE}" srcOrd="0" destOrd="0" presId="urn:microsoft.com/office/officeart/2008/layout/LinedList"/>
    <dgm:cxn modelId="{05098E6D-A50C-47E8-A04A-37238ADBBEE2}" type="presParOf" srcId="{6F344186-C197-4B18-9016-50EA6CC94E08}" destId="{B197BAED-7289-4B44-9A4A-9FDA5AB5E2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A869-0CD2-4DB0-977B-4711D5668613}">
      <dsp:nvSpPr>
        <dsp:cNvPr id="0" name=""/>
        <dsp:cNvSpPr/>
      </dsp:nvSpPr>
      <dsp:spPr>
        <a:xfrm>
          <a:off x="3286" y="78399"/>
          <a:ext cx="3203971" cy="836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Kroppens kredsløb er delt op i to dele: </a:t>
          </a:r>
          <a:endParaRPr lang="en-US" sz="2300" kern="1200"/>
        </a:p>
      </dsp:txBody>
      <dsp:txXfrm>
        <a:off x="3286" y="78399"/>
        <a:ext cx="3203971" cy="836546"/>
      </dsp:txXfrm>
    </dsp:sp>
    <dsp:sp modelId="{9BEB616E-C8F6-4872-8772-4335C0CC5DE6}">
      <dsp:nvSpPr>
        <dsp:cNvPr id="0" name=""/>
        <dsp:cNvSpPr/>
      </dsp:nvSpPr>
      <dsp:spPr>
        <a:xfrm>
          <a:off x="3286" y="914946"/>
          <a:ext cx="3203971" cy="33579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Det store kredsløb (hjerte-kropskredsløbet)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Det lille kredsløb (hjerte-lungekredsløbet) </a:t>
          </a:r>
          <a:endParaRPr lang="en-US" sz="2300" kern="1200"/>
        </a:p>
      </dsp:txBody>
      <dsp:txXfrm>
        <a:off x="3286" y="914946"/>
        <a:ext cx="3203971" cy="3357992"/>
      </dsp:txXfrm>
    </dsp:sp>
    <dsp:sp modelId="{B2706B80-4C2D-4C50-ACC4-CC60FDB794E7}">
      <dsp:nvSpPr>
        <dsp:cNvPr id="0" name=""/>
        <dsp:cNvSpPr/>
      </dsp:nvSpPr>
      <dsp:spPr>
        <a:xfrm>
          <a:off x="3655814" y="78399"/>
          <a:ext cx="3203971" cy="836546"/>
        </a:xfrm>
        <a:prstGeom prst="rect">
          <a:avLst/>
        </a:prstGeom>
        <a:solidFill>
          <a:schemeClr val="accent2">
            <a:hueOff val="2837564"/>
            <a:satOff val="7688"/>
            <a:lumOff val="-6079"/>
            <a:alphaOff val="0"/>
          </a:schemeClr>
        </a:solidFill>
        <a:ln w="19050" cap="flat" cmpd="sng" algn="ctr">
          <a:solidFill>
            <a:schemeClr val="accent2">
              <a:hueOff val="2837564"/>
              <a:satOff val="7688"/>
              <a:lumOff val="-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Kredsløbene er bygget op af 3 elementer: </a:t>
          </a:r>
          <a:endParaRPr lang="en-US" sz="2300" kern="1200"/>
        </a:p>
      </dsp:txBody>
      <dsp:txXfrm>
        <a:off x="3655814" y="78399"/>
        <a:ext cx="3203971" cy="836546"/>
      </dsp:txXfrm>
    </dsp:sp>
    <dsp:sp modelId="{B8161605-C57D-44CC-9AD8-4FA1D8C4B60D}">
      <dsp:nvSpPr>
        <dsp:cNvPr id="0" name=""/>
        <dsp:cNvSpPr/>
      </dsp:nvSpPr>
      <dsp:spPr>
        <a:xfrm>
          <a:off x="3655814" y="914946"/>
          <a:ext cx="3203971" cy="3357992"/>
        </a:xfrm>
        <a:prstGeom prst="rect">
          <a:avLst/>
        </a:prstGeom>
        <a:solidFill>
          <a:schemeClr val="accent2">
            <a:tint val="40000"/>
            <a:alpha val="90000"/>
            <a:hueOff val="2927569"/>
            <a:satOff val="-5682"/>
            <a:lumOff val="-98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927569"/>
              <a:satOff val="-5682"/>
              <a:lumOff val="-9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Hjertet som en pumpe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Et rørsystem som består af arterier og vener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Et udvekslingssystem, som kaldes kapillærerne. </a:t>
          </a:r>
          <a:endParaRPr lang="en-US" sz="2300" kern="1200"/>
        </a:p>
      </dsp:txBody>
      <dsp:txXfrm>
        <a:off x="3655814" y="914946"/>
        <a:ext cx="3203971" cy="3357992"/>
      </dsp:txXfrm>
    </dsp:sp>
    <dsp:sp modelId="{55643681-177A-4255-998F-BD9CE511ED47}">
      <dsp:nvSpPr>
        <dsp:cNvPr id="0" name=""/>
        <dsp:cNvSpPr/>
      </dsp:nvSpPr>
      <dsp:spPr>
        <a:xfrm>
          <a:off x="7308342" y="78399"/>
          <a:ext cx="3203971" cy="836546"/>
        </a:xfrm>
        <a:prstGeom prst="rect">
          <a:avLst/>
        </a:prstGeom>
        <a:solidFill>
          <a:schemeClr val="accent2">
            <a:hueOff val="5675128"/>
            <a:satOff val="15375"/>
            <a:lumOff val="-12157"/>
            <a:alphaOff val="0"/>
          </a:schemeClr>
        </a:solidFill>
        <a:ln w="19050" cap="flat" cmpd="sng" algn="ctr">
          <a:solidFill>
            <a:schemeClr val="accent2">
              <a:hueOff val="5675128"/>
              <a:satOff val="15375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Karsystemet er bygget op af 3 dele: </a:t>
          </a:r>
          <a:endParaRPr lang="en-US" sz="2300" kern="1200"/>
        </a:p>
      </dsp:txBody>
      <dsp:txXfrm>
        <a:off x="7308342" y="78399"/>
        <a:ext cx="3203971" cy="836546"/>
      </dsp:txXfrm>
    </dsp:sp>
    <dsp:sp modelId="{8B59FC10-E249-4304-9172-FFEF85019A33}">
      <dsp:nvSpPr>
        <dsp:cNvPr id="0" name=""/>
        <dsp:cNvSpPr/>
      </dsp:nvSpPr>
      <dsp:spPr>
        <a:xfrm>
          <a:off x="7308342" y="914946"/>
          <a:ext cx="3203971" cy="3357992"/>
        </a:xfrm>
        <a:prstGeom prst="rect">
          <a:avLst/>
        </a:prstGeom>
        <a:solidFill>
          <a:schemeClr val="accent2">
            <a:tint val="40000"/>
            <a:alpha val="90000"/>
            <a:hueOff val="5855138"/>
            <a:satOff val="-11364"/>
            <a:lumOff val="-196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855138"/>
              <a:satOff val="-11364"/>
              <a:lumOff val="-19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Arterier (distributionskar)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Arterioler (modstandskar)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300" kern="1200"/>
            <a:t>Udvekslingskar (kapillærerne)</a:t>
          </a:r>
          <a:endParaRPr lang="en-US" sz="2300" kern="1200"/>
        </a:p>
      </dsp:txBody>
      <dsp:txXfrm>
        <a:off x="7308342" y="914946"/>
        <a:ext cx="3203971" cy="3357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E9DF-2312-4F6C-A122-4C9251E07D1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3E2424-5D49-4758-BFA9-7614FFAFDD8A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Arterier: de blodkar som modtager blodet fra hjertet. </a:t>
          </a:r>
          <a:endParaRPr lang="en-US" sz="3000" kern="1200"/>
        </a:p>
      </dsp:txBody>
      <dsp:txXfrm>
        <a:off x="0" y="0"/>
        <a:ext cx="10515600" cy="1087834"/>
      </dsp:txXfrm>
    </dsp:sp>
    <dsp:sp modelId="{C3D3B7CF-3094-42CF-80DC-B3EDB3F015A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77DA1D-E936-4FC1-9171-050318C93FEE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Vener: de blodkar som sender blodet ind i hjertet igen. </a:t>
          </a:r>
          <a:endParaRPr lang="en-US" sz="3000" kern="1200"/>
        </a:p>
      </dsp:txBody>
      <dsp:txXfrm>
        <a:off x="0" y="1087834"/>
        <a:ext cx="10515600" cy="1087834"/>
      </dsp:txXfrm>
    </dsp:sp>
    <dsp:sp modelId="{E1BF7CB4-DCE5-4343-A9D0-35F61D80BF6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7B342D-A775-4FB8-BC5D-6360F7B9054C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Hjerte-kropskredsløbet: her er arterieblod iltrigt, mens blodet der løber som løber i venerne er iltfattigt. </a:t>
          </a:r>
          <a:endParaRPr lang="en-US" sz="3000" kern="1200"/>
        </a:p>
      </dsp:txBody>
      <dsp:txXfrm>
        <a:off x="0" y="2175669"/>
        <a:ext cx="10515600" cy="1087834"/>
      </dsp:txXfrm>
    </dsp:sp>
    <dsp:sp modelId="{070A3745-E8A7-432C-A9F0-5D1B339AD25B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44ACBF-41E5-4CFF-9359-E363EF219EF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Hjerte-lungekredsløb: Her er det omvendt. Her er arterieblodet iltfattigt og veneblodet er iltrigt. 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8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5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084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3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6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451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7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54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71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1E46-AD5F-417F-939B-2B4FEEB1E662}" type="datetimeFigureOut">
              <a:rPr lang="da-DK" smtClean="0"/>
              <a:t>02-01-2025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330A1-293A-40C4-91F2-AE047C06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7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Z4daFwMa8&amp;ab_channel=AlilaMedicalMed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zvwlHKAfQ&amp;list=PLgcT9JaGfncnzSWRYXJSlq2UiRtGn3vbL&amp;ab_channel=Hjerteforeningen" TargetMode="External"/><Relationship Id="rId2" Type="http://schemas.openxmlformats.org/officeDocument/2006/relationships/hyperlink" Target="https://www.youtube.com/watch?v=nxjaOv8siyo&amp;ab_channel=Highlight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5140-5E7F-0670-31D7-0989E5DB1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7200"/>
              <a:t>Hjertet og blodets kredsløb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B0FF95-B8CC-ECE9-85F7-A8053C307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43059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60472-D877-4563-F5EA-D4A8F97F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Hjertets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D4A20C-2F0B-473F-357C-53B9BDE06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Hjerteklapper mellem forkamrene og hjertekamrene samt dem der sidder i aorta og lungearterien er til for at sikre, at blodet ikke løber tilbage. </a:t>
            </a:r>
          </a:p>
          <a:p>
            <a:r>
              <a:rPr lang="da-DK" dirty="0"/>
              <a:t>Samtidig sikrer disse hjerteklapper, at det bliver muligt at skabe et så stort tryk i hjertekamrene, at blodet kan pumpes ud i kroppen. </a:t>
            </a:r>
          </a:p>
          <a:p>
            <a:r>
              <a:rPr lang="da-DK" dirty="0"/>
              <a:t>Hjertemusklen er bygget op som en speciel muskel, der er et sted mellem de glatte og de tværstribede muskler (som vi kommer tilbage til). </a:t>
            </a:r>
          </a:p>
          <a:p>
            <a:pPr lvl="1"/>
            <a:r>
              <a:rPr lang="da-DK" dirty="0"/>
              <a:t>Muskelcellerne er korte og ligger meget tæt i et stort netværk, hvilket gør det muligt for dem, at arbejde som en enhed. </a:t>
            </a:r>
          </a:p>
        </p:txBody>
      </p:sp>
    </p:spTree>
    <p:extLst>
      <p:ext uri="{BB962C8B-B14F-4D97-AF65-F5344CB8AC3E}">
        <p14:creationId xmlns:p14="http://schemas.microsoft.com/office/powerpoint/2010/main" val="311459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E64DC72E-F5CA-BFEB-A589-1859FD8B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760"/>
            <a:ext cx="5149291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BAFB0A3-BDB0-FD5C-0808-4D608A5B36B9}"/>
              </a:ext>
            </a:extLst>
          </p:cNvPr>
          <p:cNvSpPr txBox="1"/>
          <p:nvPr/>
        </p:nvSpPr>
        <p:spPr>
          <a:xfrm>
            <a:off x="883920" y="558800"/>
            <a:ext cx="3799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Uden på hjertet ses der forskellige blodkar, som løber oven på hjertet. </a:t>
            </a:r>
          </a:p>
          <a:p>
            <a:endParaRPr lang="da-DK" dirty="0"/>
          </a:p>
          <a:p>
            <a:r>
              <a:rPr lang="da-DK" dirty="0"/>
              <a:t>Disse blodkar tilfører hjertet blod, som hjertecellerne kan bruge til at fungere (ligesom andre celler). Hjertet kan nemlig ikke udnytte blodet, der løber inden i det. </a:t>
            </a:r>
          </a:p>
          <a:p>
            <a:endParaRPr lang="da-DK" dirty="0"/>
          </a:p>
          <a:p>
            <a:r>
              <a:rPr lang="da-DK" dirty="0"/>
              <a:t>Blodet som løber i disse kar kommer direkte fra aorta – de kaldes for </a:t>
            </a:r>
            <a:r>
              <a:rPr lang="da-DK" dirty="0" err="1"/>
              <a:t>koronarterier</a:t>
            </a:r>
            <a:r>
              <a:rPr lang="da-DK" dirty="0"/>
              <a:t> og –vener. </a:t>
            </a:r>
          </a:p>
          <a:p>
            <a:endParaRPr lang="da-DK" dirty="0"/>
          </a:p>
          <a:p>
            <a:r>
              <a:rPr lang="da-DK" dirty="0"/>
              <a:t>Hvis disse bliver tilstoppet på den ene eller anden måde, så er der tale om en blodprop i hjertet (selvom det foregår udenpå det) </a:t>
            </a:r>
          </a:p>
        </p:txBody>
      </p:sp>
    </p:spTree>
    <p:extLst>
      <p:ext uri="{BB962C8B-B14F-4D97-AF65-F5344CB8AC3E}">
        <p14:creationId xmlns:p14="http://schemas.microsoft.com/office/powerpoint/2010/main" val="358566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EDE0D17-2D90-7406-ACE2-A303EA2439B1}"/>
              </a:ext>
            </a:extLst>
          </p:cNvPr>
          <p:cNvSpPr txBox="1"/>
          <p:nvPr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dirty="0">
                <a:effectLst/>
              </a:rPr>
              <a:t> 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EA65CFE-DA6E-28D9-62EB-3A17552B70A8}"/>
              </a:ext>
            </a:extLst>
          </p:cNvPr>
          <p:cNvSpPr txBox="1"/>
          <p:nvPr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dirty="0">
                <a:effectLst/>
              </a:rPr>
              <a:t> 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BCFA910-A8B0-2431-02FB-A7115993DA18}"/>
              </a:ext>
            </a:extLst>
          </p:cNvPr>
          <p:cNvSpPr txBox="1"/>
          <p:nvPr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dirty="0">
                <a:effectLst/>
              </a:rPr>
              <a:t> </a:t>
            </a:r>
            <a:endParaRPr lang="da-DK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A2425B3-86FC-EA5E-0DE8-BA96EF2C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0" y="304595"/>
            <a:ext cx="5638657" cy="624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36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958BCA-8924-0513-5D87-BEA344CB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0"/>
            <a:ext cx="1175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4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1C9FA-968B-FBF7-62CF-C4B2D8D1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Blodets vej igennem hjertet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399C86-B815-41E8-E06D-2526295E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 med hjælp fra hinanden indtegne på et papir (udleveres i hånden), blodets vej igennem hjertet. </a:t>
            </a:r>
          </a:p>
          <a:p>
            <a:r>
              <a:rPr lang="da-DK" dirty="0"/>
              <a:t>Figuren er lige blevet gennemgået, men I skal nu gøre det uden brug af pc eller noter. Udelukkende jeres hukommelse og hinanden. </a:t>
            </a:r>
          </a:p>
          <a:p>
            <a:r>
              <a:rPr lang="da-DK" dirty="0"/>
              <a:t>Vi samler op fælles til sidst. </a:t>
            </a:r>
          </a:p>
        </p:txBody>
      </p:sp>
    </p:spTree>
    <p:extLst>
      <p:ext uri="{BB962C8B-B14F-4D97-AF65-F5344CB8AC3E}">
        <p14:creationId xmlns:p14="http://schemas.microsoft.com/office/powerpoint/2010/main" val="258163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CB704-696C-7C7E-EC7E-6D3BC218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da-DK" sz="3200" dirty="0"/>
              <a:t>Det elektriske i hjertet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F80ED6-BC5E-89EA-5558-A2DFC24B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447832"/>
          </a:xfrm>
        </p:spPr>
        <p:txBody>
          <a:bodyPr anchor="t">
            <a:normAutofit lnSpcReduction="10000"/>
          </a:bodyPr>
          <a:lstStyle/>
          <a:p>
            <a:r>
              <a:rPr lang="da-DK" sz="2000" b="1" dirty="0"/>
              <a:t>Hjertet er opbygget af to forskellige typer af muskelceller: </a:t>
            </a:r>
          </a:p>
          <a:p>
            <a:pPr lvl="1"/>
            <a:r>
              <a:rPr lang="da-DK" sz="2000" dirty="0"/>
              <a:t>De egentlige hjertemuskelceller. </a:t>
            </a:r>
          </a:p>
          <a:p>
            <a:pPr lvl="1"/>
            <a:r>
              <a:rPr lang="da-DK" sz="2000" dirty="0"/>
              <a:t>De celler som danner elektriske pulser. </a:t>
            </a:r>
          </a:p>
          <a:p>
            <a:pPr lvl="2"/>
            <a:r>
              <a:rPr lang="da-DK" dirty="0"/>
              <a:t>Dem her kalder vi for pacemakerceller og de findes i sinusknuden. </a:t>
            </a:r>
          </a:p>
          <a:p>
            <a:pPr lvl="2"/>
            <a:r>
              <a:rPr lang="da-DK" dirty="0"/>
              <a:t>Pacemakercellerne er en lille gruppe af muskelceller, som har en hurtigere og spontan rytme i modsætning til resten af hjertets muskelceller.</a:t>
            </a:r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AAE78341-4C60-9D07-E9BE-6B138F5E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r="3589" b="2"/>
          <a:stretch/>
        </p:blipFill>
        <p:spPr bwMode="auto">
          <a:xfrm>
            <a:off x="7015163" y="877413"/>
            <a:ext cx="430054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3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F2291-A268-32A0-4865-B39F1A6C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elektriske hjerte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5143DC3-6BC2-63B4-C1E0-BFB9520CC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a-DK" dirty="0"/>
                  <a:t>Udover de to typer af hjertemuskler, der findes i hjertet, så har hjertets celler også nogle bestemte ioner: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𝑜𝑔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endParaRPr lang="da-DK" dirty="0"/>
              </a:p>
              <a:p>
                <a:r>
                  <a:rPr lang="da-DK" dirty="0"/>
                  <a:t>Disse ioner er ulige fordelt, da der er flere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da-DK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ioner</m:t>
                    </m:r>
                  </m:oMath>
                </a14:m>
                <a:r>
                  <a:rPr lang="da-DK" dirty="0"/>
                  <a:t> udenfor cellerne end indeni. Det modsatte gør sig gældende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𝑖𝑜𝑛𝑒𝑟𝑛𝑒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da-DK" b="0" dirty="0"/>
              </a:p>
              <a:p>
                <a:pPr lvl="1"/>
                <a:r>
                  <a:rPr lang="da-DK" dirty="0"/>
                  <a:t>Dette tilsammen bevirker, at der er en spændingsforskel henover cellemembranerne. </a:t>
                </a:r>
              </a:p>
              <a:p>
                <a:r>
                  <a:rPr lang="da-DK" b="0" dirty="0"/>
                  <a:t>Muskelceller </a:t>
                </a:r>
                <a:r>
                  <a:rPr lang="da-DK" dirty="0"/>
                  <a:t>har indlejret proteinkanaler i deres membraner – ligesom nervecellerne. </a:t>
                </a:r>
              </a:p>
              <a:p>
                <a:pPr lvl="1"/>
                <a:r>
                  <a:rPr lang="da-DK" b="0" dirty="0"/>
                  <a:t>Disse ionkanaler er selektive, hvilket gør det muligt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da-DK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og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a-DK" b="0" dirty="0"/>
                  <a:t> at strømme ind i hjertemuskelcellerne og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a-DK" b="0" dirty="0"/>
                  <a:t> at strømme ud. </a:t>
                </a:r>
              </a:p>
              <a:p>
                <a:pPr lvl="1"/>
                <a:r>
                  <a:rPr lang="da-DK" b="1" dirty="0"/>
                  <a:t>Dette kender vi fra aktionspotentialet i nervesystemet: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a-DK" b="0" dirty="0"/>
                  <a:t> løber langsomt igennem muskelcellemembranen, så potentialet ændres til </a:t>
                </a:r>
                <a:r>
                  <a:rPr lang="da-DK" b="0" dirty="0" err="1"/>
                  <a:t>tærskelsværdien</a:t>
                </a:r>
                <a:r>
                  <a:rPr lang="da-DK" b="0" dirty="0"/>
                  <a:t> nås, hvorved membranpotentialet går fra -70mV til +30mV.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5143DC3-6BC2-63B4-C1E0-BFB9520CC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4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6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C4C34-0514-3FA4-8FD7-A45CC835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elektriske hjerte + EKG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2D5D33-BFC9-2D9B-3BCF-5989B6FC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Den overordnede styring af hjertets sammentrækning sker fra et område i hjertet, som kaldes for sinusknuden (SA-knuden). </a:t>
            </a:r>
          </a:p>
          <a:p>
            <a:r>
              <a:rPr lang="da-DK" dirty="0"/>
              <a:t>Den ligger i højre forkammer, hvor venerne fra kroppen løber ind i hjertet. </a:t>
            </a:r>
          </a:p>
          <a:p>
            <a:r>
              <a:rPr lang="da-DK" dirty="0"/>
              <a:t>Nerveimpulser etableres spontant i SA-knuden og spredes fra hjertecelle til hjertecelle via </a:t>
            </a:r>
            <a:r>
              <a:rPr lang="da-DK" dirty="0" err="1"/>
              <a:t>gap</a:t>
            </a:r>
            <a:r>
              <a:rPr lang="da-DK" dirty="0"/>
              <a:t> </a:t>
            </a:r>
            <a:r>
              <a:rPr lang="da-DK" dirty="0" err="1"/>
              <a:t>junctions</a:t>
            </a:r>
            <a:r>
              <a:rPr lang="da-DK" dirty="0"/>
              <a:t> (husk tilbage til </a:t>
            </a:r>
            <a:r>
              <a:rPr lang="da-DK" dirty="0" err="1"/>
              <a:t>salartorisk</a:t>
            </a:r>
            <a:r>
              <a:rPr lang="da-DK" dirty="0"/>
              <a:t> ledning fra nervesystemet). </a:t>
            </a:r>
          </a:p>
          <a:p>
            <a:r>
              <a:rPr lang="da-DK" dirty="0"/>
              <a:t>Fra SA-knuden skal impulserne gennem AV-knuden (</a:t>
            </a:r>
            <a:r>
              <a:rPr lang="da-DK" dirty="0" err="1"/>
              <a:t>atrio</a:t>
            </a:r>
            <a:r>
              <a:rPr lang="da-DK" dirty="0"/>
              <a:t>-</a:t>
            </a:r>
            <a:r>
              <a:rPr lang="da-DK" dirty="0" err="1"/>
              <a:t>ventrikular</a:t>
            </a:r>
            <a:r>
              <a:rPr lang="da-DK" dirty="0"/>
              <a:t>-knuden), da impulserne ikke automatisk kan spredes fra forkammer til hjertekammer. </a:t>
            </a:r>
          </a:p>
          <a:p>
            <a:r>
              <a:rPr lang="da-DK" dirty="0"/>
              <a:t>Dernæst forplanter disse impulser sig til det </a:t>
            </a:r>
            <a:r>
              <a:rPr lang="da-DK" dirty="0" err="1"/>
              <a:t>His’ske</a:t>
            </a:r>
            <a:r>
              <a:rPr lang="da-DK" dirty="0"/>
              <a:t> bundt, og hurtigt derefter videre og til sidst ender de i hjertemusklerne i hjertekamrene, som får hjertet til at trække sig sammen. </a:t>
            </a:r>
          </a:p>
          <a:p>
            <a:r>
              <a:rPr lang="da-DK" b="1" dirty="0"/>
              <a:t>EKG</a:t>
            </a:r>
            <a:r>
              <a:rPr lang="da-DK" dirty="0"/>
              <a:t>: Måler hjertets kontraktioner. Måler udslag, som kaldes for takker. </a:t>
            </a:r>
          </a:p>
          <a:p>
            <a:pPr lvl="1"/>
            <a:r>
              <a:rPr lang="da-DK" b="1" dirty="0"/>
              <a:t>P-takken</a:t>
            </a:r>
            <a:r>
              <a:rPr lang="da-DK" dirty="0"/>
              <a:t> = betegner forkamrenes depolarisering (sammentrækning)</a:t>
            </a:r>
          </a:p>
          <a:p>
            <a:pPr lvl="1"/>
            <a:r>
              <a:rPr lang="da-DK" b="1" dirty="0"/>
              <a:t>QRS-takkerne</a:t>
            </a:r>
            <a:r>
              <a:rPr lang="da-DK" dirty="0"/>
              <a:t> = betegner depolarisering af de to hjertekamre. </a:t>
            </a:r>
          </a:p>
          <a:p>
            <a:pPr lvl="1"/>
            <a:r>
              <a:rPr lang="da-DK" b="1" dirty="0"/>
              <a:t>T-takken</a:t>
            </a:r>
            <a:r>
              <a:rPr lang="da-DK" dirty="0"/>
              <a:t> = svarer til genetableringen af hjertekamrenes hvilemembranpotentiale. </a:t>
            </a:r>
          </a:p>
        </p:txBody>
      </p:sp>
    </p:spTree>
    <p:extLst>
      <p:ext uri="{BB962C8B-B14F-4D97-AF65-F5344CB8AC3E}">
        <p14:creationId xmlns:p14="http://schemas.microsoft.com/office/powerpoint/2010/main" val="315662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CAEBB617-8C3D-5AA7-0003-45CB4524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12192000" cy="65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6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02C53-CF8F-EA6A-C1FC-FE472CB8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 videre i jeres arbejdsark.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F92CA-5D4C-5EE5-C3ED-A6CFF7204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nu opgave 3 og 4. </a:t>
            </a:r>
          </a:p>
          <a:p>
            <a:r>
              <a:rPr lang="da-DK" dirty="0"/>
              <a:t>Vi samler ikke op på det fælles, så spørg undervejs. </a:t>
            </a:r>
          </a:p>
          <a:p>
            <a:r>
              <a:rPr lang="da-DK" dirty="0"/>
              <a:t>I får ca. 20 minutter til dette. </a:t>
            </a:r>
          </a:p>
        </p:txBody>
      </p:sp>
    </p:spTree>
    <p:extLst>
      <p:ext uri="{BB962C8B-B14F-4D97-AF65-F5344CB8AC3E}">
        <p14:creationId xmlns:p14="http://schemas.microsoft.com/office/powerpoint/2010/main" val="34992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07745-F4FB-5ED1-78E2-A2C9D154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/>
              <a:t>Dagens program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1EA977-5E1E-8EC5-FCB2-2C435B0E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a-DK" sz="2200" dirty="0"/>
              <a:t>Opsamling på dokumentar fra i går – hvilke begreber og vigtige fagord har I skrevet ned? </a:t>
            </a:r>
          </a:p>
          <a:p>
            <a:r>
              <a:rPr lang="da-DK" sz="2200" dirty="0"/>
              <a:t>Tavlegennemgang af blodets kredsløb – hvad består det af og hvordan det hænger sammen. </a:t>
            </a:r>
          </a:p>
          <a:p>
            <a:r>
              <a:rPr lang="da-DK" sz="2200" dirty="0"/>
              <a:t>Opgave med hjertet – blodets vej. </a:t>
            </a:r>
          </a:p>
          <a:p>
            <a:r>
              <a:rPr lang="da-DK" sz="2200" dirty="0"/>
              <a:t>SA-knuden og blodets bestanddele ved tavlen. </a:t>
            </a:r>
          </a:p>
          <a:p>
            <a:r>
              <a:rPr lang="da-DK" sz="2200" dirty="0"/>
              <a:t>Kig på blodceller i mikroskop + Opgaveark </a:t>
            </a:r>
          </a:p>
          <a:p>
            <a:r>
              <a:rPr lang="da-DK" sz="2200" dirty="0"/>
              <a:t>Evt. opsamling, hvis det kan nås </a:t>
            </a:r>
          </a:p>
        </p:txBody>
      </p:sp>
    </p:spTree>
    <p:extLst>
      <p:ext uri="{BB962C8B-B14F-4D97-AF65-F5344CB8AC3E}">
        <p14:creationId xmlns:p14="http://schemas.microsoft.com/office/powerpoint/2010/main" val="180925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A7085-2569-AFC4-2FF2-BEF58701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Blodkar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A29E4E-BBC2-2ED2-08FB-06D420EE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2844800" cy="4923632"/>
          </a:xfrm>
        </p:spPr>
        <p:txBody>
          <a:bodyPr>
            <a:normAutofit lnSpcReduction="10000"/>
          </a:bodyPr>
          <a:lstStyle/>
          <a:p>
            <a:r>
              <a:rPr lang="da-DK" sz="1800" dirty="0"/>
              <a:t>Arterierne er generelt mere elastiske end venerne. </a:t>
            </a:r>
          </a:p>
          <a:p>
            <a:r>
              <a:rPr lang="da-DK" sz="1800" dirty="0"/>
              <a:t>Alle arterier indeholder desuden glatte muskler. </a:t>
            </a:r>
          </a:p>
          <a:p>
            <a:r>
              <a:rPr lang="da-DK" sz="1800" dirty="0"/>
              <a:t>Det er kun nogle af venerne, som indeholder glatte muskler. </a:t>
            </a:r>
          </a:p>
          <a:p>
            <a:r>
              <a:rPr lang="da-DK" sz="1800" dirty="0"/>
              <a:t>Når blodets presses ud af aorta, så sker det med en hastighed på ca. 50 cm/sek. </a:t>
            </a:r>
          </a:p>
          <a:p>
            <a:r>
              <a:rPr lang="da-DK" sz="1800" dirty="0"/>
              <a:t>Man måler hastigheden med minutvolumen: </a:t>
            </a:r>
          </a:p>
          <a:p>
            <a:pPr lvl="1"/>
            <a:r>
              <a:rPr lang="da-DK" sz="1400" dirty="0"/>
              <a:t>Minutvolumen = Slagvolumen x puls . </a:t>
            </a:r>
          </a:p>
          <a:p>
            <a:r>
              <a:rPr lang="da-DK" sz="1800" dirty="0"/>
              <a:t>Jo større minutvolumen, jo større en hastighed. 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42A62AC0-6E29-1B96-F8D9-3BD0C009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97" y="1253331"/>
            <a:ext cx="8255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2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5D4F3A-B379-DA9B-12DA-7FD53C47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790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33EF0-78E6-DDEF-CD76-C5ED13F4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Blodets bestanddele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C63D64-D30A-6C41-C5C4-D163D2F6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1700"/>
              <a:t>Et voksent menneske indeholder ca. 5 liter blod, som består af henholdsvis blodceller og plasma. </a:t>
            </a:r>
          </a:p>
          <a:p>
            <a:pPr lvl="1"/>
            <a:r>
              <a:rPr lang="da-DK" sz="1700"/>
              <a:t>Blodcellerne udgør ca. 45% af rumfanget. </a:t>
            </a:r>
          </a:p>
          <a:p>
            <a:pPr lvl="1"/>
            <a:r>
              <a:rPr lang="da-DK" sz="1700"/>
              <a:t>Blodplasmaet fylder ca. 55% af rumfanget. </a:t>
            </a:r>
          </a:p>
          <a:p>
            <a:r>
              <a:rPr lang="da-DK" sz="1700"/>
              <a:t>De fleste blodceller er røde blodceller, da de indeholder hæmoglobin, som transporterer CO2 og O2. </a:t>
            </a:r>
          </a:p>
          <a:p>
            <a:r>
              <a:rPr lang="da-DK" sz="1700"/>
              <a:t>Der findes også hvide blodceller (hører til immunforsvaret) og blodplader (hjælper med koagulationsprocessen) </a:t>
            </a:r>
          </a:p>
          <a:p>
            <a:endParaRPr lang="da-DK" sz="17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8A9333-DB1D-3D60-0E74-AED0DB01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8208" y="640080"/>
            <a:ext cx="3360647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3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6174DE-7930-13E2-8D48-90D7651F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0"/>
            <a:ext cx="836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3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C42C0-5B35-6D24-8E5A-F0A50101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Færdiggør arbejdsarket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EF9D59-F96A-D93E-F544-6327FBEF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Løs nu opgave 5 i arbejdsarket, som du har arbejdet med løbende. </a:t>
            </a:r>
          </a:p>
        </p:txBody>
      </p:sp>
    </p:spTree>
    <p:extLst>
      <p:ext uri="{BB962C8B-B14F-4D97-AF65-F5344CB8AC3E}">
        <p14:creationId xmlns:p14="http://schemas.microsoft.com/office/powerpoint/2010/main" val="3229590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F17EA683-82B7-81B9-73FE-5E8DC9ED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03" y="0"/>
            <a:ext cx="730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67B1491-9B85-D6F3-4820-45535AFDDD8D}"/>
              </a:ext>
            </a:extLst>
          </p:cNvPr>
          <p:cNvSpPr txBox="1"/>
          <p:nvPr/>
        </p:nvSpPr>
        <p:spPr>
          <a:xfrm>
            <a:off x="364067" y="262467"/>
            <a:ext cx="40501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Stofudveksling mellem blod og celler</a:t>
            </a:r>
          </a:p>
          <a:p>
            <a:endParaRPr lang="da-DK" dirty="0"/>
          </a:p>
          <a:p>
            <a:r>
              <a:rPr lang="da-DK" dirty="0"/>
              <a:t>Snak sammen med jeres sidemakker om denne figur. </a:t>
            </a:r>
          </a:p>
          <a:p>
            <a:endParaRPr lang="da-DK" dirty="0"/>
          </a:p>
          <a:p>
            <a:r>
              <a:rPr lang="da-DK" dirty="0"/>
              <a:t>I skal komme ind på følgende: </a:t>
            </a:r>
          </a:p>
          <a:p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Hvad ser I på den? Beskriv det og skriv det ned i jeres noter. 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Hvad diffunderer ud af kapillærvæggen og hvad diffunderer ind? Skriv det ned. 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Hvad står der om de forskellige tryk? Hvad er forskellen indeni og udenpå? Skriv det ned. </a:t>
            </a:r>
          </a:p>
          <a:p>
            <a:endParaRPr lang="da-DK" dirty="0"/>
          </a:p>
          <a:p>
            <a:r>
              <a:rPr lang="da-DK" b="1" dirty="0"/>
              <a:t>Hjælp: </a:t>
            </a:r>
            <a:r>
              <a:rPr lang="da-DK" dirty="0"/>
              <a:t>Kolloid betyder opløste proteiner. Disse er større i blodplasmaet end i væsken uden for blodkarrene. Dermed ulighed i mængden og dermed tryk. </a:t>
            </a:r>
          </a:p>
        </p:txBody>
      </p:sp>
    </p:spTree>
    <p:extLst>
      <p:ext uri="{BB962C8B-B14F-4D97-AF65-F5344CB8AC3E}">
        <p14:creationId xmlns:p14="http://schemas.microsoft.com/office/powerpoint/2010/main" val="17441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5C443-A444-D5F8-DF23-A6A8189E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Dokumentaren – hvad fik vi ud af den?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6B8F47-E44F-1D09-6DDD-DA37B88AD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 samler fælles op på begreberne </a:t>
            </a:r>
          </a:p>
        </p:txBody>
      </p:sp>
    </p:spTree>
    <p:extLst>
      <p:ext uri="{BB962C8B-B14F-4D97-AF65-F5344CB8AC3E}">
        <p14:creationId xmlns:p14="http://schemas.microsoft.com/office/powerpoint/2010/main" val="280073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B9C441-716E-A26B-1DAD-F702FED1A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BDABB0-65A3-AE5F-CE93-D8C6527E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Menneskets blodkredsløb</a:t>
            </a:r>
            <a:endParaRPr lang="da-DK" dirty="0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2CA35FC-72EB-EAAA-CB3F-5D020300B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430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05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3C4C46C4-4F00-4F03-1182-9815B7A57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3"/>
          <a:stretch/>
        </p:blipFill>
        <p:spPr bwMode="auto">
          <a:xfrm>
            <a:off x="1103440" y="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8768D74-2444-54F8-E627-DEE15C283771}"/>
              </a:ext>
            </a:extLst>
          </p:cNvPr>
          <p:cNvSpPr txBox="1"/>
          <p:nvPr/>
        </p:nvSpPr>
        <p:spPr>
          <a:xfrm>
            <a:off x="6858000" y="465667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Kig på figuren med jeres sidemakker: </a:t>
            </a:r>
          </a:p>
          <a:p>
            <a:endParaRPr lang="da-DK" dirty="0"/>
          </a:p>
          <a:p>
            <a:r>
              <a:rPr lang="da-DK" dirty="0"/>
              <a:t>Forklar figuren – hvad er det ene kredsløb og hvad er det andet? </a:t>
            </a:r>
          </a:p>
          <a:p>
            <a:endParaRPr lang="da-DK" dirty="0"/>
          </a:p>
          <a:p>
            <a:r>
              <a:rPr lang="da-DK" dirty="0"/>
              <a:t>Hvad betyder det, at der er henholdsvis </a:t>
            </a:r>
            <a:r>
              <a:rPr lang="da-DK" dirty="0" err="1"/>
              <a:t>afiltet</a:t>
            </a:r>
            <a:r>
              <a:rPr lang="da-DK" dirty="0"/>
              <a:t> og iltet blod? </a:t>
            </a:r>
          </a:p>
        </p:txBody>
      </p:sp>
    </p:spTree>
    <p:extLst>
      <p:ext uri="{BB962C8B-B14F-4D97-AF65-F5344CB8AC3E}">
        <p14:creationId xmlns:p14="http://schemas.microsoft.com/office/powerpoint/2010/main" val="284741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CBF58A-5293-FB3E-4256-B242F8F0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19" r="6563" b="15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0DB365-240E-AB08-56A1-B19AD6E5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Menneskets blodkredsløb	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5D77512-D19F-DC30-B66E-53E453143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199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03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8CA1F-971C-C56F-6FBA-1E687142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Åben dokument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EA56F7-13C2-5A39-2FF9-6B146AEC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Åben linket på Lectio og udfyld første + anden opgave (opgave 1 + 2). </a:t>
            </a:r>
          </a:p>
          <a:p>
            <a:r>
              <a:rPr lang="da-DK" dirty="0"/>
              <a:t>Vi samler kun op på opgave 2, men spørg løbende om hjælp. </a:t>
            </a:r>
          </a:p>
          <a:p>
            <a:r>
              <a:rPr lang="da-DK" dirty="0"/>
              <a:t>Vi går videre til næste del efter ca. 15 minutter. </a:t>
            </a:r>
          </a:p>
        </p:txBody>
      </p:sp>
    </p:spTree>
    <p:extLst>
      <p:ext uri="{BB962C8B-B14F-4D97-AF65-F5344CB8AC3E}">
        <p14:creationId xmlns:p14="http://schemas.microsoft.com/office/powerpoint/2010/main" val="381272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86EB4-1DB5-9483-E230-4CF767C0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Blodets vej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3DCE3B-CD1D-C8FC-9FA1-32B9365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Blodet pumpes i en bestemt retning ind i hjertet og i en bestemt retning ud af hjertet. Den er på følgende måde: </a:t>
            </a:r>
          </a:p>
          <a:p>
            <a:pPr marL="514350" indent="-514350">
              <a:buAutoNum type="arabicPeriod"/>
            </a:pPr>
            <a:r>
              <a:rPr lang="da-DK" dirty="0"/>
              <a:t>Blodet pumpes fra venstre hjertekammer eller ventrikel ud i den største arterie, aorta. </a:t>
            </a:r>
          </a:p>
          <a:p>
            <a:pPr marL="514350" indent="-514350">
              <a:buAutoNum type="arabicPeriod"/>
            </a:pPr>
            <a:r>
              <a:rPr lang="da-DK" dirty="0"/>
              <a:t>Så løber blodet videre i arterier og ud i de små arterier, </a:t>
            </a:r>
            <a:r>
              <a:rPr lang="da-DK" dirty="0" err="1"/>
              <a:t>arterioler</a:t>
            </a:r>
            <a:r>
              <a:rPr lang="da-DK" dirty="0"/>
              <a:t>. </a:t>
            </a:r>
          </a:p>
          <a:p>
            <a:pPr marL="514350" indent="-514350">
              <a:buAutoNum type="arabicPeriod"/>
            </a:pPr>
            <a:r>
              <a:rPr lang="da-DK" dirty="0"/>
              <a:t>Derefter løber blodet ud i kapillærerne, og det er her, at udvekslingen af CO2 og O2 finder sted + næringsstoffer og affaldsstoffer. </a:t>
            </a:r>
          </a:p>
          <a:p>
            <a:pPr marL="514350" indent="-514350">
              <a:buAutoNum type="arabicPeriod"/>
            </a:pPr>
            <a:r>
              <a:rPr lang="da-DK" dirty="0"/>
              <a:t>Herfra løber blodet til </a:t>
            </a:r>
            <a:r>
              <a:rPr lang="da-DK" dirty="0" err="1"/>
              <a:t>venolerne</a:t>
            </a:r>
            <a:r>
              <a:rPr lang="da-DK" dirty="0"/>
              <a:t>, gennem venerne og via øvre- og nedre </a:t>
            </a:r>
            <a:r>
              <a:rPr lang="da-DK" dirty="0" err="1"/>
              <a:t>hulvene</a:t>
            </a:r>
            <a:r>
              <a:rPr lang="da-DK" dirty="0"/>
              <a:t> retur til hjertets højre forkammer. 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https://www.youtube.com/watch?v=RYZ4daFwMa8&amp;ab_channel=AlilaMedicalMedia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54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70876-BAE8-8B75-4F9E-246E88F6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Hjertets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5E077F-0006-8846-0099-C2635611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da-DK" sz="2200" dirty="0"/>
              <a:t>Hjertet er en muskel og dens funktion i kroppen er, at den skal pumpe blodet rundt i kredsløbet. </a:t>
            </a:r>
          </a:p>
          <a:p>
            <a:r>
              <a:rPr lang="da-DK" sz="2200" dirty="0"/>
              <a:t>Hjertet består af 4 kamre: </a:t>
            </a:r>
          </a:p>
          <a:p>
            <a:pPr lvl="1"/>
            <a:r>
              <a:rPr lang="da-DK" sz="2200" dirty="0"/>
              <a:t>To forkamre øverst. </a:t>
            </a:r>
          </a:p>
          <a:p>
            <a:pPr lvl="1"/>
            <a:r>
              <a:rPr lang="da-DK" sz="2200" dirty="0"/>
              <a:t>To hjertekamre nederst. </a:t>
            </a:r>
          </a:p>
          <a:p>
            <a:r>
              <a:rPr lang="da-DK" sz="2200" dirty="0"/>
              <a:t>Hjertet er ikke opbygget symmetrisk – det er stærkest i venstre side (hvorfor det?)</a:t>
            </a:r>
          </a:p>
          <a:p>
            <a:r>
              <a:rPr lang="da-DK" sz="2200" dirty="0"/>
              <a:t>Hjertet har hjerteklapper mellem forkamrene og hjertekamrene samt i </a:t>
            </a:r>
            <a:r>
              <a:rPr lang="da-DK" sz="2200" dirty="0" err="1"/>
              <a:t>arota</a:t>
            </a:r>
            <a:r>
              <a:rPr lang="da-DK" sz="2200" dirty="0"/>
              <a:t> og lungearterien. </a:t>
            </a:r>
          </a:p>
          <a:p>
            <a:pPr marL="0" indent="0">
              <a:buNone/>
            </a:pPr>
            <a:r>
              <a:rPr lang="da-DK" sz="2200" dirty="0">
                <a:hlinkClick r:id="rId2"/>
              </a:rPr>
              <a:t>https://www.youtube.com/watch?v=nxjaOv8siyo&amp;ab_channel=Highlightdk</a:t>
            </a:r>
            <a:r>
              <a:rPr lang="da-DK" sz="2200" dirty="0"/>
              <a:t> </a:t>
            </a:r>
          </a:p>
          <a:p>
            <a:pPr marL="0" indent="0">
              <a:buNone/>
            </a:pPr>
            <a:r>
              <a:rPr lang="da-DK" sz="2200" dirty="0">
                <a:hlinkClick r:id="rId3"/>
              </a:rPr>
              <a:t>https://www.youtube.com/watch?v=MyzvwlHKAfQ&amp;list=PLgcT9JaGfncnzSWRYXJSlq2UiRtGn3vbL&amp;ab_channel=Hjerteforeningen</a:t>
            </a:r>
            <a:r>
              <a:rPr lang="da-DK" sz="2200" dirty="0"/>
              <a:t> 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26785C35-8AA3-711B-8D6E-133851FDB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r="1" b="1"/>
          <a:stretch/>
        </p:blipFill>
        <p:spPr bwMode="auto">
          <a:xfrm>
            <a:off x="7477760" y="1888272"/>
            <a:ext cx="4138962" cy="43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7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1417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Office Theme</vt:lpstr>
      <vt:lpstr>Hjertet og blodets kredsløb</vt:lpstr>
      <vt:lpstr>Dagens program </vt:lpstr>
      <vt:lpstr>Dokumentaren – hvad fik vi ud af den?</vt:lpstr>
      <vt:lpstr>Menneskets blodkredsløb</vt:lpstr>
      <vt:lpstr>PowerPoint-præsentation</vt:lpstr>
      <vt:lpstr>Menneskets blodkredsløb </vt:lpstr>
      <vt:lpstr>Åben dokument</vt:lpstr>
      <vt:lpstr>Blodets vej</vt:lpstr>
      <vt:lpstr>Hjertets opbygning</vt:lpstr>
      <vt:lpstr>Hjertets opbygning</vt:lpstr>
      <vt:lpstr>PowerPoint-præsentation</vt:lpstr>
      <vt:lpstr>PowerPoint-præsentation</vt:lpstr>
      <vt:lpstr>PowerPoint-præsentation</vt:lpstr>
      <vt:lpstr>Opgave: Blodets vej igennem hjertet</vt:lpstr>
      <vt:lpstr>Det elektriske i hjertet</vt:lpstr>
      <vt:lpstr>Det elektriske hjerte</vt:lpstr>
      <vt:lpstr>Det elektriske hjerte + EKG</vt:lpstr>
      <vt:lpstr>PowerPoint-præsentation</vt:lpstr>
      <vt:lpstr>Arbejd videre i jeres arbejdsark. </vt:lpstr>
      <vt:lpstr>Blodkar</vt:lpstr>
      <vt:lpstr>PowerPoint-præsentation</vt:lpstr>
      <vt:lpstr>Blodets bestanddele</vt:lpstr>
      <vt:lpstr>PowerPoint-præsentation</vt:lpstr>
      <vt:lpstr>Færdiggør arbejdsarket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Hjertet og blodets kredsløb</dc:title>
  <dc:creator>Taia Varberg</dc:creator>
  <cp:lastModifiedBy>Taia Varberg</cp:lastModifiedBy>
  <cp:revision>8</cp:revision>
  <dcterms:created xsi:type="dcterms:W3CDTF">2023-12-06T13:01:33Z</dcterms:created>
  <dcterms:modified xsi:type="dcterms:W3CDTF">2025-01-02T18:46:53Z</dcterms:modified>
</cp:coreProperties>
</file>