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5" r:id="rId2"/>
    <p:sldId id="257" r:id="rId3"/>
    <p:sldId id="264" r:id="rId4"/>
    <p:sldId id="258" r:id="rId5"/>
    <p:sldId id="266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2A3290-9549-9E40-BDE2-C1F489A70359}" v="208" dt="2025-01-09T11:49:54.5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35"/>
    <p:restoredTop sz="95846"/>
  </p:normalViewPr>
  <p:slideViewPr>
    <p:cSldViewPr snapToGrid="0" snapToObjects="1">
      <p:cViewPr varScale="1">
        <p:scale>
          <a:sx n="84" d="100"/>
          <a:sy n="84" d="100"/>
        </p:scale>
        <p:origin x="200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 Kousgaard" userId="3c4bfee1-9642-40ca-9c59-5dcbed48e36e" providerId="ADAL" clId="{5DDDB157-57C9-B841-9693-36BD1BEEE365}"/>
    <pc:docChg chg="modSld">
      <pc:chgData name="Emil Kousgaard" userId="3c4bfee1-9642-40ca-9c59-5dcbed48e36e" providerId="ADAL" clId="{5DDDB157-57C9-B841-9693-36BD1BEEE365}" dt="2022-01-10T12:10:23.335" v="0" actId="20577"/>
      <pc:docMkLst>
        <pc:docMk/>
      </pc:docMkLst>
      <pc:sldChg chg="modSp">
        <pc:chgData name="Emil Kousgaard" userId="3c4bfee1-9642-40ca-9c59-5dcbed48e36e" providerId="ADAL" clId="{5DDDB157-57C9-B841-9693-36BD1BEEE365}" dt="2022-01-10T12:10:23.335" v="0" actId="20577"/>
        <pc:sldMkLst>
          <pc:docMk/>
          <pc:sldMk cId="2770558601" sldId="261"/>
        </pc:sldMkLst>
      </pc:sldChg>
    </pc:docChg>
  </pc:docChgLst>
  <pc:docChgLst>
    <pc:chgData name="Emil Kousgaard" userId="3c4bfee1-9642-40ca-9c59-5dcbed48e36e" providerId="ADAL" clId="{AE0B83C6-29DA-C042-9A36-D73CDF6B3268}"/>
    <pc:docChg chg="modSld">
      <pc:chgData name="Emil Kousgaard" userId="3c4bfee1-9642-40ca-9c59-5dcbed48e36e" providerId="ADAL" clId="{AE0B83C6-29DA-C042-9A36-D73CDF6B3268}" dt="2023-01-05T07:04:07.141" v="97"/>
      <pc:docMkLst>
        <pc:docMk/>
      </pc:docMkLst>
      <pc:sldChg chg="modSp">
        <pc:chgData name="Emil Kousgaard" userId="3c4bfee1-9642-40ca-9c59-5dcbed48e36e" providerId="ADAL" clId="{AE0B83C6-29DA-C042-9A36-D73CDF6B3268}" dt="2023-01-05T06:55:29.998" v="46" actId="20577"/>
        <pc:sldMkLst>
          <pc:docMk/>
          <pc:sldMk cId="3585942432" sldId="257"/>
        </pc:sldMkLst>
      </pc:sldChg>
      <pc:sldChg chg="modSp mod">
        <pc:chgData name="Emil Kousgaard" userId="3c4bfee1-9642-40ca-9c59-5dcbed48e36e" providerId="ADAL" clId="{AE0B83C6-29DA-C042-9A36-D73CDF6B3268}" dt="2023-01-05T07:04:07.141" v="97"/>
        <pc:sldMkLst>
          <pc:docMk/>
          <pc:sldMk cId="1316091515" sldId="260"/>
        </pc:sldMkLst>
      </pc:sldChg>
      <pc:sldChg chg="modSp">
        <pc:chgData name="Emil Kousgaard" userId="3c4bfee1-9642-40ca-9c59-5dcbed48e36e" providerId="ADAL" clId="{AE0B83C6-29DA-C042-9A36-D73CDF6B3268}" dt="2023-01-04T20:19:46.979" v="43" actId="14100"/>
        <pc:sldMkLst>
          <pc:docMk/>
          <pc:sldMk cId="2879036011" sldId="262"/>
        </pc:sldMkLst>
      </pc:sldChg>
    </pc:docChg>
  </pc:docChgLst>
  <pc:docChgLst>
    <pc:chgData name="Emil Kousgaard" userId="3c4bfee1-9642-40ca-9c59-5dcbed48e36e" providerId="ADAL" clId="{122A3290-9549-9E40-BDE2-C1F489A70359}"/>
    <pc:docChg chg="custSel addSld modSld">
      <pc:chgData name="Emil Kousgaard" userId="3c4bfee1-9642-40ca-9c59-5dcbed48e36e" providerId="ADAL" clId="{122A3290-9549-9E40-BDE2-C1F489A70359}" dt="2025-01-09T11:49:54.506" v="581" actId="20577"/>
      <pc:docMkLst>
        <pc:docMk/>
      </pc:docMkLst>
      <pc:sldChg chg="modSp mod modAnim">
        <pc:chgData name="Emil Kousgaard" userId="3c4bfee1-9642-40ca-9c59-5dcbed48e36e" providerId="ADAL" clId="{122A3290-9549-9E40-BDE2-C1F489A70359}" dt="2025-01-08T07:06:06.956" v="357" actId="20577"/>
        <pc:sldMkLst>
          <pc:docMk/>
          <pc:sldMk cId="3585942432" sldId="257"/>
        </pc:sldMkLst>
        <pc:spChg chg="mod">
          <ac:chgData name="Emil Kousgaard" userId="3c4bfee1-9642-40ca-9c59-5dcbed48e36e" providerId="ADAL" clId="{122A3290-9549-9E40-BDE2-C1F489A70359}" dt="2025-01-08T06:38:42.238" v="279" actId="1076"/>
          <ac:spMkLst>
            <pc:docMk/>
            <pc:sldMk cId="3585942432" sldId="257"/>
            <ac:spMk id="2" creationId="{D6860023-0A48-6040-B0BB-3A8A260CBB62}"/>
          </ac:spMkLst>
        </pc:spChg>
        <pc:spChg chg="mod">
          <ac:chgData name="Emil Kousgaard" userId="3c4bfee1-9642-40ca-9c59-5dcbed48e36e" providerId="ADAL" clId="{122A3290-9549-9E40-BDE2-C1F489A70359}" dt="2025-01-08T07:06:06.956" v="357" actId="20577"/>
          <ac:spMkLst>
            <pc:docMk/>
            <pc:sldMk cId="3585942432" sldId="257"/>
            <ac:spMk id="3" creationId="{21EE027A-FBFD-9743-8AFC-EC4127FFFF6A}"/>
          </ac:spMkLst>
        </pc:spChg>
      </pc:sldChg>
      <pc:sldChg chg="modSp">
        <pc:chgData name="Emil Kousgaard" userId="3c4bfee1-9642-40ca-9c59-5dcbed48e36e" providerId="ADAL" clId="{122A3290-9549-9E40-BDE2-C1F489A70359}" dt="2025-01-08T06:40:21.303" v="291" actId="20577"/>
        <pc:sldMkLst>
          <pc:docMk/>
          <pc:sldMk cId="3763005186" sldId="258"/>
        </pc:sldMkLst>
        <pc:spChg chg="mod">
          <ac:chgData name="Emil Kousgaard" userId="3c4bfee1-9642-40ca-9c59-5dcbed48e36e" providerId="ADAL" clId="{122A3290-9549-9E40-BDE2-C1F489A70359}" dt="2025-01-08T06:40:21.303" v="291" actId="20577"/>
          <ac:spMkLst>
            <pc:docMk/>
            <pc:sldMk cId="3763005186" sldId="258"/>
            <ac:spMk id="3" creationId="{DE9D607B-0AD8-0540-A109-866E65B422E9}"/>
          </ac:spMkLst>
        </pc:spChg>
      </pc:sldChg>
      <pc:sldChg chg="modSp">
        <pc:chgData name="Emil Kousgaard" userId="3c4bfee1-9642-40ca-9c59-5dcbed48e36e" providerId="ADAL" clId="{122A3290-9549-9E40-BDE2-C1F489A70359}" dt="2025-01-09T11:49:54.506" v="581" actId="20577"/>
        <pc:sldMkLst>
          <pc:docMk/>
          <pc:sldMk cId="1316091515" sldId="260"/>
        </pc:sldMkLst>
        <pc:spChg chg="mod">
          <ac:chgData name="Emil Kousgaard" userId="3c4bfee1-9642-40ca-9c59-5dcbed48e36e" providerId="ADAL" clId="{122A3290-9549-9E40-BDE2-C1F489A70359}" dt="2025-01-09T11:49:54.506" v="581" actId="20577"/>
          <ac:spMkLst>
            <pc:docMk/>
            <pc:sldMk cId="1316091515" sldId="260"/>
            <ac:spMk id="3" creationId="{2C3D9755-4D1B-B048-B055-85A7933D23B8}"/>
          </ac:spMkLst>
        </pc:spChg>
      </pc:sldChg>
      <pc:sldChg chg="modSp mod">
        <pc:chgData name="Emil Kousgaard" userId="3c4bfee1-9642-40ca-9c59-5dcbed48e36e" providerId="ADAL" clId="{122A3290-9549-9E40-BDE2-C1F489A70359}" dt="2025-01-08T06:39:54.359" v="290" actId="20577"/>
        <pc:sldMkLst>
          <pc:docMk/>
          <pc:sldMk cId="1495579440" sldId="264"/>
        </pc:sldMkLst>
        <pc:spChg chg="mod">
          <ac:chgData name="Emil Kousgaard" userId="3c4bfee1-9642-40ca-9c59-5dcbed48e36e" providerId="ADAL" clId="{122A3290-9549-9E40-BDE2-C1F489A70359}" dt="2025-01-08T06:39:54.359" v="290" actId="20577"/>
          <ac:spMkLst>
            <pc:docMk/>
            <pc:sldMk cId="1495579440" sldId="264"/>
            <ac:spMk id="3" creationId="{844CD816-A76A-AE9D-44D2-B235E16ACD0A}"/>
          </ac:spMkLst>
        </pc:spChg>
      </pc:sldChg>
      <pc:sldChg chg="modSp mod">
        <pc:chgData name="Emil Kousgaard" userId="3c4bfee1-9642-40ca-9c59-5dcbed48e36e" providerId="ADAL" clId="{122A3290-9549-9E40-BDE2-C1F489A70359}" dt="2025-01-08T07:04:38.844" v="352" actId="14100"/>
        <pc:sldMkLst>
          <pc:docMk/>
          <pc:sldMk cId="1873419823" sldId="265"/>
        </pc:sldMkLst>
        <pc:spChg chg="mod">
          <ac:chgData name="Emil Kousgaard" userId="3c4bfee1-9642-40ca-9c59-5dcbed48e36e" providerId="ADAL" clId="{122A3290-9549-9E40-BDE2-C1F489A70359}" dt="2025-01-08T07:04:38.844" v="352" actId="14100"/>
          <ac:spMkLst>
            <pc:docMk/>
            <pc:sldMk cId="1873419823" sldId="265"/>
            <ac:spMk id="2" creationId="{1A007D11-C979-C096-2944-81C248707A7F}"/>
          </ac:spMkLst>
        </pc:spChg>
        <pc:spChg chg="mod">
          <ac:chgData name="Emil Kousgaard" userId="3c4bfee1-9642-40ca-9c59-5dcbed48e36e" providerId="ADAL" clId="{122A3290-9549-9E40-BDE2-C1F489A70359}" dt="2025-01-08T06:41:51.343" v="350" actId="20577"/>
          <ac:spMkLst>
            <pc:docMk/>
            <pc:sldMk cId="1873419823" sldId="265"/>
            <ac:spMk id="3" creationId="{3D5EF0C1-FA05-DA59-1F37-F48DB3530D19}"/>
          </ac:spMkLst>
        </pc:spChg>
      </pc:sldChg>
      <pc:sldChg chg="modSp add mod modAnim">
        <pc:chgData name="Emil Kousgaard" userId="3c4bfee1-9642-40ca-9c59-5dcbed48e36e" providerId="ADAL" clId="{122A3290-9549-9E40-BDE2-C1F489A70359}" dt="2025-01-09T11:48:10.230" v="573" actId="20577"/>
        <pc:sldMkLst>
          <pc:docMk/>
          <pc:sldMk cId="1602761309" sldId="266"/>
        </pc:sldMkLst>
        <pc:spChg chg="mod">
          <ac:chgData name="Emil Kousgaard" userId="3c4bfee1-9642-40ca-9c59-5dcbed48e36e" providerId="ADAL" clId="{122A3290-9549-9E40-BDE2-C1F489A70359}" dt="2025-01-09T11:46:44.070" v="398" actId="20577"/>
          <ac:spMkLst>
            <pc:docMk/>
            <pc:sldMk cId="1602761309" sldId="266"/>
            <ac:spMk id="2" creationId="{2D58B3CA-D67A-FFF2-B47A-C1B72969C31D}"/>
          </ac:spMkLst>
        </pc:spChg>
        <pc:spChg chg="mod">
          <ac:chgData name="Emil Kousgaard" userId="3c4bfee1-9642-40ca-9c59-5dcbed48e36e" providerId="ADAL" clId="{122A3290-9549-9E40-BDE2-C1F489A70359}" dt="2025-01-09T11:48:10.230" v="573" actId="20577"/>
          <ac:spMkLst>
            <pc:docMk/>
            <pc:sldMk cId="1602761309" sldId="266"/>
            <ac:spMk id="3" creationId="{D9C0CE8C-A957-2938-D77F-2D08807799EE}"/>
          </ac:spMkLst>
        </pc:spChg>
      </pc:sldChg>
    </pc:docChg>
  </pc:docChgLst>
  <pc:docChgLst>
    <pc:chgData name="Emil Kousgaard" userId="3c4bfee1-9642-40ca-9c59-5dcbed48e36e" providerId="ADAL" clId="{06FE9406-3D91-5144-95E7-F95FD432B901}"/>
    <pc:docChg chg="custSel addSld modSld sldOrd">
      <pc:chgData name="Emil Kousgaard" userId="3c4bfee1-9642-40ca-9c59-5dcbed48e36e" providerId="ADAL" clId="{06FE9406-3D91-5144-95E7-F95FD432B901}" dt="2023-12-14T12:08:45.632" v="551" actId="20577"/>
      <pc:docMkLst>
        <pc:docMk/>
      </pc:docMkLst>
      <pc:sldChg chg="modSp modAnim">
        <pc:chgData name="Emil Kousgaard" userId="3c4bfee1-9642-40ca-9c59-5dcbed48e36e" providerId="ADAL" clId="{06FE9406-3D91-5144-95E7-F95FD432B901}" dt="2023-12-12T18:38:45.485" v="81" actId="20577"/>
        <pc:sldMkLst>
          <pc:docMk/>
          <pc:sldMk cId="3585942432" sldId="257"/>
        </pc:sldMkLst>
      </pc:sldChg>
      <pc:sldChg chg="modSp">
        <pc:chgData name="Emil Kousgaard" userId="3c4bfee1-9642-40ca-9c59-5dcbed48e36e" providerId="ADAL" clId="{06FE9406-3D91-5144-95E7-F95FD432B901}" dt="2023-12-12T18:40:34.716" v="190" actId="20577"/>
        <pc:sldMkLst>
          <pc:docMk/>
          <pc:sldMk cId="3763005186" sldId="258"/>
        </pc:sldMkLst>
      </pc:sldChg>
      <pc:sldChg chg="modSp modAnim">
        <pc:chgData name="Emil Kousgaard" userId="3c4bfee1-9642-40ca-9c59-5dcbed48e36e" providerId="ADAL" clId="{06FE9406-3D91-5144-95E7-F95FD432B901}" dt="2023-12-14T12:08:45.632" v="551" actId="20577"/>
        <pc:sldMkLst>
          <pc:docMk/>
          <pc:sldMk cId="2770558601" sldId="261"/>
        </pc:sldMkLst>
      </pc:sldChg>
      <pc:sldChg chg="addSp modSp mod">
        <pc:chgData name="Emil Kousgaard" userId="3c4bfee1-9642-40ca-9c59-5dcbed48e36e" providerId="ADAL" clId="{06FE9406-3D91-5144-95E7-F95FD432B901}" dt="2023-12-12T18:40:13.421" v="188" actId="20577"/>
        <pc:sldMkLst>
          <pc:docMk/>
          <pc:sldMk cId="1495579440" sldId="264"/>
        </pc:sldMkLst>
      </pc:sldChg>
      <pc:sldChg chg="modSp new mod ord">
        <pc:chgData name="Emil Kousgaard" userId="3c4bfee1-9642-40ca-9c59-5dcbed48e36e" providerId="ADAL" clId="{06FE9406-3D91-5144-95E7-F95FD432B901}" dt="2023-12-13T06:45:31.484" v="449" actId="20577"/>
        <pc:sldMkLst>
          <pc:docMk/>
          <pc:sldMk cId="1873419823" sldId="265"/>
        </pc:sldMkLst>
      </pc:sldChg>
    </pc:docChg>
  </pc:docChgLst>
  <pc:docChgLst>
    <pc:chgData name="Emil Kousgaard" userId="3c4bfee1-9642-40ca-9c59-5dcbed48e36e" providerId="ADAL" clId="{7553F879-FE40-4898-A21B-4C85CC424B2E}"/>
    <pc:docChg chg="custSel addSld modSld">
      <pc:chgData name="Emil Kousgaard" userId="3c4bfee1-9642-40ca-9c59-5dcbed48e36e" providerId="ADAL" clId="{7553F879-FE40-4898-A21B-4C85CC424B2E}" dt="2023-01-04T14:11:23.197" v="194" actId="20577"/>
      <pc:docMkLst>
        <pc:docMk/>
      </pc:docMkLst>
      <pc:sldChg chg="delSp mod delAnim">
        <pc:chgData name="Emil Kousgaard" userId="3c4bfee1-9642-40ca-9c59-5dcbed48e36e" providerId="ADAL" clId="{7553F879-FE40-4898-A21B-4C85CC424B2E}" dt="2023-01-04T13:59:57.656" v="0" actId="21"/>
        <pc:sldMkLst>
          <pc:docMk/>
          <pc:sldMk cId="3585942432" sldId="257"/>
        </pc:sldMkLst>
      </pc:sldChg>
      <pc:sldChg chg="modSp mod modAnim">
        <pc:chgData name="Emil Kousgaard" userId="3c4bfee1-9642-40ca-9c59-5dcbed48e36e" providerId="ADAL" clId="{7553F879-FE40-4898-A21B-4C85CC424B2E}" dt="2023-01-04T14:03:31.185" v="106"/>
        <pc:sldMkLst>
          <pc:docMk/>
          <pc:sldMk cId="2441628151" sldId="259"/>
        </pc:sldMkLst>
      </pc:sldChg>
      <pc:sldChg chg="addSp modSp mod setBg modAnim">
        <pc:chgData name="Emil Kousgaard" userId="3c4bfee1-9642-40ca-9c59-5dcbed48e36e" providerId="ADAL" clId="{7553F879-FE40-4898-A21B-4C85CC424B2E}" dt="2023-01-04T14:10:09.083" v="134" actId="14100"/>
        <pc:sldMkLst>
          <pc:docMk/>
          <pc:sldMk cId="2879036011" sldId="262"/>
        </pc:sldMkLst>
      </pc:sldChg>
      <pc:sldChg chg="modSp mod">
        <pc:chgData name="Emil Kousgaard" userId="3c4bfee1-9642-40ca-9c59-5dcbed48e36e" providerId="ADAL" clId="{7553F879-FE40-4898-A21B-4C85CC424B2E}" dt="2023-01-04T14:11:23.197" v="194" actId="20577"/>
        <pc:sldMkLst>
          <pc:docMk/>
          <pc:sldMk cId="3146508559" sldId="263"/>
        </pc:sldMkLst>
      </pc:sldChg>
      <pc:sldChg chg="addSp delSp modSp new mod modAnim">
        <pc:chgData name="Emil Kousgaard" userId="3c4bfee1-9642-40ca-9c59-5dcbed48e36e" providerId="ADAL" clId="{7553F879-FE40-4898-A21B-4C85CC424B2E}" dt="2023-01-04T14:02:34.296" v="45" actId="20577"/>
        <pc:sldMkLst>
          <pc:docMk/>
          <pc:sldMk cId="1495579440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1/7/25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007D11-C979-C096-2944-81C248707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342420"/>
            <a:ext cx="9871742" cy="1333980"/>
          </a:xfrm>
        </p:spPr>
        <p:txBody>
          <a:bodyPr/>
          <a:lstStyle/>
          <a:p>
            <a:r>
              <a:rPr lang="da-DK" dirty="0"/>
              <a:t>NYT EMNE: VIRKSOMHEDENS STRUKTUR OG LEDELSE – HVAD SKAL VI IGENNEM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5EF0C1-FA05-DA59-1F37-F48DB3530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Organisationsstruktur og ejerforhold (i dag)</a:t>
            </a:r>
          </a:p>
          <a:p>
            <a:r>
              <a:rPr lang="da-DK" dirty="0"/>
              <a:t>Organisationsdiagram og organisationsprincipper (i morgen 4 små oplæg – hvem?)</a:t>
            </a:r>
          </a:p>
          <a:p>
            <a:r>
              <a:rPr lang="da-DK" dirty="0"/>
              <a:t>Virksomhedskulturen (15/1 – 2 oplæg)</a:t>
            </a:r>
          </a:p>
          <a:p>
            <a:r>
              <a:rPr lang="da-DK" dirty="0"/>
              <a:t>Motivationsformer (hvad er god ledelse?) 22/1 – 2 oplæg </a:t>
            </a:r>
          </a:p>
          <a:p>
            <a:r>
              <a:rPr lang="da-DK" dirty="0"/>
              <a:t>Ledelsesstile og ledelsesroller (29/11) 4 oplæg til salg</a:t>
            </a:r>
          </a:p>
          <a:p>
            <a:r>
              <a:rPr lang="da-DK" dirty="0"/>
              <a:t>Afrunding og lille test (5/2)</a:t>
            </a:r>
          </a:p>
          <a:p>
            <a:r>
              <a:rPr lang="da-DK" dirty="0"/>
              <a:t>Sidste emne: Iværksætteri og etablering af egen virksomhed</a:t>
            </a:r>
          </a:p>
        </p:txBody>
      </p:sp>
    </p:spTree>
    <p:extLst>
      <p:ext uri="{BB962C8B-B14F-4D97-AF65-F5344CB8AC3E}">
        <p14:creationId xmlns:p14="http://schemas.microsoft.com/office/powerpoint/2010/main" val="1873419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860023-0A48-6040-B0BB-3A8A260CB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79679"/>
            <a:ext cx="9603275" cy="1049235"/>
          </a:xfrm>
        </p:spPr>
        <p:txBody>
          <a:bodyPr/>
          <a:lstStyle/>
          <a:p>
            <a:r>
              <a:rPr lang="da-DK" dirty="0"/>
              <a:t>Organisationsteori og ledelse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EE027A-FBFD-9743-8AFC-EC4127FFF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914400"/>
            <a:ext cx="9603275" cy="5059680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Begreber og definitioner: </a:t>
            </a:r>
          </a:p>
          <a:p>
            <a:r>
              <a:rPr lang="da-DK" b="1" dirty="0"/>
              <a:t>organisation</a:t>
            </a:r>
            <a:r>
              <a:rPr lang="da-DK" dirty="0"/>
              <a:t> </a:t>
            </a:r>
          </a:p>
          <a:p>
            <a:br>
              <a:rPr lang="da-DK" dirty="0"/>
            </a:br>
            <a:r>
              <a:rPr lang="da-DK" dirty="0"/>
              <a:t>Et fælles og målrettet samarbejde mellem menneskene i organisationen for at opnå målet. </a:t>
            </a:r>
            <a:br>
              <a:rPr lang="da-DK" dirty="0"/>
            </a:br>
            <a:r>
              <a:rPr lang="da-DK" dirty="0"/>
              <a:t>Organisation er et administrativt og funktionelt socialt system af individer og grupper, som er etableret med henblik på at opnå et eller flere mål. I spidsen for en organisation er en leder eller en ledelse, som har hovedansvaret for, at organisationen bevæger sig mod målet eller målene</a:t>
            </a:r>
          </a:p>
          <a:p>
            <a:r>
              <a:rPr lang="da-DK" b="1" dirty="0"/>
              <a:t>myndighed</a:t>
            </a:r>
            <a:r>
              <a:rPr lang="da-DK" dirty="0"/>
              <a:t> </a:t>
            </a:r>
          </a:p>
          <a:p>
            <a:r>
              <a:rPr lang="da-DK" dirty="0"/>
              <a:t>retten til at beslutte eller handle med betydning for andre.</a:t>
            </a:r>
          </a:p>
          <a:p>
            <a:r>
              <a:rPr lang="da-DK" b="1" dirty="0"/>
              <a:t>ansvar</a:t>
            </a:r>
            <a:r>
              <a:rPr lang="da-DK" dirty="0"/>
              <a:t> </a:t>
            </a:r>
          </a:p>
          <a:p>
            <a:r>
              <a:rPr lang="da-DK" dirty="0"/>
              <a:t>afgive forklaring og evt. påtage sig skylden for noget samt tage de eventuelle (juridiske) konsekvenser</a:t>
            </a:r>
          </a:p>
          <a:p>
            <a:r>
              <a:rPr lang="da-DK" dirty="0"/>
              <a:t>To forskellige organisationsstrukturer: Formel (synlige, skrevne, myndighed og ansvar, fordeling af arbejdsopgaver) og uformel (alt det uskreven, relationer, adfærdsmønster, usynlig men vigtig)</a:t>
            </a:r>
          </a:p>
          <a:p>
            <a:r>
              <a:rPr lang="da-DK" dirty="0"/>
              <a:t>Kom med nogle eksempler på hvor vi finder de forskellige organisationsstrukturer?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8594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D9A992-81B0-ED63-E728-81B842AC3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To forskellige strukturer – hvilke?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3D7E1399-0300-A1D7-8982-2929DBE3D8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400251"/>
              </p:ext>
            </p:extLst>
          </p:nvPr>
        </p:nvGraphicFramePr>
        <p:xfrm>
          <a:off x="1451579" y="1329136"/>
          <a:ext cx="9672828" cy="2988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6414">
                  <a:extLst>
                    <a:ext uri="{9D8B030D-6E8A-4147-A177-3AD203B41FA5}">
                      <a16:colId xmlns:a16="http://schemas.microsoft.com/office/drawing/2014/main" val="483671636"/>
                    </a:ext>
                  </a:extLst>
                </a:gridCol>
                <a:gridCol w="4836414">
                  <a:extLst>
                    <a:ext uri="{9D8B030D-6E8A-4147-A177-3AD203B41FA5}">
                      <a16:colId xmlns:a16="http://schemas.microsoft.com/office/drawing/2014/main" val="29745720"/>
                    </a:ext>
                  </a:extLst>
                </a:gridCol>
              </a:tblGrid>
              <a:tr h="604246">
                <a:tc>
                  <a:txBody>
                    <a:bodyPr/>
                    <a:lstStyle/>
                    <a:p>
                      <a:r>
                        <a:rPr lang="da-DK" dirty="0"/>
                        <a:t>Mekanistisk struktur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Organisk struktur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275562"/>
                  </a:ext>
                </a:extLst>
              </a:tr>
              <a:tr h="2383876">
                <a:tc>
                  <a:txBody>
                    <a:bodyPr/>
                    <a:lstStyle/>
                    <a:p>
                      <a:r>
                        <a:rPr lang="da-DK" dirty="0"/>
                        <a:t>Stærkt hierarki</a:t>
                      </a:r>
                    </a:p>
                    <a:p>
                      <a:r>
                        <a:rPr lang="da-DK" dirty="0"/>
                        <a:t>Kontrol, systemer og procedurer</a:t>
                      </a:r>
                    </a:p>
                    <a:p>
                      <a:r>
                        <a:rPr lang="da-DK" dirty="0"/>
                        <a:t>Centraliseret kommunikation</a:t>
                      </a:r>
                    </a:p>
                    <a:p>
                      <a:r>
                        <a:rPr lang="da-DK" dirty="0"/>
                        <a:t>Klar fordeling af ansvar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Begrænset hierarki</a:t>
                      </a:r>
                    </a:p>
                    <a:p>
                      <a:r>
                        <a:rPr lang="da-DK" dirty="0"/>
                        <a:t>Flydende arbejdsdeling</a:t>
                      </a:r>
                    </a:p>
                    <a:p>
                      <a:r>
                        <a:rPr lang="da-DK" dirty="0"/>
                        <a:t>Tillid frem for kontrol</a:t>
                      </a:r>
                    </a:p>
                    <a:p>
                      <a:r>
                        <a:rPr lang="da-DK" dirty="0"/>
                        <a:t>Frihedsgrader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619568"/>
                  </a:ext>
                </a:extLst>
              </a:tr>
            </a:tbl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844CD816-A76A-AE9D-44D2-B235E16ACD0A}"/>
              </a:ext>
            </a:extLst>
          </p:cNvPr>
          <p:cNvSpPr txBox="1"/>
          <p:nvPr/>
        </p:nvSpPr>
        <p:spPr>
          <a:xfrm>
            <a:off x="1531620" y="4491990"/>
            <a:ext cx="952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Diskuter hvilke virksomheder, der opererer i hhv. en mekanistisk eller organisk struktur  ? Kan en virksomhed godt operere i begge strukturer? </a:t>
            </a:r>
          </a:p>
        </p:txBody>
      </p:sp>
    </p:spTree>
    <p:extLst>
      <p:ext uri="{BB962C8B-B14F-4D97-AF65-F5344CB8AC3E}">
        <p14:creationId xmlns:p14="http://schemas.microsoft.com/office/powerpoint/2010/main" val="149557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94F99-7D48-A64D-B976-6D4E10441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Ejerforhold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9D607B-0AD8-0540-A109-866E65B42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1. Privatejede virksomheder:</a:t>
            </a:r>
          </a:p>
          <a:p>
            <a:r>
              <a:rPr lang="da-DK" dirty="0"/>
              <a:t>A/S, ApS, Enkeltmandsvirksomhed, Interessentskab (I/S)</a:t>
            </a:r>
          </a:p>
          <a:p>
            <a:pPr marL="0" indent="0">
              <a:buNone/>
            </a:pPr>
            <a:r>
              <a:rPr lang="da-DK" dirty="0"/>
              <a:t>2. Offentlige virksomheder</a:t>
            </a:r>
          </a:p>
          <a:p>
            <a:r>
              <a:rPr lang="da-DK" dirty="0"/>
              <a:t>Tre niveauer: Sygehuse, skoler, børnehaver, Politiet</a:t>
            </a:r>
          </a:p>
          <a:p>
            <a:pPr marL="0" indent="0">
              <a:buNone/>
            </a:pPr>
            <a:r>
              <a:rPr lang="da-DK" dirty="0"/>
              <a:t>3. Selvejende virksomheder</a:t>
            </a:r>
          </a:p>
          <a:p>
            <a:pPr marL="0" indent="0">
              <a:buNone/>
            </a:pPr>
            <a:r>
              <a:rPr lang="da-DK" dirty="0"/>
              <a:t>- Nogle offentlige institutioner samt selvejende fonde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6300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C1FD3-FE19-D1EA-BDDD-7A07EDD21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58B3CA-D67A-FFF2-B47A-C1B72969C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Er organisationen/virksomheden effektiv?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C0CE8C-A957-2938-D77F-2D0880779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Hvordan er myndigheden fordelt?</a:t>
            </a:r>
          </a:p>
          <a:p>
            <a:r>
              <a:rPr lang="da-DK" dirty="0"/>
              <a:t>Hvordan er ansvaret fordelt?</a:t>
            </a:r>
          </a:p>
          <a:p>
            <a:r>
              <a:rPr lang="da-DK" dirty="0"/>
              <a:t>Hvordan er aktiviteterne koordineret og fordelt?</a:t>
            </a:r>
          </a:p>
          <a:p>
            <a:endParaRPr lang="da-DK" dirty="0"/>
          </a:p>
          <a:p>
            <a:r>
              <a:rPr lang="da-DK" dirty="0"/>
              <a:t>Ved at besvare disse spørgsmål får man et godt overblik.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0276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C358C-CFDF-744A-8E93-F76D18707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991004" cy="1049235"/>
          </a:xfrm>
        </p:spPr>
        <p:txBody>
          <a:bodyPr>
            <a:normAutofit fontScale="90000"/>
          </a:bodyPr>
          <a:lstStyle/>
          <a:p>
            <a:r>
              <a:rPr lang="da-DK" dirty="0"/>
              <a:t>Den formelle struktur – hvilke myndighedsniveauer har vi i store virksomheder?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A36E815-33AD-4944-9851-9B6241BA88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1842710"/>
            <a:ext cx="7181558" cy="410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62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2E0E35-AD89-3241-A66E-7D9461CEA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da-DK" dirty="0"/>
              <a:t>Hvad er et organisationsdiagram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3D9755-4D1B-B048-B055-85A7933D2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r>
              <a:rPr lang="da-DK" dirty="0"/>
              <a:t>Fortæller noget om hvordan virksomheden er bygget op og struktureret (Hvem gør hvad, kommandoveje, mange varianter</a:t>
            </a:r>
          </a:p>
          <a:p>
            <a:r>
              <a:rPr lang="da-DK" dirty="0"/>
              <a:t>Viser den formelle struktur</a:t>
            </a:r>
          </a:p>
          <a:p>
            <a:r>
              <a:rPr lang="da-DK" dirty="0"/>
              <a:t>Grafisk overblik over: </a:t>
            </a:r>
            <a:r>
              <a:rPr lang="da-DK" err="1"/>
              <a:t>Myndighed</a:t>
            </a:r>
            <a:r>
              <a:rPr lang="da-DK"/>
              <a:t>, ansvar</a:t>
            </a:r>
            <a:r>
              <a:rPr lang="da-DK" dirty="0"/>
              <a:t>, afdelinger og organisering</a:t>
            </a:r>
          </a:p>
        </p:txBody>
      </p:sp>
      <p:pic>
        <p:nvPicPr>
          <p:cNvPr id="2050" name="Picture 2" descr="Organisationsdiagram for Styrelsen for Arbejdsmarked og Rekruttering">
            <a:extLst>
              <a:ext uri="{FF2B5EF4-FFF2-40B4-BE49-F238E27FC236}">
                <a16:creationId xmlns:a16="http://schemas.microsoft.com/office/drawing/2014/main" id="{845D14A9-85A3-5645-9E41-F683665EE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7423" y="2015734"/>
            <a:ext cx="6503527" cy="365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09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2D8763-2C22-E048-9405-17804F695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Linje- og stabsorganisation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688157-9677-A446-947D-A67F9E4B7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Et af de mest anvendte organisationsprincipper. Hvad er de vigtigste stabsfunktioner?</a:t>
            </a:r>
          </a:p>
          <a:p>
            <a:r>
              <a:rPr lang="da-DK" dirty="0"/>
              <a:t>Økonomi, IT, marketing og HR</a:t>
            </a:r>
          </a:p>
          <a:p>
            <a:r>
              <a:rPr lang="da-DK"/>
              <a:t>Andre organisationsprincipper er </a:t>
            </a:r>
            <a:r>
              <a:rPr lang="da-DK" dirty="0"/>
              <a:t>linjeprincip og det </a:t>
            </a:r>
            <a:r>
              <a:rPr lang="da-DK"/>
              <a:t>funktionelle princip</a:t>
            </a:r>
            <a:endParaRPr lang="da-DK" dirty="0"/>
          </a:p>
          <a:p>
            <a:r>
              <a:rPr lang="da-DK" dirty="0"/>
              <a:t>Lodrette linjer viser myndighed (nedad) og ansvar (opad)</a:t>
            </a:r>
          </a:p>
          <a:p>
            <a:r>
              <a:rPr lang="da-DK" dirty="0"/>
              <a:t>Linjeprincippet betyder, at man som medarbejder kun referer til én leder</a:t>
            </a:r>
          </a:p>
          <a:p>
            <a:r>
              <a:rPr lang="da-DK" dirty="0"/>
              <a:t>De firkantede er linjefunktioner og de runde er stabsfunktioner (klar opgave, men ingen myndighed)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055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BE614F-B600-3445-8D02-DFC9CA1B3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33400"/>
            <a:ext cx="9603275" cy="1049235"/>
          </a:xfrm>
        </p:spPr>
        <p:txBody>
          <a:bodyPr>
            <a:normAutofit/>
          </a:bodyPr>
          <a:lstStyle/>
          <a:p>
            <a:r>
              <a:rPr lang="da-DK" dirty="0"/>
              <a:t>Projektorganisationen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F37907A-94E7-B94C-96C7-5EC638FD9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856" y="1182635"/>
            <a:ext cx="5622284" cy="43373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/>
              <a:t>Hvad er et projekt?</a:t>
            </a:r>
          </a:p>
          <a:p>
            <a:pPr>
              <a:lnSpc>
                <a:spcPct val="110000"/>
              </a:lnSpc>
            </a:pPr>
            <a:r>
              <a:rPr lang="da-DK" sz="1400" dirty="0"/>
              <a:t>Unik opgave, tidsbegrænset, har en vis størrelse, midlertidigt</a:t>
            </a:r>
          </a:p>
          <a:p>
            <a:pPr>
              <a:lnSpc>
                <a:spcPct val="110000"/>
              </a:lnSpc>
            </a:pPr>
            <a:r>
              <a:rPr lang="da-DK" sz="1400" dirty="0"/>
              <a:t>Videreudvikling af det klassiske organisationsprincip: Basisorganisation suppleres med projektorganisation</a:t>
            </a:r>
          </a:p>
          <a:p>
            <a:pPr>
              <a:lnSpc>
                <a:spcPct val="110000"/>
              </a:lnSpc>
            </a:pPr>
            <a:r>
              <a:rPr lang="da-DK" sz="1400" dirty="0"/>
              <a:t>Styregruppe – projektleder – projektgruppe</a:t>
            </a:r>
          </a:p>
          <a:p>
            <a:pPr>
              <a:lnSpc>
                <a:spcPct val="110000"/>
              </a:lnSpc>
            </a:pPr>
            <a:r>
              <a:rPr lang="da-DK" sz="1400" dirty="0"/>
              <a:t>Fordele: dynamik, fleksibilitet, kreativitet og innovation, flere kompetencer</a:t>
            </a:r>
          </a:p>
          <a:p>
            <a:pPr>
              <a:lnSpc>
                <a:spcPct val="110000"/>
              </a:lnSpc>
            </a:pPr>
            <a:r>
              <a:rPr lang="da-DK" sz="1400" dirty="0"/>
              <a:t>Ulemper: hvem bestemmer over hvem (linjechef el projektleder)</a:t>
            </a:r>
          </a:p>
          <a:p>
            <a:pPr>
              <a:lnSpc>
                <a:spcPct val="110000"/>
              </a:lnSpc>
            </a:pPr>
            <a:r>
              <a:rPr lang="da-DK" sz="1400" dirty="0"/>
              <a:t>Hvor er projektorganisationen hensigtsmæssig?</a:t>
            </a:r>
          </a:p>
          <a:p>
            <a:pPr>
              <a:lnSpc>
                <a:spcPct val="110000"/>
              </a:lnSpc>
            </a:pPr>
            <a:r>
              <a:rPr lang="da-DK" sz="1400" dirty="0"/>
              <a:t>Når der skal udarbejdes projekter (tidsbegrænsede, komplicerede opgaver, udviklingsopgaver) og inddrages forskellige kompetencer.</a:t>
            </a:r>
          </a:p>
          <a:p>
            <a:pPr>
              <a:lnSpc>
                <a:spcPct val="110000"/>
              </a:lnSpc>
            </a:pPr>
            <a:r>
              <a:rPr lang="da-DK" sz="1400" dirty="0"/>
              <a:t>Projektorganisationen er et godt supplement til den klassiske linje og stabsorganisation. </a:t>
            </a:r>
          </a:p>
        </p:txBody>
      </p:sp>
      <p:pic>
        <p:nvPicPr>
          <p:cNvPr id="1026" name="Picture 2" descr="Projektorganisering ved IT-projekter. Gør det rigtigt fra starten.">
            <a:extLst>
              <a:ext uri="{FF2B5EF4-FFF2-40B4-BE49-F238E27FC236}">
                <a16:creationId xmlns:a16="http://schemas.microsoft.com/office/drawing/2014/main" id="{E38E22B0-07F3-0250-2147-F840A0948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5140" y="2287299"/>
            <a:ext cx="4942397" cy="313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03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892EDB-80DB-8546-994D-107663E5F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vigtigste pointer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B9401B-B074-1D42-99DB-BD12295B8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En organisation er ikke en fast størrelse, men er dynamisk og skal altid tilpasse ”virkeligheden”. Kom med nogle eksempler?</a:t>
            </a:r>
          </a:p>
          <a:p>
            <a:r>
              <a:rPr lang="da-DK" dirty="0"/>
              <a:t>Dette kaldes organisationsudvikling. Det kan være være i forhold til at ens marked ændrer sig, produkterne kræver fornyelse, ny teknologi, outsourcing, nye afdelinger kar erstatte nuværende.</a:t>
            </a:r>
          </a:p>
          <a:p>
            <a:r>
              <a:rPr lang="da-DK" dirty="0"/>
              <a:t>Den øverste ledelse vil ofte have et ønske om at være tæt på medarbejderne – det kan gøres på mange måder </a:t>
            </a:r>
            <a:r>
              <a:rPr lang="da-DK" dirty="0" err="1"/>
              <a:t>f.eks</a:t>
            </a:r>
            <a:r>
              <a:rPr lang="da-DK" dirty="0"/>
              <a:t> intern kommunikation, ændre vaner og rutiner, skabe mindre hierarki, decentralisering</a:t>
            </a:r>
          </a:p>
          <a:p>
            <a:r>
              <a:rPr lang="da-DK" dirty="0"/>
              <a:t>Virksomheder der holder fast i det ”gamle” vil ofte blive udfordret. En virksomhedskultur kan være meget svær at ændre.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4650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i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Galleri</Template>
  <TotalTime>7294</TotalTime>
  <Words>692</Words>
  <Application>Microsoft Macintosh PowerPoint</Application>
  <PresentationFormat>Widescreen</PresentationFormat>
  <Paragraphs>70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Galleri</vt:lpstr>
      <vt:lpstr>NYT EMNE: VIRKSOMHEDENS STRUKTUR OG LEDELSE – HVAD SKAL VI IGENNEM</vt:lpstr>
      <vt:lpstr>Organisationsteori og ledelse</vt:lpstr>
      <vt:lpstr>To forskellige strukturer – hvilke?</vt:lpstr>
      <vt:lpstr>Ejerforhold</vt:lpstr>
      <vt:lpstr>Er organisationen/virksomheden effektiv?</vt:lpstr>
      <vt:lpstr>Den formelle struktur – hvilke myndighedsniveauer har vi i store virksomheder?</vt:lpstr>
      <vt:lpstr>Hvad er et organisationsdiagram</vt:lpstr>
      <vt:lpstr>Linje- og stabsorganisation</vt:lpstr>
      <vt:lpstr>Projektorganisationen </vt:lpstr>
      <vt:lpstr>De vigtigste pointer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Organisationsteori og ledelse</dc:title>
  <dc:creator>Emil Kousgaard</dc:creator>
  <cp:lastModifiedBy>Emil Kousgaard</cp:lastModifiedBy>
  <cp:revision>1</cp:revision>
  <dcterms:created xsi:type="dcterms:W3CDTF">2022-01-08T14:56:39Z</dcterms:created>
  <dcterms:modified xsi:type="dcterms:W3CDTF">2025-01-09T11:49:58Z</dcterms:modified>
</cp:coreProperties>
</file>