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9" roundtripDataSignature="AMtx7miQV+4di9OgZRAJp1EZ1KPMR870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hyperlink" Target="http://www.youtube.com/watch?v=kUZMBmjcZZc"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da"/>
              <a:t>Gruppeopgave </a:t>
            </a:r>
            <a:endParaRPr/>
          </a:p>
        </p:txBody>
      </p:sp>
      <p:sp>
        <p:nvSpPr>
          <p:cNvPr id="55" name="Google Shape;55;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ctr">
              <a:lnSpc>
                <a:spcPct val="100000"/>
              </a:lnSpc>
              <a:spcBef>
                <a:spcPts val="0"/>
              </a:spcBef>
              <a:spcAft>
                <a:spcPts val="0"/>
              </a:spcAft>
              <a:buClr>
                <a:schemeClr val="dk1"/>
              </a:buClr>
              <a:buSzPts val="1018"/>
              <a:buFont typeface="Arial"/>
              <a:buNone/>
            </a:pPr>
            <a:r>
              <a:rPr lang="da" sz="5200">
                <a:solidFill>
                  <a:schemeClr val="dk1"/>
                </a:solidFill>
              </a:rPr>
              <a:t>Diversidad sexual y de género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a"/>
              <a:t>Opgaveformulering</a:t>
            </a:r>
            <a:endParaRPr/>
          </a:p>
        </p:txBody>
      </p:sp>
      <p:sp>
        <p:nvSpPr>
          <p:cNvPr id="61" name="Google Shape;61;p2"/>
          <p:cNvSpPr txBox="1"/>
          <p:nvPr>
            <p:ph idx="1" type="body"/>
          </p:nvPr>
        </p:nvSpPr>
        <p:spPr>
          <a:xfrm>
            <a:off x="311700" y="1152475"/>
            <a:ext cx="8751600" cy="3863700"/>
          </a:xfrm>
          <a:prstGeom prst="rect">
            <a:avLst/>
          </a:prstGeom>
          <a:noFill/>
          <a:ln>
            <a:noFill/>
          </a:ln>
        </p:spPr>
        <p:txBody>
          <a:bodyPr anchorCtr="0" anchor="t" bIns="91425" lIns="91425" spcFirstLastPara="1" rIns="91425" wrap="square" tIns="91425">
            <a:normAutofit fontScale="92500"/>
          </a:bodyPr>
          <a:lstStyle/>
          <a:p>
            <a:pPr indent="0" lvl="0" marL="0" rtl="0" algn="l">
              <a:lnSpc>
                <a:spcPct val="115000"/>
              </a:lnSpc>
              <a:spcBef>
                <a:spcPts val="0"/>
              </a:spcBef>
              <a:spcAft>
                <a:spcPts val="0"/>
              </a:spcAft>
              <a:buSzPct val="108108"/>
              <a:buNone/>
            </a:pPr>
            <a:r>
              <a:rPr lang="da"/>
              <a:t>I grupper på 3-4 personer skal I lave et materiale til børnehave/indskolingsbørn, som handler om at være LGBTQ+. Formålet er at normalisere at være LGBTQ+ for at fremme en verden med mindre diskrimination.</a:t>
            </a:r>
            <a:endParaRPr/>
          </a:p>
          <a:p>
            <a:pPr indent="0" lvl="0" marL="0" rtl="0" algn="l">
              <a:lnSpc>
                <a:spcPct val="115000"/>
              </a:lnSpc>
              <a:spcBef>
                <a:spcPts val="1200"/>
              </a:spcBef>
              <a:spcAft>
                <a:spcPts val="0"/>
              </a:spcAft>
              <a:buSzPct val="108108"/>
              <a:buNone/>
            </a:pPr>
            <a:r>
              <a:rPr lang="da"/>
              <a:t>Jeres produkt kan være en kortfilm, en tegneserie, et teaterstykke, et eventyr, et rim, en sang mm. </a:t>
            </a:r>
            <a:endParaRPr/>
          </a:p>
          <a:p>
            <a:pPr indent="0" lvl="0" marL="0" rtl="0" algn="l">
              <a:lnSpc>
                <a:spcPct val="115000"/>
              </a:lnSpc>
              <a:spcBef>
                <a:spcPts val="1200"/>
              </a:spcBef>
              <a:spcAft>
                <a:spcPts val="0"/>
              </a:spcAft>
              <a:buSzPct val="108108"/>
              <a:buNone/>
            </a:pPr>
            <a:r>
              <a:rPr lang="da"/>
              <a:t>I må selv bestemme, om I vil fokusere på “diversidad sexual” eller “diversidad de género”.</a:t>
            </a:r>
            <a:endParaRPr/>
          </a:p>
          <a:p>
            <a:pPr indent="0" lvl="0" marL="0" rtl="0" algn="l">
              <a:lnSpc>
                <a:spcPct val="115000"/>
              </a:lnSpc>
              <a:spcBef>
                <a:spcPts val="1200"/>
              </a:spcBef>
              <a:spcAft>
                <a:spcPts val="0"/>
              </a:spcAft>
              <a:buSzPct val="108108"/>
              <a:buNone/>
            </a:pPr>
            <a:r>
              <a:rPr lang="da"/>
              <a:t>Det vigtigste er, at jeres produkt er fængende for børn, at det er til at forstå på et simpelt spansk og at det er med til at fremme viden om og normalisering af at være LGBTQ+. </a:t>
            </a:r>
            <a:endParaRPr/>
          </a:p>
          <a:p>
            <a:pPr indent="0" lvl="0" marL="0" rtl="0" algn="l">
              <a:lnSpc>
                <a:spcPct val="115000"/>
              </a:lnSpc>
              <a:spcBef>
                <a:spcPts val="1200"/>
              </a:spcBef>
              <a:spcAft>
                <a:spcPts val="0"/>
              </a:spcAft>
              <a:buSzPct val="108108"/>
              <a:buNone/>
            </a:pPr>
            <a:r>
              <a:rPr lang="da"/>
              <a:t>I får to moduler til at arbejde med jeres produkt og I skal aflevere det i Google Classroom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da"/>
              <a:t>Inspiration</a:t>
            </a:r>
            <a:endParaRPr/>
          </a:p>
        </p:txBody>
      </p:sp>
      <p:pic>
        <p:nvPicPr>
          <p:cNvPr id="67" name="Google Shape;67;p3"/>
          <p:cNvPicPr preferRelativeResize="0"/>
          <p:nvPr/>
        </p:nvPicPr>
        <p:blipFill rotWithShape="1">
          <a:blip r:embed="rId3">
            <a:alphaModFix/>
          </a:blip>
          <a:srcRect b="0" l="0" r="0" t="0"/>
          <a:stretch/>
        </p:blipFill>
        <p:spPr>
          <a:xfrm>
            <a:off x="3950575" y="129863"/>
            <a:ext cx="2857500" cy="3514725"/>
          </a:xfrm>
          <a:prstGeom prst="rect">
            <a:avLst/>
          </a:prstGeom>
          <a:noFill/>
          <a:ln>
            <a:noFill/>
          </a:ln>
        </p:spPr>
      </p:pic>
      <p:pic>
        <p:nvPicPr>
          <p:cNvPr id="68" name="Google Shape;68;p3"/>
          <p:cNvPicPr preferRelativeResize="0"/>
          <p:nvPr/>
        </p:nvPicPr>
        <p:blipFill rotWithShape="1">
          <a:blip r:embed="rId4">
            <a:alphaModFix/>
          </a:blip>
          <a:srcRect b="0" l="0" r="0" t="0"/>
          <a:stretch/>
        </p:blipFill>
        <p:spPr>
          <a:xfrm>
            <a:off x="415675" y="2930299"/>
            <a:ext cx="4419599" cy="2213200"/>
          </a:xfrm>
          <a:prstGeom prst="rect">
            <a:avLst/>
          </a:prstGeom>
          <a:noFill/>
          <a:ln>
            <a:noFill/>
          </a:ln>
        </p:spPr>
      </p:pic>
      <p:pic>
        <p:nvPicPr>
          <p:cNvPr id="69" name="Google Shape;69;p3"/>
          <p:cNvPicPr preferRelativeResize="0"/>
          <p:nvPr/>
        </p:nvPicPr>
        <p:blipFill rotWithShape="1">
          <a:blip r:embed="rId5">
            <a:alphaModFix/>
          </a:blip>
          <a:srcRect b="0" l="0" r="0" t="0"/>
          <a:stretch/>
        </p:blipFill>
        <p:spPr>
          <a:xfrm>
            <a:off x="7364150" y="2300638"/>
            <a:ext cx="2031125" cy="2141513"/>
          </a:xfrm>
          <a:prstGeom prst="rect">
            <a:avLst/>
          </a:prstGeom>
          <a:noFill/>
          <a:ln>
            <a:noFill/>
          </a:ln>
        </p:spPr>
      </p:pic>
      <p:pic>
        <p:nvPicPr>
          <p:cNvPr id="70" name="Google Shape;70;p3"/>
          <p:cNvPicPr preferRelativeResize="0"/>
          <p:nvPr/>
        </p:nvPicPr>
        <p:blipFill rotWithShape="1">
          <a:blip r:embed="rId6">
            <a:alphaModFix/>
          </a:blip>
          <a:srcRect b="0" l="0" r="0" t="0"/>
          <a:stretch/>
        </p:blipFill>
        <p:spPr>
          <a:xfrm>
            <a:off x="6907825" y="269525"/>
            <a:ext cx="2031124" cy="2031124"/>
          </a:xfrm>
          <a:prstGeom prst="rect">
            <a:avLst/>
          </a:prstGeom>
          <a:noFill/>
          <a:ln>
            <a:noFill/>
          </a:ln>
        </p:spPr>
      </p:pic>
      <p:pic>
        <p:nvPicPr>
          <p:cNvPr id="71" name="Google Shape;71;p3"/>
          <p:cNvPicPr preferRelativeResize="0"/>
          <p:nvPr/>
        </p:nvPicPr>
        <p:blipFill rotWithShape="1">
          <a:blip r:embed="rId7">
            <a:alphaModFix/>
          </a:blip>
          <a:srcRect b="0" l="0" r="0" t="0"/>
          <a:stretch/>
        </p:blipFill>
        <p:spPr>
          <a:xfrm>
            <a:off x="5528199" y="2663025"/>
            <a:ext cx="1835951" cy="2332526"/>
          </a:xfrm>
          <a:prstGeom prst="rect">
            <a:avLst/>
          </a:prstGeom>
          <a:noFill/>
          <a:ln>
            <a:noFill/>
          </a:ln>
        </p:spPr>
      </p:pic>
      <p:pic>
        <p:nvPicPr>
          <p:cNvPr descr="https://amzn.to/3FtRsvP" id="72" name="Google Shape;72;p3" title="Jack (Not Jackie)">
            <a:hlinkClick r:id="rId8"/>
          </p:cNvPr>
          <p:cNvPicPr preferRelativeResize="0"/>
          <p:nvPr/>
        </p:nvPicPr>
        <p:blipFill rotWithShape="1">
          <a:blip r:embed="rId9">
            <a:alphaModFix/>
          </a:blip>
          <a:srcRect b="0" l="0" r="0" t="0"/>
          <a:stretch/>
        </p:blipFill>
        <p:spPr>
          <a:xfrm>
            <a:off x="696500" y="1170125"/>
            <a:ext cx="2858266" cy="16077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