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B10671-F970-ED4A-A003-EDC65C818DFE}" v="101" dt="2025-01-14T12:42:43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707"/>
  </p:normalViewPr>
  <p:slideViewPr>
    <p:cSldViewPr snapToGrid="0">
      <p:cViewPr varScale="1">
        <p:scale>
          <a:sx n="104" d="100"/>
          <a:sy n="104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Kousgaard" userId="3c4bfee1-9642-40ca-9c59-5dcbed48e36e" providerId="ADAL" clId="{6147DDB1-6EF4-B04C-93F5-3233A3BFB52D}"/>
    <pc:docChg chg="custSel modSld">
      <pc:chgData name="Emil Kousgaard" userId="3c4bfee1-9642-40ca-9c59-5dcbed48e36e" providerId="ADAL" clId="{6147DDB1-6EF4-B04C-93F5-3233A3BFB52D}" dt="2023-01-12T06:46:24.554" v="237"/>
      <pc:docMkLst>
        <pc:docMk/>
      </pc:docMkLst>
      <pc:sldChg chg="modSp mod modAnim">
        <pc:chgData name="Emil Kousgaard" userId="3c4bfee1-9642-40ca-9c59-5dcbed48e36e" providerId="ADAL" clId="{6147DDB1-6EF4-B04C-93F5-3233A3BFB52D}" dt="2023-01-12T06:44:45.077" v="230" actId="20577"/>
        <pc:sldMkLst>
          <pc:docMk/>
          <pc:sldMk cId="2419824842" sldId="257"/>
        </pc:sldMkLst>
      </pc:sldChg>
      <pc:sldChg chg="addSp modSp mod setBg modAnim">
        <pc:chgData name="Emil Kousgaard" userId="3c4bfee1-9642-40ca-9c59-5dcbed48e36e" providerId="ADAL" clId="{6147DDB1-6EF4-B04C-93F5-3233A3BFB52D}" dt="2023-01-12T06:46:24.554" v="237"/>
        <pc:sldMkLst>
          <pc:docMk/>
          <pc:sldMk cId="2325682890" sldId="258"/>
        </pc:sldMkLst>
      </pc:sldChg>
      <pc:sldChg chg="modSp mod">
        <pc:chgData name="Emil Kousgaard" userId="3c4bfee1-9642-40ca-9c59-5dcbed48e36e" providerId="ADAL" clId="{6147DDB1-6EF4-B04C-93F5-3233A3BFB52D}" dt="2023-01-12T06:43:22.928" v="113" actId="20577"/>
        <pc:sldMkLst>
          <pc:docMk/>
          <pc:sldMk cId="784174944" sldId="260"/>
        </pc:sldMkLst>
      </pc:sldChg>
    </pc:docChg>
  </pc:docChgLst>
  <pc:docChgLst>
    <pc:chgData name="Emil Kousgaard" userId="3c4bfee1-9642-40ca-9c59-5dcbed48e36e" providerId="ADAL" clId="{A2B10671-F970-ED4A-A003-EDC65C818DFE}"/>
    <pc:docChg chg="custSel modSld">
      <pc:chgData name="Emil Kousgaard" userId="3c4bfee1-9642-40ca-9c59-5dcbed48e36e" providerId="ADAL" clId="{A2B10671-F970-ED4A-A003-EDC65C818DFE}" dt="2025-01-14T12:42:43.121" v="152" actId="20577"/>
      <pc:docMkLst>
        <pc:docMk/>
      </pc:docMkLst>
      <pc:sldChg chg="modSp">
        <pc:chgData name="Emil Kousgaard" userId="3c4bfee1-9642-40ca-9c59-5dcbed48e36e" providerId="ADAL" clId="{A2B10671-F970-ED4A-A003-EDC65C818DFE}" dt="2025-01-14T12:39:42.384" v="51" actId="20577"/>
        <pc:sldMkLst>
          <pc:docMk/>
          <pc:sldMk cId="2419824842" sldId="257"/>
        </pc:sldMkLst>
        <pc:spChg chg="mod">
          <ac:chgData name="Emil Kousgaard" userId="3c4bfee1-9642-40ca-9c59-5dcbed48e36e" providerId="ADAL" clId="{A2B10671-F970-ED4A-A003-EDC65C818DFE}" dt="2025-01-14T12:39:42.384" v="51" actId="20577"/>
          <ac:spMkLst>
            <pc:docMk/>
            <pc:sldMk cId="2419824842" sldId="257"/>
            <ac:spMk id="3" creationId="{7BBBD085-93D5-1BB4-A845-6F5A0C9E5583}"/>
          </ac:spMkLst>
        </pc:spChg>
      </pc:sldChg>
      <pc:sldChg chg="modSp mod modAnim">
        <pc:chgData name="Emil Kousgaard" userId="3c4bfee1-9642-40ca-9c59-5dcbed48e36e" providerId="ADAL" clId="{A2B10671-F970-ED4A-A003-EDC65C818DFE}" dt="2025-01-14T12:42:43.121" v="152" actId="20577"/>
        <pc:sldMkLst>
          <pc:docMk/>
          <pc:sldMk cId="2325682890" sldId="258"/>
        </pc:sldMkLst>
        <pc:spChg chg="mod">
          <ac:chgData name="Emil Kousgaard" userId="3c4bfee1-9642-40ca-9c59-5dcbed48e36e" providerId="ADAL" clId="{A2B10671-F970-ED4A-A003-EDC65C818DFE}" dt="2025-01-14T12:42:43.121" v="152" actId="20577"/>
          <ac:spMkLst>
            <pc:docMk/>
            <pc:sldMk cId="2325682890" sldId="258"/>
            <ac:spMk id="3" creationId="{258B4950-D891-D8CC-118F-F91F7DA04F04}"/>
          </ac:spMkLst>
        </pc:spChg>
      </pc:sldChg>
      <pc:sldChg chg="modSp mod">
        <pc:chgData name="Emil Kousgaard" userId="3c4bfee1-9642-40ca-9c59-5dcbed48e36e" providerId="ADAL" clId="{A2B10671-F970-ED4A-A003-EDC65C818DFE}" dt="2025-01-14T12:39:24.376" v="50" actId="20577"/>
        <pc:sldMkLst>
          <pc:docMk/>
          <pc:sldMk cId="784174944" sldId="260"/>
        </pc:sldMkLst>
        <pc:spChg chg="mod">
          <ac:chgData name="Emil Kousgaard" userId="3c4bfee1-9642-40ca-9c59-5dcbed48e36e" providerId="ADAL" clId="{A2B10671-F970-ED4A-A003-EDC65C818DFE}" dt="2025-01-14T12:39:24.376" v="50" actId="20577"/>
          <ac:spMkLst>
            <pc:docMk/>
            <pc:sldMk cId="784174944" sldId="260"/>
            <ac:spMk id="3" creationId="{E5B2EE76-AE86-BF4D-F25D-E9FDC7A41A53}"/>
          </ac:spMkLst>
        </pc:spChg>
      </pc:sldChg>
    </pc:docChg>
  </pc:docChgLst>
  <pc:docChgLst>
    <pc:chgData name="Emil Kousgaard" userId="3c4bfee1-9642-40ca-9c59-5dcbed48e36e" providerId="ADAL" clId="{D4BFADDA-0BEB-D94C-B72F-DF31EC909240}"/>
    <pc:docChg chg="custSel modSld">
      <pc:chgData name="Emil Kousgaard" userId="3c4bfee1-9642-40ca-9c59-5dcbed48e36e" providerId="ADAL" clId="{D4BFADDA-0BEB-D94C-B72F-DF31EC909240}" dt="2024-01-10T07:05:59.042" v="135" actId="20577"/>
      <pc:docMkLst>
        <pc:docMk/>
      </pc:docMkLst>
      <pc:sldChg chg="modSp">
        <pc:chgData name="Emil Kousgaard" userId="3c4bfee1-9642-40ca-9c59-5dcbed48e36e" providerId="ADAL" clId="{D4BFADDA-0BEB-D94C-B72F-DF31EC909240}" dt="2024-01-10T07:05:59.042" v="135" actId="20577"/>
        <pc:sldMkLst>
          <pc:docMk/>
          <pc:sldMk cId="2419824842" sldId="257"/>
        </pc:sldMkLst>
      </pc:sldChg>
      <pc:sldChg chg="modSp mod modAnim">
        <pc:chgData name="Emil Kousgaard" userId="3c4bfee1-9642-40ca-9c59-5dcbed48e36e" providerId="ADAL" clId="{D4BFADDA-0BEB-D94C-B72F-DF31EC909240}" dt="2024-01-09T18:54:33.671" v="74" actId="20577"/>
        <pc:sldMkLst>
          <pc:docMk/>
          <pc:sldMk cId="2325682890" sldId="258"/>
        </pc:sldMkLst>
      </pc:sldChg>
      <pc:sldChg chg="modSp mod modAnim">
        <pc:chgData name="Emil Kousgaard" userId="3c4bfee1-9642-40ca-9c59-5dcbed48e36e" providerId="ADAL" clId="{D4BFADDA-0BEB-D94C-B72F-DF31EC909240}" dt="2024-01-09T18:55:14.468" v="122" actId="20577"/>
        <pc:sldMkLst>
          <pc:docMk/>
          <pc:sldMk cId="2101530826" sldId="259"/>
        </pc:sldMkLst>
      </pc:sldChg>
      <pc:sldChg chg="modSp mod">
        <pc:chgData name="Emil Kousgaard" userId="3c4bfee1-9642-40ca-9c59-5dcbed48e36e" providerId="ADAL" clId="{D4BFADDA-0BEB-D94C-B72F-DF31EC909240}" dt="2024-01-09T18:50:06.754" v="37" actId="20577"/>
        <pc:sldMkLst>
          <pc:docMk/>
          <pc:sldMk cId="784174944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84DA-E3E0-4099-8BC4-1813584C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6415" y="800100"/>
            <a:ext cx="8447314" cy="3314694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BD63B-9405-4E42-9E2F-07573F9B1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6415" y="4909459"/>
            <a:ext cx="8292874" cy="91439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8D03A-9A11-476C-B52A-593F3C01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A0168-EB40-45AF-89A1-87DE0A55FFC6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50CD1-7906-4885-9A4D-B764220DD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ECA96-1AD5-41FE-AB5C-68ABD652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9E39A-DA3F-4BDC-A89A-6545C1DD3721}"/>
              </a:ext>
            </a:extLst>
          </p:cNvPr>
          <p:cNvCxnSpPr>
            <a:cxnSpLocks/>
          </p:cNvCxnSpPr>
          <p:nvPr/>
        </p:nvCxnSpPr>
        <p:spPr>
          <a:xfrm>
            <a:off x="360154" y="460266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52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2BEE8-2E4A-4A4A-833E-89D8D794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914"/>
            <a:ext cx="9527275" cy="1241944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6CFDA-CDBF-4B24-9EC3-827F540F7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08595"/>
            <a:ext cx="9527275" cy="3643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5871D-4A14-4A17-A0ED-7DDA7752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BD654-899B-4DAF-93B9-1CBCAB5F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F7FCA-B968-443D-90A7-E0F3C6D6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F5CC56-CBE8-4152-AD5E-982DD286AA28}"/>
              </a:ext>
            </a:extLst>
          </p:cNvPr>
          <p:cNvCxnSpPr>
            <a:cxnSpLocks/>
          </p:cNvCxnSpPr>
          <p:nvPr/>
        </p:nvCxnSpPr>
        <p:spPr>
          <a:xfrm>
            <a:off x="386707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991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895B8-786F-418B-9367-52B19526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3426"/>
            <a:ext cx="8840344" cy="34890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CF574-9044-4964-B6AE-A3983D595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18488"/>
            <a:ext cx="8840344" cy="900772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2A109-E9F9-428E-858A-38375BF1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05506-6815-4E0E-B1DE-ECA35C2016DF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9BA6F-665B-4D62-84D1-23E03428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1A2D7-4390-4B51-90D4-900EAAB13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87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66EE-5127-48B4-A6F6-F5F6B38DB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7828"/>
            <a:ext cx="9578683" cy="990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7B8A9-5914-49F9-8E0E-C8723C533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057407"/>
            <a:ext cx="4318906" cy="3725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7D0C2-CAEA-4E31-8FA6-D866315DF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9577" y="2057407"/>
            <a:ext cx="4405746" cy="37251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E5DE2-0BD6-45B3-BDB1-675BA058B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E85F7-A724-48A4-9D33-CEBC5174E865}" type="datetime1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622B7-97C1-4C72-BCA9-290DC716F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7BEE3-B3AE-45B6-924A-08ABC9518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10397D-8A25-4307-B58D-8DE617EFD26D}"/>
              </a:ext>
            </a:extLst>
          </p:cNvPr>
          <p:cNvCxnSpPr>
            <a:cxnSpLocks/>
          </p:cNvCxnSpPr>
          <p:nvPr/>
        </p:nvCxnSpPr>
        <p:spPr>
          <a:xfrm>
            <a:off x="375523" y="176040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747697-5C57-4DA6-8ED6-CAB14CDD220A}"/>
              </a:ext>
            </a:extLst>
          </p:cNvPr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25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22296-2B01-4044-AD7B-497BAC8A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09600"/>
            <a:ext cx="10515600" cy="95149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08880-DE5D-4299-BAC3-D45377C49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989859"/>
            <a:ext cx="4381644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2A655D-7A3A-4BA5-B82A-744276BE2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713126"/>
            <a:ext cx="4381644" cy="31213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037933-BDAC-4317-9B7E-E30CF0B42E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50530" y="1989859"/>
            <a:ext cx="4487137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A5878F-AE56-4F8C-A84A-A8534180D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50531" y="2713127"/>
            <a:ext cx="4487136" cy="3121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FF249A-9D93-4A8E-9284-5AB19AC0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6E7A-BDD3-46A3-BEE2-EB821F9236B4}" type="datetime1">
              <a:rPr lang="en-US" smtClean="0"/>
              <a:t>1/13/25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63883-9438-44C9-877E-EC771D1B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5ED3CC-D7BA-43BD-973A-B09921FED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B03ADF-AEED-49C1-9CF7-7749387E2A4F}"/>
              </a:ext>
            </a:extLst>
          </p:cNvPr>
          <p:cNvCxnSpPr>
            <a:cxnSpLocks/>
          </p:cNvCxnSpPr>
          <p:nvPr/>
        </p:nvCxnSpPr>
        <p:spPr>
          <a:xfrm>
            <a:off x="378503" y="17526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5345CA-2FC8-42B9-85F7-84F77724D011}"/>
              </a:ext>
            </a:extLst>
          </p:cNvPr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568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8770-E2EE-4C9B-9F89-128DAC66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16" y="703687"/>
            <a:ext cx="9406190" cy="17225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1CE391-8E22-4716-8A8B-C39BA61A7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540C-9440-4E7A-B71A-BEFEE06869E3}" type="datetime1">
              <a:rPr lang="en-US" smtClean="0"/>
              <a:t>1/13/25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6C042F-179F-4DBC-80B7-34B89EA27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86EA4-4BE5-4D17-A1DC-196FEA972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649B6B-2C1C-452D-9F93-BD9A6F2B0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1/13/25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CA8ED-78AC-4474-8874-E4C424297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0B764-0B68-4801-ADE7-93105912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73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717A-ED7D-43FE-881F-9407FF22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97476"/>
            <a:ext cx="3932237" cy="169371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FE954-332E-4D66-AFFD-A15389A76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97475"/>
            <a:ext cx="5140180" cy="526357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15CDA-9FC3-4F17-963C-DD9E226EC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91194"/>
            <a:ext cx="3932237" cy="35777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C30BE-8EE8-4A41-B20E-ACEFC980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ABFB-60E7-4BA1-866A-7059F058065B}" type="datetime1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B6719-F550-42EF-B377-8E41A46D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A6636-5EF9-499C-A3A0-3021812D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4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38CB-27F1-47CF-B05A-CC068830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59822"/>
            <a:ext cx="3932237" cy="16521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9C67EA-3155-4708-9B86-D7B2B54FC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03687"/>
            <a:ext cx="5212917" cy="49690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434F1-C813-4E9B-98A4-B0B372CE2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6277"/>
            <a:ext cx="3932237" cy="32464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2A0B8-75E7-465D-84CB-BC9C3FB2F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112F-55F4-4776-A323-7418930321C8}" type="datetime1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879C9-B751-43BD-8B27-FA18290E1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998FB-27B9-46E5-90E3-09B108B0E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66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4882-AC48-4F1E-837D-E154BEED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613106" cy="128288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D34B7-C335-425E-BF89-DB1A0C235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914525"/>
            <a:ext cx="9613106" cy="388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63754-C885-4DC6-962D-C861267B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CA68F-747D-436A-B5BB-2EBC3ED499E4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C9693-03CD-4EBD-A3D7-BE310CD5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BBD01-5E50-4FF1-A1D6-B24B7B75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6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EA1D39-AB23-4CEE-BBAA-55B29415D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78644"/>
            <a:ext cx="1912144" cy="52720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C20688-FA9B-4ABD-9E9E-C7EADE949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578643"/>
            <a:ext cx="7943848" cy="52720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B1A6B-AE19-4BD4-AE49-43E78CC0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8DC11-9E39-40A0-B3DC-E3F2AD04A616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62144-27EE-4CE0-B167-F5DBA41B3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A40B2-EFB0-47EA-878B-6405E1DC1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90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BA68A5-A7C7-4D91-AB95-6E0B6FFD87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93EBF-655A-4373-ADBE-9606BFA94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485160" cy="1282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F2994-4D2E-43BB-9D9B-117ED94AB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91757"/>
            <a:ext cx="9485163" cy="3706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28926-9DF1-4A3E-8B81-2191D6F75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300" baseline="0">
                <a:solidFill>
                  <a:schemeClr val="accent1"/>
                </a:solidFill>
              </a:defRPr>
            </a:lvl1pPr>
          </a:lstStyle>
          <a:p>
            <a:fld id="{CFBEA57F-793F-4683-BD8A-741FD4B89154}" type="datetime1">
              <a:rPr lang="en-US" smtClean="0"/>
              <a:t>1/13/25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1BD4F-CE83-48A3-9683-19CF03C0A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 cap="all" spc="300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4939-09B3-4A6E-88F8-4D923A56D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81D2C36F-4504-47C0-B82F-A167342A275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4051E3-92B2-42FC-BB3D-372E4A614439}"/>
              </a:ext>
            </a:extLst>
          </p:cNvPr>
          <p:cNvSpPr/>
          <p:nvPr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425084-C97A-4C25-AE47-DDECF2DD3ABC}"/>
              </a:ext>
            </a:extLst>
          </p:cNvPr>
          <p:cNvCxnSpPr>
            <a:cxnSpLocks/>
          </p:cNvCxnSpPr>
          <p:nvPr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478A1-0B34-4F2B-88FA-CF47551E5DF9}"/>
              </a:ext>
            </a:extLst>
          </p:cNvPr>
          <p:cNvCxnSpPr>
            <a:cxnSpLocks/>
          </p:cNvCxnSpPr>
          <p:nvPr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79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forklarmiglige.dk/edgar-schein-kulturanalyse-isbjergsmodelle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.dk/drtv/se/topdirektoererne_-netcompany_-andres-hjertebarn_444182" TargetMode="External"/><Relationship Id="rId2" Type="http://schemas.openxmlformats.org/officeDocument/2006/relationships/hyperlink" Target="https://www.kommunikationsforum.dk/artikler/Rosevinsraebet-fra-Esplanad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7468962-6189-43AD-BB02-A6F88AD0E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F2E68D-E9CA-4A00-AE2B-17BCDFABC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æ, der er øverst på skrivebordet, med et hvidt tastatur, en kaffe krus, en bærbar pc og en pen">
            <a:extLst>
              <a:ext uri="{FF2B5EF4-FFF2-40B4-BE49-F238E27FC236}">
                <a16:creationId xmlns:a16="http://schemas.microsoft.com/office/drawing/2014/main" id="{3F638649-8D9A-A3C6-5EE6-9ED4B7FBB5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t="1799" b="15175"/>
          <a:stretch/>
        </p:blipFill>
        <p:spPr>
          <a:xfrm>
            <a:off x="20" y="-4069"/>
            <a:ext cx="1219198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C1B56FC-A47C-D56F-954E-418AE3801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2" y="2400301"/>
            <a:ext cx="8412384" cy="3222578"/>
          </a:xfrm>
        </p:spPr>
        <p:txBody>
          <a:bodyPr anchor="b">
            <a:normAutofit/>
          </a:bodyPr>
          <a:lstStyle/>
          <a:p>
            <a:r>
              <a:rPr lang="da-DK" dirty="0"/>
              <a:t>SCHEINS KULTURANALYSE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BC6AE0-364E-B7E9-5A63-70AD6FCA09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662744"/>
            <a:ext cx="8708409" cy="870450"/>
          </a:xfrm>
        </p:spPr>
        <p:txBody>
          <a:bodyPr anchor="ctr">
            <a:normAutofit/>
          </a:bodyPr>
          <a:lstStyle/>
          <a:p>
            <a:endParaRPr lang="da-D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304CE-399E-4EFB-AC6F-CA3ABE76C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346787-55AA-410B-9763-FB4DF19D5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74228F0-C94A-49D1-98AF-F8C229FF0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7744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5F0E5C-AB75-49D9-8D9B-727A524E4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391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849F00-E55F-AA07-B757-9787DB69D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LAVEDE VI SIDST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BBD085-93D5-1BB4-A845-6F5A0C9E5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Ejerformer, </a:t>
            </a:r>
          </a:p>
          <a:p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Myndighedsniveau og hierarki </a:t>
            </a:r>
          </a:p>
          <a:p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Organisationsdiagram, </a:t>
            </a:r>
          </a:p>
          <a:p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Linje-stabsorganisationen </a:t>
            </a:r>
          </a:p>
          <a:p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Projektorganiseringen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Hvorfor overhovedet tænke på organisering og organisationsudvikling? </a:t>
            </a:r>
          </a:p>
          <a:p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er vigtigt at der er gode arbejdsprocedurer, arbejdsdeling og struktu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 i virksomheden.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 og eksterne forhold ændrer sig, er virksomheden blevet for bureaukratisk, har markedet ændret sig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2BE755-8DCC-D489-A098-393B3E5F2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C21BDF-4F96-D95F-D221-F444527E8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C02B4BC-2EBB-77C7-2043-BD5AFFC8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2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870F1165-C2FC-4313-ADED-D8514C00E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FD564DD-780E-4279-99FF-A16618E11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5BFC41-B01E-8F44-49EE-DFC7BE382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914"/>
            <a:ext cx="9527275" cy="1241944"/>
          </a:xfrm>
        </p:spPr>
        <p:txBody>
          <a:bodyPr>
            <a:normAutofit/>
          </a:bodyPr>
          <a:lstStyle/>
          <a:p>
            <a:r>
              <a:rPr lang="da-DK" dirty="0"/>
              <a:t>VIRKSOMHEDSKULTUR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8B4950-D891-D8CC-118F-F91F7DA04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0725"/>
            <a:ext cx="3385992" cy="387180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</a:pPr>
            <a:r>
              <a:rPr lang="da-DK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ER VIRKSOMHEDSKULTUR?</a:t>
            </a:r>
          </a:p>
          <a:p>
            <a:pPr>
              <a:lnSpc>
                <a:spcPct val="130000"/>
              </a:lnSpc>
            </a:pPr>
            <a:r>
              <a:rPr lang="da-DK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Resultatet af alt det, der foregår mellem mennesker i en virksomhed: adfærd, vaner og værdier.</a:t>
            </a:r>
          </a:p>
          <a:p>
            <a:pPr>
              <a:lnSpc>
                <a:spcPct val="130000"/>
              </a:lnSpc>
            </a:pPr>
            <a:r>
              <a:rPr lang="da-DK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 der laves organisationsændringer skal man tage højde for virksomhedskulturen. </a:t>
            </a:r>
          </a:p>
          <a:p>
            <a:pPr>
              <a:lnSpc>
                <a:spcPct val="130000"/>
              </a:lnSpc>
            </a:pPr>
            <a:r>
              <a:rPr lang="da-DK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Virksomhedskulturen er en svær størrelse – kan man altid få øje på den?</a:t>
            </a:r>
          </a:p>
          <a:p>
            <a:pPr>
              <a:lnSpc>
                <a:spcPct val="130000"/>
              </a:lnSpc>
            </a:pPr>
            <a:r>
              <a:rPr lang="da-DK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Nej, den kan være svær at få et overblik over. Hvilken metafor kan man bruge?</a:t>
            </a:r>
          </a:p>
          <a:p>
            <a:pPr>
              <a:lnSpc>
                <a:spcPct val="130000"/>
              </a:lnSpc>
            </a:pPr>
            <a:r>
              <a:rPr lang="da-DK" sz="15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Minder </a:t>
            </a:r>
            <a:r>
              <a:rPr lang="da-DK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et isbjerg.</a:t>
            </a:r>
          </a:p>
          <a:p>
            <a:pPr>
              <a:lnSpc>
                <a:spcPct val="130000"/>
              </a:lnSpc>
            </a:pPr>
            <a:endParaRPr lang="da-DK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da-DK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da-DK" sz="1500" dirty="0"/>
          </a:p>
        </p:txBody>
      </p:sp>
      <p:pic>
        <p:nvPicPr>
          <p:cNvPr id="1026" name="Picture 2" descr="Edgar Schein kulturanalyse - isbjergsmodellen ...">
            <a:extLst>
              <a:ext uri="{FF2B5EF4-FFF2-40B4-BE49-F238E27FC236}">
                <a16:creationId xmlns:a16="http://schemas.microsoft.com/office/drawing/2014/main" id="{2AD35B69-77AB-BBD0-62EA-9D9207F3F8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2" r="6137" b="1"/>
          <a:stretch/>
        </p:blipFill>
        <p:spPr bwMode="auto">
          <a:xfrm>
            <a:off x="4686300" y="1952851"/>
            <a:ext cx="6216332" cy="414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2C5A33-C98E-5AC3-E07E-B05D497C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6315E9B-BC14-7559-A5FA-090E770CB5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1/13/25</a:t>
            </a:fld>
            <a:endParaRPr lang="en-US"/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ABAD74CF-CB22-463B-9031-D3BE16111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320D26-800A-CB16-FDC9-5C17BBB62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F5BB14C7-B6E4-427D-AEAC-7A18D089F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82B589D1-AB2D-469C-960E-40C719BA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055BC9DE-F4C7-4F1F-833F-C0E20531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86300" y="1905000"/>
            <a:ext cx="0" cy="4142431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Straight Connector 1042">
            <a:extLst>
              <a:ext uri="{FF2B5EF4-FFF2-40B4-BE49-F238E27FC236}">
                <a16:creationId xmlns:a16="http://schemas.microsoft.com/office/drawing/2014/main" id="{E95C7366-6A36-4307-81CE-FBD79DFF0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7744" y="1905000"/>
            <a:ext cx="103809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68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8BB35-E794-F308-5516-191A72D1C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da-DK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a-DK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Scheins</a:t>
            </a:r>
            <a:r>
              <a:rPr lang="da-DK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analysemodel – vi starter med den øverste del af modellen</a:t>
            </a:r>
            <a:br>
              <a:rPr lang="da-DK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44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49AF73-48B4-2FBA-4597-4859AFBCB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artefakter (ting/kultur frembragt af mennesker)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synlige kendetegn – omgangstone, påklædning, fysiske rammer, traditioner, hjemmeside og SoMe</a:t>
            </a:r>
          </a:p>
          <a:p>
            <a:pPr marL="342900" lvl="0" indent="-342900">
              <a:buFont typeface="+mj-lt"/>
              <a:buAutoNum type="arabicPeriod"/>
            </a:pP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Værdier og normer (delvis usynlige)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den måde man vil karakterisere virksomheden – personalepolitik, mission og vision</a:t>
            </a:r>
          </a:p>
          <a:p>
            <a:pPr marL="342900" lvl="0" indent="-342900">
              <a:buFont typeface="+mj-lt"/>
              <a:buAutoNum type="arabicPeriod"/>
            </a:pP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Grundlæggende antagelser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 reelle værdier: uskrevne regler (usynlige) Menneskesyn og syn på verden. Der kan være et mismatch til de synlige værdier</a:t>
            </a:r>
          </a:p>
          <a:p>
            <a:pPr marL="342900" lvl="0" indent="-342900">
              <a:buFont typeface="+mj-lt"/>
              <a:buAutoNum type="arabicPeriod"/>
            </a:pP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https://forklarmiglige.dk/edgar-schein-kulturanalyse-isbjergsmodellen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DC8454B-026D-8F88-D874-2FADAEAEC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52B2F4-1560-1046-69C0-F3C345D4E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0CFB12-5DDD-35B0-C95E-C1FA99A55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3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CB5472-0DC6-790C-2609-DA0FCE476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LAD OS LAVE EN KULTURANALYSE AF MAERSK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B2EE76-AE86-BF4D-F25D-E9FDC7A41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HOLD ØJE MED DE 3 NIVEAUER HOS SCHEIN</a:t>
            </a:r>
          </a:p>
          <a:p>
            <a:r>
              <a:rPr lang="da-DK" dirty="0">
                <a:hlinkClick r:id="rId2"/>
              </a:rPr>
              <a:t>https://www.kommunikationsforum.dk/artikler/Rosevinsraebet-fra-Esplanaden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Efter pausen skal vi kigge på </a:t>
            </a:r>
            <a:r>
              <a:rPr lang="da-DK" dirty="0" err="1"/>
              <a:t>Netocompany</a:t>
            </a:r>
            <a:r>
              <a:rPr lang="da-DK" dirty="0"/>
              <a:t> – organisation og </a:t>
            </a:r>
            <a:r>
              <a:rPr lang="da-DK" dirty="0" err="1"/>
              <a:t>edeelse</a:t>
            </a:r>
            <a:r>
              <a:rPr lang="da-DK" dirty="0"/>
              <a:t>:</a:t>
            </a:r>
          </a:p>
          <a:p>
            <a:r>
              <a:rPr lang="da-DK" dirty="0">
                <a:hlinkClick r:id="rId3"/>
              </a:rPr>
              <a:t>https://www.dr.dk/drtv/se/topdirektoererne_-netcompany_-andres-hjertebarn_444182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1E53FD-71DF-5948-763F-4CB3FDC19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FDD067-2506-566E-C0BF-97483C166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4C86A7-CA22-5A79-9492-00B91FB48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4944"/>
      </p:ext>
    </p:extLst>
  </p:cSld>
  <p:clrMapOvr>
    <a:masterClrMapping/>
  </p:clrMapOvr>
</p:sld>
</file>

<file path=ppt/theme/theme1.xml><?xml version="1.0" encoding="utf-8"?>
<a:theme xmlns:a="http://schemas.openxmlformats.org/drawingml/2006/main" name="MemoVTI">
  <a:themeElements>
    <a:clrScheme name="AnalogousFromDarkSeedLeftStep">
      <a:dk1>
        <a:srgbClr val="000000"/>
      </a:dk1>
      <a:lt1>
        <a:srgbClr val="FFFFFF"/>
      </a:lt1>
      <a:dk2>
        <a:srgbClr val="412E24"/>
      </a:dk2>
      <a:lt2>
        <a:srgbClr val="E8E2E8"/>
      </a:lt2>
      <a:accent1>
        <a:srgbClr val="47B547"/>
      </a:accent1>
      <a:accent2>
        <a:srgbClr val="6CB13B"/>
      </a:accent2>
      <a:accent3>
        <a:srgbClr val="98A942"/>
      </a:accent3>
      <a:accent4>
        <a:srgbClr val="B1933B"/>
      </a:accent4>
      <a:accent5>
        <a:srgbClr val="C3744D"/>
      </a:accent5>
      <a:accent6>
        <a:srgbClr val="B13B45"/>
      </a:accent6>
      <a:hlink>
        <a:srgbClr val="AF743A"/>
      </a:hlink>
      <a:folHlink>
        <a:srgbClr val="7F7F7F"/>
      </a:folHlink>
    </a:clrScheme>
    <a:fontScheme name="Elephant Univers Condensed">
      <a:majorFont>
        <a:latin typeface="Elephant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moVTI" id="{DF30D94D-D909-45F8-8565-C675708280D4}" vid="{636A8D8B-0354-48FA-9492-83E81C2616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3676</TotalTime>
  <Words>283</Words>
  <Application>Microsoft Macintosh PowerPoint</Application>
  <PresentationFormat>Widescreen</PresentationFormat>
  <Paragraphs>38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Elephant</vt:lpstr>
      <vt:lpstr>Univers Condensed</vt:lpstr>
      <vt:lpstr>MemoVTI</vt:lpstr>
      <vt:lpstr>SCHEINS KULTURANALYSE</vt:lpstr>
      <vt:lpstr>HVAD LAVEDE VI SIDST</vt:lpstr>
      <vt:lpstr>VIRKSOMHEDSKULTUR</vt:lpstr>
      <vt:lpstr> Scheins analysemodel – vi starter med den øverste del af modellen </vt:lpstr>
      <vt:lpstr>LAD OS LAVE EN KULTURANALYSE AF MAERSK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SCHEINS KULTURANALYSE</dc:title>
  <dc:creator>Emil Kousgaard</dc:creator>
  <cp:lastModifiedBy>Emil Kousgaard</cp:lastModifiedBy>
  <cp:revision>1</cp:revision>
  <dcterms:created xsi:type="dcterms:W3CDTF">2023-01-10T18:37:51Z</dcterms:created>
  <dcterms:modified xsi:type="dcterms:W3CDTF">2025-01-14T12:42:52Z</dcterms:modified>
</cp:coreProperties>
</file>