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0" r:id="rId2"/>
    <p:sldId id="274" r:id="rId3"/>
    <p:sldId id="275" r:id="rId4"/>
    <p:sldId id="281" r:id="rId5"/>
    <p:sldId id="276" r:id="rId6"/>
    <p:sldId id="277" r:id="rId7"/>
    <p:sldId id="273" r:id="rId8"/>
    <p:sldId id="278" r:id="rId9"/>
    <p:sldId id="279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6D42FA-72DE-0645-A6F4-55199A692FC6}" v="186" dt="2025-01-21T18:36:53.3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llemlayou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948"/>
    <p:restoredTop sz="95807"/>
  </p:normalViewPr>
  <p:slideViewPr>
    <p:cSldViewPr snapToGrid="0" snapToObjects="1">
      <p:cViewPr varScale="1">
        <p:scale>
          <a:sx n="108" d="100"/>
          <a:sy n="108" d="100"/>
        </p:scale>
        <p:origin x="20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 Kousgaard" userId="3c4bfee1-9642-40ca-9c59-5dcbed48e36e" providerId="ADAL" clId="{F66D42FA-72DE-0645-A6F4-55199A692FC6}"/>
    <pc:docChg chg="custSel modSld">
      <pc:chgData name="Emil Kousgaard" userId="3c4bfee1-9642-40ca-9c59-5dcbed48e36e" providerId="ADAL" clId="{F66D42FA-72DE-0645-A6F4-55199A692FC6}" dt="2025-01-21T18:36:53.367" v="231" actId="20577"/>
      <pc:docMkLst>
        <pc:docMk/>
      </pc:docMkLst>
      <pc:sldChg chg="modSp mod modAnim">
        <pc:chgData name="Emil Kousgaard" userId="3c4bfee1-9642-40ca-9c59-5dcbed48e36e" providerId="ADAL" clId="{F66D42FA-72DE-0645-A6F4-55199A692FC6}" dt="2025-01-21T18:36:53.367" v="231" actId="20577"/>
        <pc:sldMkLst>
          <pc:docMk/>
          <pc:sldMk cId="1899885821" sldId="277"/>
        </pc:sldMkLst>
        <pc:spChg chg="mod">
          <ac:chgData name="Emil Kousgaard" userId="3c4bfee1-9642-40ca-9c59-5dcbed48e36e" providerId="ADAL" clId="{F66D42FA-72DE-0645-A6F4-55199A692FC6}" dt="2025-01-21T18:36:53.367" v="231" actId="20577"/>
          <ac:spMkLst>
            <pc:docMk/>
            <pc:sldMk cId="1899885821" sldId="277"/>
            <ac:spMk id="3" creationId="{83731FC8-827A-1B44-86DC-BC90302C5482}"/>
          </ac:spMkLst>
        </pc:spChg>
      </pc:sldChg>
      <pc:sldChg chg="modSp mod">
        <pc:chgData name="Emil Kousgaard" userId="3c4bfee1-9642-40ca-9c59-5dcbed48e36e" providerId="ADAL" clId="{F66D42FA-72DE-0645-A6F4-55199A692FC6}" dt="2025-01-21T18:30:42.840" v="180" actId="20577"/>
        <pc:sldMkLst>
          <pc:docMk/>
          <pc:sldMk cId="3334280331" sldId="280"/>
        </pc:sldMkLst>
        <pc:spChg chg="mod">
          <ac:chgData name="Emil Kousgaard" userId="3c4bfee1-9642-40ca-9c59-5dcbed48e36e" providerId="ADAL" clId="{F66D42FA-72DE-0645-A6F4-55199A692FC6}" dt="2025-01-21T18:30:24.444" v="161" actId="20577"/>
          <ac:spMkLst>
            <pc:docMk/>
            <pc:sldMk cId="3334280331" sldId="280"/>
            <ac:spMk id="2" creationId="{9972819E-CAD5-A733-1568-F63F09E185C6}"/>
          </ac:spMkLst>
        </pc:spChg>
        <pc:spChg chg="mod">
          <ac:chgData name="Emil Kousgaard" userId="3c4bfee1-9642-40ca-9c59-5dcbed48e36e" providerId="ADAL" clId="{F66D42FA-72DE-0645-A6F4-55199A692FC6}" dt="2025-01-21T18:30:42.840" v="180" actId="20577"/>
          <ac:spMkLst>
            <pc:docMk/>
            <pc:sldMk cId="3334280331" sldId="280"/>
            <ac:spMk id="3" creationId="{1CB9958B-37D2-74E6-B424-6405691E316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ppe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invertIfNegative val="0"/>
          <c:cat>
            <c:strRef>
              <c:f>'Ark1'!$A$1:$A$10</c:f>
              <c:strCache>
                <c:ptCount val="10"/>
                <c:pt idx="0">
                  <c:v>Trivsel</c:v>
                </c:pt>
                <c:pt idx="1">
                  <c:v>Udfordringer</c:v>
                </c:pt>
                <c:pt idx="2">
                  <c:v>Forholdet til kollegaer</c:v>
                </c:pt>
                <c:pt idx="3">
                  <c:v>Lønnen</c:v>
                </c:pt>
                <c:pt idx="4">
                  <c:v>Arbejdets indhold</c:v>
                </c:pt>
                <c:pt idx="5">
                  <c:v>Faglig udvikling</c:v>
                </c:pt>
                <c:pt idx="6">
                  <c:v>Ansvar</c:v>
                </c:pt>
                <c:pt idx="7">
                  <c:v>Personlig udvikling</c:v>
                </c:pt>
                <c:pt idx="8">
                  <c:v>Forholdet til chefen</c:v>
                </c:pt>
                <c:pt idx="9">
                  <c:v>Fysisk arbejdsmiljø</c:v>
                </c:pt>
              </c:strCache>
            </c:strRef>
          </c:cat>
          <c:val>
            <c:numRef>
              <c:f>'Ark1'!$B$1:$B$10</c:f>
              <c:numCache>
                <c:formatCode>0%</c:formatCode>
                <c:ptCount val="10"/>
                <c:pt idx="0">
                  <c:v>0.43</c:v>
                </c:pt>
                <c:pt idx="1">
                  <c:v>0.38</c:v>
                </c:pt>
                <c:pt idx="2">
                  <c:v>0.36</c:v>
                </c:pt>
                <c:pt idx="3">
                  <c:v>0.28000000000000003</c:v>
                </c:pt>
                <c:pt idx="4">
                  <c:v>0.25</c:v>
                </c:pt>
                <c:pt idx="5">
                  <c:v>0.23</c:v>
                </c:pt>
                <c:pt idx="6">
                  <c:v>0.22</c:v>
                </c:pt>
                <c:pt idx="7">
                  <c:v>0.21</c:v>
                </c:pt>
                <c:pt idx="8">
                  <c:v>0.17</c:v>
                </c:pt>
                <c:pt idx="9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47-9B46-A26F-6CF6530A22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1681112"/>
        <c:axId val="181683072"/>
      </c:barChart>
      <c:catAx>
        <c:axId val="1816811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1683072"/>
        <c:crosses val="autoZero"/>
        <c:auto val="1"/>
        <c:lblAlgn val="ctr"/>
        <c:lblOffset val="100"/>
        <c:noMultiLvlLbl val="0"/>
      </c:catAx>
      <c:valAx>
        <c:axId val="18168307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816811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hyperlink" Target="http://forklarmiglige.dk/herzbergs-faktor-teori-om-motivation" TargetMode="Externa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5" Type="http://schemas.openxmlformats.org/officeDocument/2006/relationships/hyperlink" Target="http://forklarmiglige.dk/herzbergs-faktor-teori-om-motivation" TargetMode="External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F09344-32C7-4AA8-A778-FC0BE00D5D8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73A7F93A-3F26-4381-9B61-C6DF7C526E11}">
      <dgm:prSet/>
      <dgm:spPr/>
      <dgm:t>
        <a:bodyPr/>
        <a:lstStyle/>
        <a:p>
          <a:r>
            <a:rPr lang="da-DK"/>
            <a:t>Frederick Herzbergs motivationsteori</a:t>
          </a:r>
          <a:endParaRPr lang="en-US"/>
        </a:p>
      </dgm:t>
    </dgm:pt>
    <dgm:pt modelId="{B6302198-46DD-4EDA-8932-EE1ED6389CAE}" type="parTrans" cxnId="{456567D6-A982-4DE2-A119-F1821CD741F6}">
      <dgm:prSet/>
      <dgm:spPr/>
      <dgm:t>
        <a:bodyPr/>
        <a:lstStyle/>
        <a:p>
          <a:endParaRPr lang="en-US"/>
        </a:p>
      </dgm:t>
    </dgm:pt>
    <dgm:pt modelId="{B99724EC-489A-4D38-A22D-8086FB628861}" type="sibTrans" cxnId="{456567D6-A982-4DE2-A119-F1821CD741F6}">
      <dgm:prSet/>
      <dgm:spPr/>
      <dgm:t>
        <a:bodyPr/>
        <a:lstStyle/>
        <a:p>
          <a:endParaRPr lang="en-US"/>
        </a:p>
      </dgm:t>
    </dgm:pt>
    <dgm:pt modelId="{434F4DF3-5E94-4350-B2F7-502D1409E3BF}">
      <dgm:prSet/>
      <dgm:spPr/>
      <dgm:t>
        <a:bodyPr/>
        <a:lstStyle/>
        <a:p>
          <a:r>
            <a:rPr lang="da-DK">
              <a:hlinkClick xmlns:r="http://schemas.openxmlformats.org/officeDocument/2006/relationships" r:id="rId1"/>
            </a:rPr>
            <a:t>http://forklarmiglige.dk/herzbergs-faktor-teori-om-motivation</a:t>
          </a:r>
          <a:endParaRPr lang="en-US"/>
        </a:p>
      </dgm:t>
    </dgm:pt>
    <dgm:pt modelId="{219455D7-3D6C-4D50-B457-752E0FB80481}" type="parTrans" cxnId="{A02A0E04-D370-40DE-8C78-82F8139618F2}">
      <dgm:prSet/>
      <dgm:spPr/>
      <dgm:t>
        <a:bodyPr/>
        <a:lstStyle/>
        <a:p>
          <a:endParaRPr lang="en-US"/>
        </a:p>
      </dgm:t>
    </dgm:pt>
    <dgm:pt modelId="{5539083E-7441-4FEE-9CCB-32A68143E50E}" type="sibTrans" cxnId="{A02A0E04-D370-40DE-8C78-82F8139618F2}">
      <dgm:prSet/>
      <dgm:spPr/>
      <dgm:t>
        <a:bodyPr/>
        <a:lstStyle/>
        <a:p>
          <a:endParaRPr lang="en-US"/>
        </a:p>
      </dgm:t>
    </dgm:pt>
    <dgm:pt modelId="{C0460D74-81AC-4B74-B2D8-0A52010207DD}" type="pres">
      <dgm:prSet presAssocID="{D1F09344-32C7-4AA8-A778-FC0BE00D5D82}" presName="root" presStyleCnt="0">
        <dgm:presLayoutVars>
          <dgm:dir/>
          <dgm:resizeHandles val="exact"/>
        </dgm:presLayoutVars>
      </dgm:prSet>
      <dgm:spPr/>
    </dgm:pt>
    <dgm:pt modelId="{075709D5-8EDD-473A-A568-C1CED7F8F651}" type="pres">
      <dgm:prSet presAssocID="{73A7F93A-3F26-4381-9B61-C6DF7C526E11}" presName="compNode" presStyleCnt="0"/>
      <dgm:spPr/>
    </dgm:pt>
    <dgm:pt modelId="{DE636DC7-889C-4B4C-B9A7-46EE8CA73BC6}" type="pres">
      <dgm:prSet presAssocID="{73A7F93A-3F26-4381-9B61-C6DF7C526E11}" presName="bgRect" presStyleLbl="bgShp" presStyleIdx="0" presStyleCnt="2"/>
      <dgm:spPr/>
    </dgm:pt>
    <dgm:pt modelId="{0CFB97E4-B3B5-4231-B834-786A88A32480}" type="pres">
      <dgm:prSet presAssocID="{73A7F93A-3F26-4381-9B61-C6DF7C526E11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fkrydsning"/>
        </a:ext>
      </dgm:extLst>
    </dgm:pt>
    <dgm:pt modelId="{F69F88C7-D223-41FC-8F5E-7CDB964DD839}" type="pres">
      <dgm:prSet presAssocID="{73A7F93A-3F26-4381-9B61-C6DF7C526E11}" presName="spaceRect" presStyleCnt="0"/>
      <dgm:spPr/>
    </dgm:pt>
    <dgm:pt modelId="{9CC04655-207C-4CD3-A963-DC2106A6845D}" type="pres">
      <dgm:prSet presAssocID="{73A7F93A-3F26-4381-9B61-C6DF7C526E11}" presName="parTx" presStyleLbl="revTx" presStyleIdx="0" presStyleCnt="2">
        <dgm:presLayoutVars>
          <dgm:chMax val="0"/>
          <dgm:chPref val="0"/>
        </dgm:presLayoutVars>
      </dgm:prSet>
      <dgm:spPr/>
    </dgm:pt>
    <dgm:pt modelId="{AB673BBD-5A5A-4C92-994F-4A9559EAF565}" type="pres">
      <dgm:prSet presAssocID="{B99724EC-489A-4D38-A22D-8086FB628861}" presName="sibTrans" presStyleCnt="0"/>
      <dgm:spPr/>
    </dgm:pt>
    <dgm:pt modelId="{B86F58C5-B576-43F8-AC05-B567C5F49E77}" type="pres">
      <dgm:prSet presAssocID="{434F4DF3-5E94-4350-B2F7-502D1409E3BF}" presName="compNode" presStyleCnt="0"/>
      <dgm:spPr/>
    </dgm:pt>
    <dgm:pt modelId="{0F5BDEB7-146D-4BAC-B02B-BEC0C099FFD9}" type="pres">
      <dgm:prSet presAssocID="{434F4DF3-5E94-4350-B2F7-502D1409E3BF}" presName="bgRect" presStyleLbl="bgShp" presStyleIdx="1" presStyleCnt="2"/>
      <dgm:spPr/>
    </dgm:pt>
    <dgm:pt modelId="{74EFB769-28E5-4BF9-8186-FD49BF63F05A}" type="pres">
      <dgm:prSet presAssocID="{434F4DF3-5E94-4350-B2F7-502D1409E3BF}" presName="iconRect" presStyleLbl="node1" presStyleIdx="1" presStyleCnt="2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73625BFF-73B6-4F62-9E28-4547C264C6C1}" type="pres">
      <dgm:prSet presAssocID="{434F4DF3-5E94-4350-B2F7-502D1409E3BF}" presName="spaceRect" presStyleCnt="0"/>
      <dgm:spPr/>
    </dgm:pt>
    <dgm:pt modelId="{00E33963-B252-4B5A-9035-8F30CB2D788F}" type="pres">
      <dgm:prSet presAssocID="{434F4DF3-5E94-4350-B2F7-502D1409E3BF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A02A0E04-D370-40DE-8C78-82F8139618F2}" srcId="{D1F09344-32C7-4AA8-A778-FC0BE00D5D82}" destId="{434F4DF3-5E94-4350-B2F7-502D1409E3BF}" srcOrd="1" destOrd="0" parTransId="{219455D7-3D6C-4D50-B457-752E0FB80481}" sibTransId="{5539083E-7441-4FEE-9CCB-32A68143E50E}"/>
    <dgm:cxn modelId="{BA5F4B23-44FC-4AAE-AB3F-4DB2D10540DD}" type="presOf" srcId="{434F4DF3-5E94-4350-B2F7-502D1409E3BF}" destId="{00E33963-B252-4B5A-9035-8F30CB2D788F}" srcOrd="0" destOrd="0" presId="urn:microsoft.com/office/officeart/2018/2/layout/IconVerticalSolidList"/>
    <dgm:cxn modelId="{A3A76B48-F605-4228-958D-EB03BB5FC682}" type="presOf" srcId="{D1F09344-32C7-4AA8-A778-FC0BE00D5D82}" destId="{C0460D74-81AC-4B74-B2D8-0A52010207DD}" srcOrd="0" destOrd="0" presId="urn:microsoft.com/office/officeart/2018/2/layout/IconVerticalSolidList"/>
    <dgm:cxn modelId="{456567D6-A982-4DE2-A119-F1821CD741F6}" srcId="{D1F09344-32C7-4AA8-A778-FC0BE00D5D82}" destId="{73A7F93A-3F26-4381-9B61-C6DF7C526E11}" srcOrd="0" destOrd="0" parTransId="{B6302198-46DD-4EDA-8932-EE1ED6389CAE}" sibTransId="{B99724EC-489A-4D38-A22D-8086FB628861}"/>
    <dgm:cxn modelId="{615D3CFB-AC81-4A7C-BD62-C3B724D307EE}" type="presOf" srcId="{73A7F93A-3F26-4381-9B61-C6DF7C526E11}" destId="{9CC04655-207C-4CD3-A963-DC2106A6845D}" srcOrd="0" destOrd="0" presId="urn:microsoft.com/office/officeart/2018/2/layout/IconVerticalSolidList"/>
    <dgm:cxn modelId="{1D8EB19A-1740-4B48-9A17-F04BA2BB8498}" type="presParOf" srcId="{C0460D74-81AC-4B74-B2D8-0A52010207DD}" destId="{075709D5-8EDD-473A-A568-C1CED7F8F651}" srcOrd="0" destOrd="0" presId="urn:microsoft.com/office/officeart/2018/2/layout/IconVerticalSolidList"/>
    <dgm:cxn modelId="{98DCEA09-EDBA-4C01-823C-2BC5EA9AB726}" type="presParOf" srcId="{075709D5-8EDD-473A-A568-C1CED7F8F651}" destId="{DE636DC7-889C-4B4C-B9A7-46EE8CA73BC6}" srcOrd="0" destOrd="0" presId="urn:microsoft.com/office/officeart/2018/2/layout/IconVerticalSolidList"/>
    <dgm:cxn modelId="{480BF8EE-4F2E-4381-845B-DE425DED806D}" type="presParOf" srcId="{075709D5-8EDD-473A-A568-C1CED7F8F651}" destId="{0CFB97E4-B3B5-4231-B834-786A88A32480}" srcOrd="1" destOrd="0" presId="urn:microsoft.com/office/officeart/2018/2/layout/IconVerticalSolidList"/>
    <dgm:cxn modelId="{AEADF276-9BD5-4940-A713-F79EF9D600CC}" type="presParOf" srcId="{075709D5-8EDD-473A-A568-C1CED7F8F651}" destId="{F69F88C7-D223-41FC-8F5E-7CDB964DD839}" srcOrd="2" destOrd="0" presId="urn:microsoft.com/office/officeart/2018/2/layout/IconVerticalSolidList"/>
    <dgm:cxn modelId="{E2BE6898-F0C9-4B5C-A37A-8647B0139705}" type="presParOf" srcId="{075709D5-8EDD-473A-A568-C1CED7F8F651}" destId="{9CC04655-207C-4CD3-A963-DC2106A6845D}" srcOrd="3" destOrd="0" presId="urn:microsoft.com/office/officeart/2018/2/layout/IconVerticalSolidList"/>
    <dgm:cxn modelId="{162947C7-5913-4BFB-B2E9-010FCF71131F}" type="presParOf" srcId="{C0460D74-81AC-4B74-B2D8-0A52010207DD}" destId="{AB673BBD-5A5A-4C92-994F-4A9559EAF565}" srcOrd="1" destOrd="0" presId="urn:microsoft.com/office/officeart/2018/2/layout/IconVerticalSolidList"/>
    <dgm:cxn modelId="{CAB17266-B3A0-4BF5-B9F0-BE77EA6CA9F5}" type="presParOf" srcId="{C0460D74-81AC-4B74-B2D8-0A52010207DD}" destId="{B86F58C5-B576-43F8-AC05-B567C5F49E77}" srcOrd="2" destOrd="0" presId="urn:microsoft.com/office/officeart/2018/2/layout/IconVerticalSolidList"/>
    <dgm:cxn modelId="{E4BE5597-C667-4506-8DFC-24E9D8E6BCF9}" type="presParOf" srcId="{B86F58C5-B576-43F8-AC05-B567C5F49E77}" destId="{0F5BDEB7-146D-4BAC-B02B-BEC0C099FFD9}" srcOrd="0" destOrd="0" presId="urn:microsoft.com/office/officeart/2018/2/layout/IconVerticalSolidList"/>
    <dgm:cxn modelId="{5C3B737B-FE76-46D1-B3AA-AB154C54FC02}" type="presParOf" srcId="{B86F58C5-B576-43F8-AC05-B567C5F49E77}" destId="{74EFB769-28E5-4BF9-8186-FD49BF63F05A}" srcOrd="1" destOrd="0" presId="urn:microsoft.com/office/officeart/2018/2/layout/IconVerticalSolidList"/>
    <dgm:cxn modelId="{77578A18-24F4-48B0-9992-DC6B763DD3CB}" type="presParOf" srcId="{B86F58C5-B576-43F8-AC05-B567C5F49E77}" destId="{73625BFF-73B6-4F62-9E28-4547C264C6C1}" srcOrd="2" destOrd="0" presId="urn:microsoft.com/office/officeart/2018/2/layout/IconVerticalSolidList"/>
    <dgm:cxn modelId="{E2E35323-6B77-4D79-91CD-90120038CC86}" type="presParOf" srcId="{B86F58C5-B576-43F8-AC05-B567C5F49E77}" destId="{00E33963-B252-4B5A-9035-8F30CB2D788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636DC7-889C-4B4C-B9A7-46EE8CA73BC6}">
      <dsp:nvSpPr>
        <dsp:cNvPr id="0" name=""/>
        <dsp:cNvSpPr/>
      </dsp:nvSpPr>
      <dsp:spPr>
        <a:xfrm>
          <a:off x="0" y="895997"/>
          <a:ext cx="6364224" cy="16541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FB97E4-B3B5-4231-B834-786A88A32480}">
      <dsp:nvSpPr>
        <dsp:cNvPr id="0" name=""/>
        <dsp:cNvSpPr/>
      </dsp:nvSpPr>
      <dsp:spPr>
        <a:xfrm>
          <a:off x="500380" y="1268181"/>
          <a:ext cx="909782" cy="90978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C04655-207C-4CD3-A963-DC2106A6845D}">
      <dsp:nvSpPr>
        <dsp:cNvPr id="0" name=""/>
        <dsp:cNvSpPr/>
      </dsp:nvSpPr>
      <dsp:spPr>
        <a:xfrm>
          <a:off x="1910542" y="895997"/>
          <a:ext cx="4453681" cy="1654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064" tIns="175064" rIns="175064" bIns="17506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/>
            <a:t>Frederick Herzbergs motivationsteori</a:t>
          </a:r>
          <a:endParaRPr lang="en-US" sz="2200" kern="1200"/>
        </a:p>
      </dsp:txBody>
      <dsp:txXfrm>
        <a:off x="1910542" y="895997"/>
        <a:ext cx="4453681" cy="1654149"/>
      </dsp:txXfrm>
    </dsp:sp>
    <dsp:sp modelId="{0F5BDEB7-146D-4BAC-B02B-BEC0C099FFD9}">
      <dsp:nvSpPr>
        <dsp:cNvPr id="0" name=""/>
        <dsp:cNvSpPr/>
      </dsp:nvSpPr>
      <dsp:spPr>
        <a:xfrm>
          <a:off x="0" y="2963684"/>
          <a:ext cx="6364224" cy="16541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EFB769-28E5-4BF9-8186-FD49BF63F05A}">
      <dsp:nvSpPr>
        <dsp:cNvPr id="0" name=""/>
        <dsp:cNvSpPr/>
      </dsp:nvSpPr>
      <dsp:spPr>
        <a:xfrm>
          <a:off x="500380" y="3335868"/>
          <a:ext cx="909782" cy="90978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E33963-B252-4B5A-9035-8F30CB2D788F}">
      <dsp:nvSpPr>
        <dsp:cNvPr id="0" name=""/>
        <dsp:cNvSpPr/>
      </dsp:nvSpPr>
      <dsp:spPr>
        <a:xfrm>
          <a:off x="1910542" y="2963684"/>
          <a:ext cx="4453681" cy="1654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064" tIns="175064" rIns="175064" bIns="17506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>
              <a:hlinkClick xmlns:r="http://schemas.openxmlformats.org/officeDocument/2006/relationships" r:id="rId5"/>
            </a:rPr>
            <a:t>http://forklarmiglige.dk/herzbergs-faktor-teori-om-motivation</a:t>
          </a:r>
          <a:endParaRPr lang="en-US" sz="2200" kern="1200"/>
        </a:p>
      </dsp:txBody>
      <dsp:txXfrm>
        <a:off x="1910542" y="2963684"/>
        <a:ext cx="4453681" cy="16541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37586-32C8-D846-92DE-D179741467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737F3A2-F167-2B41-8E20-60A442165C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EFDA240-3FD2-C842-B010-D740E2730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7D09-63B5-D347-8B9B-FE40436BFC5B}" type="datetimeFigureOut">
              <a:rPr lang="da-DK" smtClean="0"/>
              <a:t>21.01.2025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B643C79-8811-1746-B301-A61E7235C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EDFD53-0F89-7948-A409-3807ADAF2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F697-FDED-F94C-9445-92C28CE8A5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4935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FEA916-EFF7-E046-8601-42A6B5E8F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8B22A6B-8ACE-864D-A6C0-4E2657FDB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9D7231D-77B6-904F-92A2-46C137D9D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7D09-63B5-D347-8B9B-FE40436BFC5B}" type="datetimeFigureOut">
              <a:rPr lang="da-DK" smtClean="0"/>
              <a:t>21.01.2025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46D02E8-0D3D-FF45-8B53-38A8E46CA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A65FA5A-C2FB-B34E-996C-0823FAF93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F697-FDED-F94C-9445-92C28CE8A5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6508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94025D-2DEC-CC4E-B40F-563E5371A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8D8D942-FEC2-1B49-AFC3-5EBAD0565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FF07E84-F00F-A745-8570-5711DA2D7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7D09-63B5-D347-8B9B-FE40436BFC5B}" type="datetimeFigureOut">
              <a:rPr lang="da-DK" smtClean="0"/>
              <a:t>21.01.2025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6964286-A478-9142-9AEB-2F48DD477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2FC02F4-2BAD-C748-982F-E0DA8BEFD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F697-FDED-F94C-9445-92C28CE8A5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7653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5E61A7-1EF9-9349-94E8-406DE14C8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BE9ABB7-FEAE-0941-8E47-E29597FA96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B17AEC6-2D63-834C-9431-ABDAD429BA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C2EB5C0-2AC0-604F-ACBA-29EC63E09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7D09-63B5-D347-8B9B-FE40436BFC5B}" type="datetimeFigureOut">
              <a:rPr lang="da-DK" smtClean="0"/>
              <a:t>21.01.2025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709D40A-F238-6345-A081-29A19A76F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3A59792-154F-FE43-B193-079D2848A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F697-FDED-F94C-9445-92C28CE8A5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4852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8D7879-FDEE-4F4F-9EB7-2DC518079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6C8A13D-7601-7B4B-96FA-B5DA801923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888B3E2-B48F-C547-995E-143571CE8A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870D5C9-A018-2041-BF1E-F723D727E4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0A2892C-838A-1341-BB8D-E8D9C4E317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EDB2AAD-3FA1-4C4A-9C13-D8D2AAA02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7D09-63B5-D347-8B9B-FE40436BFC5B}" type="datetimeFigureOut">
              <a:rPr lang="da-DK" smtClean="0"/>
              <a:t>21.01.2025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446CFA31-B3BD-3C4C-9AD1-BEDCAA7FD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B61D478-D471-8D43-B2ED-3D4819312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F697-FDED-F94C-9445-92C28CE8A5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5119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5D7D3D-91FA-E743-9C0E-53F10A5E6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77D98D7-6574-B84F-B4A1-993C0A5B2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7D09-63B5-D347-8B9B-FE40436BFC5B}" type="datetimeFigureOut">
              <a:rPr lang="da-DK" smtClean="0"/>
              <a:t>21.01.2025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1144916-E089-8F44-B1AE-C5CB780A0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727CBBA-D5E6-934C-9ACC-0CA7EF531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F697-FDED-F94C-9445-92C28CE8A5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5084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F90F023-00E0-3648-8B47-DBD76B522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7D09-63B5-D347-8B9B-FE40436BFC5B}" type="datetimeFigureOut">
              <a:rPr lang="da-DK" smtClean="0"/>
              <a:t>21.01.2025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C4B7192-BCE9-E24A-88EF-CA1D0BB9D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90996CC-BADC-864F-895F-EFF1C6B59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F697-FDED-F94C-9445-92C28CE8A5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0651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22ED27-3AC3-E942-9BF0-C260BCE61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5C8B8E-C406-B148-960D-4C0E49E32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7C07137-6416-E043-BBB9-03FD2A186D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D948849-F9D0-2449-9C06-210BC7141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7D09-63B5-D347-8B9B-FE40436BFC5B}" type="datetimeFigureOut">
              <a:rPr lang="da-DK" smtClean="0"/>
              <a:t>21.01.2025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DF75885-9A24-4648-88CE-FC7FC238B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2320ED3-4FBA-1E47-8D6D-2E13A3FD8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F697-FDED-F94C-9445-92C28CE8A5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9834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DE51A4-70CF-4742-97F7-55DAD27A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7FDF17F-56CD-6541-95F0-B2B5F00C78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CF5CEBF-8FF9-4849-A755-A792BE2DC4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C7743D4-5F76-3640-8BFA-AF6A44304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7D09-63B5-D347-8B9B-FE40436BFC5B}" type="datetimeFigureOut">
              <a:rPr lang="da-DK" smtClean="0"/>
              <a:t>21.01.2025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5B4F531-E93F-4649-8B95-608E119EA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4845DD3-CA33-BB44-8C7C-DAB1168D0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F697-FDED-F94C-9445-92C28CE8A5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2123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0C662C-EDCC-C443-94FD-C37460758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274BCA7-EB7A-5441-AEB8-70E50BBDCF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4DE1ACA-B0E0-D34F-93E1-6F3DE7EF9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7D09-63B5-D347-8B9B-FE40436BFC5B}" type="datetimeFigureOut">
              <a:rPr lang="da-DK" smtClean="0"/>
              <a:t>21.01.2025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7B95011-C23D-8C42-8654-145245E26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A2132A6-4F84-5144-B869-CBE9A7BBA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F697-FDED-F94C-9445-92C28CE8A5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219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E0D819E-37FE-DE41-9F19-0997D66FF5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1466283-61EC-CC48-B039-584F73991A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E21F590-6D4E-AD44-991A-7322695D5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7D09-63B5-D347-8B9B-FE40436BFC5B}" type="datetimeFigureOut">
              <a:rPr lang="da-DK" smtClean="0"/>
              <a:t>21.01.2025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AAB56FC-3243-E048-A510-594611207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42690E8-D30F-7D47-A51F-CAFFA079E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F697-FDED-F94C-9445-92C28CE8A5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3262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50A6383-E937-5648-8692-FE71D0567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622FF38-EA4C-4D4B-89BC-8F5BCD10D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30D84FC-8F61-1840-AA4F-5EC64E2638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9B7D09-63B5-D347-8B9B-FE40436BFC5B}" type="datetimeFigureOut">
              <a:rPr lang="da-DK" smtClean="0"/>
              <a:t>21.01.2025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C9B66CF-16F3-264D-9D85-7CBE0D80A0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32EA13A-9BD9-FD43-B95F-D9B4359F4A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9F697-FDED-F94C-9445-92C28CE8A5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1890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72819E-CAD5-A733-1568-F63F09E18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Ledelse og motivation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B9958B-37D2-74E6-B424-6405691E3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Centrale ledelsesopgaver</a:t>
            </a:r>
          </a:p>
          <a:p>
            <a:r>
              <a:rPr lang="da-DK" dirty="0"/>
              <a:t>Motivationsformer 1) Herzberg 2) Maslow</a:t>
            </a:r>
          </a:p>
          <a:p>
            <a:r>
              <a:rPr lang="da-DK" dirty="0"/>
              <a:t>Motivationsbegreber</a:t>
            </a:r>
          </a:p>
          <a:p>
            <a:r>
              <a:rPr lang="da-DK" dirty="0"/>
              <a:t>Trivsel</a:t>
            </a:r>
          </a:p>
          <a:p>
            <a:r>
              <a:rPr lang="da-DK" dirty="0"/>
              <a:t>Taylorisme</a:t>
            </a:r>
          </a:p>
          <a:p>
            <a:r>
              <a:rPr lang="da-DK" dirty="0" err="1"/>
              <a:t>Economic</a:t>
            </a:r>
            <a:r>
              <a:rPr lang="da-DK" dirty="0"/>
              <a:t> man</a:t>
            </a:r>
          </a:p>
          <a:p>
            <a:r>
              <a:rPr lang="da-DK" dirty="0"/>
              <a:t>4 små elevfremlæggelser til næste gang (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34280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ADCB0A9-C44A-3F46-8D4A-90275D8DD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HVAD ER LEDELSE (FAYOL)</a:t>
            </a:r>
          </a:p>
        </p:txBody>
      </p:sp>
      <p:graphicFrame>
        <p:nvGraphicFramePr>
          <p:cNvPr id="7" name="Pladsholder til indhold 6">
            <a:extLst>
              <a:ext uri="{FF2B5EF4-FFF2-40B4-BE49-F238E27FC236}">
                <a16:creationId xmlns:a16="http://schemas.microsoft.com/office/drawing/2014/main" id="{80A4FD29-2438-D042-8C4C-6C11DB1A04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2457249"/>
              </p:ext>
            </p:extLst>
          </p:nvPr>
        </p:nvGraphicFramePr>
        <p:xfrm>
          <a:off x="5385985" y="994033"/>
          <a:ext cx="6130234" cy="4839208"/>
        </p:xfrm>
        <a:graphic>
          <a:graphicData uri="http://schemas.openxmlformats.org/drawingml/2006/table">
            <a:tbl>
              <a:tblPr/>
              <a:tblGrid>
                <a:gridCol w="6130234">
                  <a:extLst>
                    <a:ext uri="{9D8B030D-6E8A-4147-A177-3AD203B41FA5}">
                      <a16:colId xmlns:a16="http://schemas.microsoft.com/office/drawing/2014/main" val="3004092067"/>
                    </a:ext>
                  </a:extLst>
                </a:gridCol>
              </a:tblGrid>
              <a:tr h="60490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3300" b="1" i="0" u="none" strike="noStrike">
                          <a:effectLst/>
                          <a:latin typeface=".AppleSystemUIFont"/>
                        </a:rPr>
                        <a:t>Motivere</a:t>
                      </a:r>
                      <a:endParaRPr lang="da-DK" sz="3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13" marR="87313" marT="17463" marB="17463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1755723"/>
                  </a:ext>
                </a:extLst>
              </a:tr>
              <a:tr h="60490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3300" b="1" i="0" u="none" strike="noStrike">
                          <a:effectLst/>
                          <a:latin typeface=".AppleSystemUIFont"/>
                        </a:rPr>
                        <a:t>Planlægge</a:t>
                      </a:r>
                      <a:endParaRPr lang="da-DK" sz="3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13" marR="87313" marT="17463" marB="17463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7992439"/>
                  </a:ext>
                </a:extLst>
              </a:tr>
              <a:tr h="60490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3300" b="1" i="0" u="none" strike="noStrike">
                          <a:effectLst/>
                          <a:latin typeface=".AppleSystemUIFont"/>
                        </a:rPr>
                        <a:t>Organisere</a:t>
                      </a:r>
                      <a:endParaRPr lang="da-DK" sz="3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13" marR="87313" marT="17463" marB="17463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5680438"/>
                  </a:ext>
                </a:extLst>
              </a:tr>
              <a:tr h="60490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3300" b="1" i="0" u="none" strike="noStrike">
                          <a:effectLst/>
                          <a:latin typeface=".AppleSystemUIFont"/>
                        </a:rPr>
                        <a:t>Beslutte</a:t>
                      </a:r>
                      <a:endParaRPr lang="da-DK" sz="3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13" marR="87313" marT="17463" marB="17463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861972"/>
                  </a:ext>
                </a:extLst>
              </a:tr>
              <a:tr h="60490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3300" b="1" i="0" u="none" strike="noStrike">
                          <a:effectLst/>
                          <a:latin typeface=".AppleSystemUIFont"/>
                        </a:rPr>
                        <a:t>Koordinere</a:t>
                      </a:r>
                      <a:endParaRPr lang="da-DK" sz="3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13" marR="87313" marT="17463" marB="17463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5687045"/>
                  </a:ext>
                </a:extLst>
              </a:tr>
              <a:tr h="60490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3300" b="1" i="0" u="none" strike="noStrike">
                          <a:effectLst/>
                          <a:latin typeface=".AppleSystemUIFont"/>
                        </a:rPr>
                        <a:t>Kommunikere</a:t>
                      </a:r>
                      <a:endParaRPr lang="da-DK" sz="3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13" marR="87313" marT="17463" marB="17463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1129595"/>
                  </a:ext>
                </a:extLst>
              </a:tr>
              <a:tr h="60490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3300" b="1" i="0" u="none" strike="noStrike">
                          <a:effectLst/>
                          <a:latin typeface=".AppleSystemUIFont"/>
                        </a:rPr>
                        <a:t>Kontrollere</a:t>
                      </a:r>
                      <a:endParaRPr lang="da-DK" sz="3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13" marR="87313" marT="17463" marB="17463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6958785"/>
                  </a:ext>
                </a:extLst>
              </a:tr>
              <a:tr h="60490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3300" b="1" i="0" u="none" strike="noStrike" dirty="0">
                          <a:effectLst/>
                          <a:latin typeface=".AppleSystemUIFont"/>
                        </a:rPr>
                        <a:t>Udvikle</a:t>
                      </a:r>
                      <a:endParaRPr lang="da-DK" sz="3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13" marR="87313" marT="17463" marB="17463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8590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8907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9E95778-8626-2249-B424-B157B780E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da-DK" sz="2800"/>
              <a:t>MOTIVATIONSTEORIER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61EC8A9A-6964-4B98-B687-BF59A4BE6F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367802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6104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erzberg motivationsteori | net2change">
            <a:extLst>
              <a:ext uri="{FF2B5EF4-FFF2-40B4-BE49-F238E27FC236}">
                <a16:creationId xmlns:a16="http://schemas.microsoft.com/office/drawing/2014/main" id="{74118BC2-8174-3ADF-B0B3-3735413CB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560" y="832769"/>
            <a:ext cx="7193280" cy="478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5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F94F574-CBD0-5245-802D-6CEF02991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Maslows behovspyramide:</a:t>
            </a:r>
            <a:b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7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Maslows behovspyramide | De fem motivationsbehov |">
            <a:extLst>
              <a:ext uri="{FF2B5EF4-FFF2-40B4-BE49-F238E27FC236}">
                <a16:creationId xmlns:a16="http://schemas.microsoft.com/office/drawing/2014/main" id="{28E91A91-3573-D945-9FCD-627F6FF2B26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3822" y="1079233"/>
            <a:ext cx="7309006" cy="525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958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D49209-1838-224B-B06E-6294B99DE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Motivationsbegreber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3731FC8-827A-1B44-86DC-BC90302C5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/>
              <a:t>Bonusordninger?</a:t>
            </a:r>
          </a:p>
          <a:p>
            <a:pPr marL="0" indent="0">
              <a:buNone/>
            </a:pPr>
            <a:r>
              <a:rPr lang="da-DK" dirty="0"/>
              <a:t>Resultatløn, akkordløn, præstationsløn</a:t>
            </a:r>
          </a:p>
          <a:p>
            <a:r>
              <a:rPr lang="da-DK" dirty="0" err="1"/>
              <a:t>Pygmalion</a:t>
            </a:r>
            <a:r>
              <a:rPr lang="da-DK" dirty="0"/>
              <a:t>-effekt:</a:t>
            </a:r>
          </a:p>
          <a:p>
            <a:pPr marL="0" indent="0">
              <a:buNone/>
            </a:pPr>
            <a:r>
              <a:rPr lang="da-DK" dirty="0"/>
              <a:t>Når høje forventninger fører til øget effektivitet. Navnene på fænomenet stammer dels fra den græske sagnfigur </a:t>
            </a:r>
            <a:r>
              <a:rPr lang="da-DK" dirty="0" err="1"/>
              <a:t>Pygmalion</a:t>
            </a:r>
            <a:r>
              <a:rPr lang="da-DK" dirty="0"/>
              <a:t>, som kunne gøre sine skulpturer levende ved tankens kraft.</a:t>
            </a:r>
          </a:p>
          <a:p>
            <a:r>
              <a:rPr lang="da-DK" dirty="0" err="1"/>
              <a:t>Golem</a:t>
            </a:r>
            <a:r>
              <a:rPr lang="da-DK" dirty="0"/>
              <a:t>-effekt:</a:t>
            </a:r>
          </a:p>
          <a:p>
            <a:pPr marL="0" indent="0">
              <a:buNone/>
            </a:pPr>
            <a:r>
              <a:rPr lang="da-DK" dirty="0"/>
              <a:t>Når lave forventninger medfører ringe effektivitet</a:t>
            </a:r>
          </a:p>
          <a:p>
            <a:r>
              <a:rPr lang="da-DK" dirty="0"/>
              <a:t>Er der sammenhæng mellem motivation/trivsel og effektivitet?</a:t>
            </a:r>
          </a:p>
          <a:p>
            <a:pPr marL="0" indent="0">
              <a:buNone/>
            </a:pPr>
            <a:r>
              <a:rPr lang="da-DK" dirty="0"/>
              <a:t>Ja, det viser al forskning</a:t>
            </a:r>
          </a:p>
          <a:p>
            <a:r>
              <a:rPr lang="da-DK" dirty="0"/>
              <a:t>Kender I begreberne MUS, HR-afdeling, KPI?</a:t>
            </a:r>
          </a:p>
          <a:p>
            <a:pPr marL="0" indent="0">
              <a:buNone/>
            </a:pPr>
            <a:r>
              <a:rPr lang="da-DK" dirty="0" err="1"/>
              <a:t>MedarbejderUdviklingsSamtale</a:t>
            </a:r>
            <a:r>
              <a:rPr lang="da-DK" dirty="0"/>
              <a:t>, </a:t>
            </a:r>
            <a:r>
              <a:rPr lang="da-DK" dirty="0" err="1"/>
              <a:t>HumanRessource</a:t>
            </a:r>
            <a:r>
              <a:rPr lang="da-DK" dirty="0"/>
              <a:t>, </a:t>
            </a:r>
            <a:r>
              <a:rPr lang="da-DK" dirty="0" err="1"/>
              <a:t>KeyPerfomanceIndicator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9988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a-DK" dirty="0"/>
            </a:br>
            <a:br>
              <a:rPr lang="da-DK" dirty="0"/>
            </a:br>
            <a:br>
              <a:rPr lang="da-DK" dirty="0"/>
            </a:br>
            <a:br>
              <a:rPr lang="da-DK" dirty="0"/>
            </a:br>
            <a:r>
              <a:rPr lang="da-DK" dirty="0"/>
              <a:t>Videre til</a:t>
            </a:r>
            <a:br>
              <a:rPr lang="da-DK" dirty="0"/>
            </a:br>
            <a:r>
              <a:rPr lang="da-DK" dirty="0"/>
              <a:t> Frederick Taylor (</a:t>
            </a:r>
            <a:r>
              <a:rPr lang="da-DK" dirty="0" err="1"/>
              <a:t>Taylorisme</a:t>
            </a:r>
            <a:r>
              <a:rPr lang="da-DK" dirty="0"/>
              <a:t>)</a:t>
            </a:r>
            <a:br>
              <a:rPr lang="da-DK" dirty="0"/>
            </a:br>
            <a:br>
              <a:rPr lang="da-DK" dirty="0"/>
            </a:b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2190199"/>
            <a:ext cx="10238772" cy="3986763"/>
          </a:xfrm>
        </p:spPr>
        <p:txBody>
          <a:bodyPr>
            <a:normAutofit/>
          </a:bodyPr>
          <a:lstStyle/>
          <a:p>
            <a:endParaRPr lang="da-DK" dirty="0"/>
          </a:p>
          <a:p>
            <a:r>
              <a:rPr lang="da-DK" dirty="0"/>
              <a:t>Taylor var opr. ingeniør – skrev i starten af 1900-tallet (</a:t>
            </a:r>
            <a:r>
              <a:rPr lang="da-DK" dirty="0" err="1"/>
              <a:t>scientific</a:t>
            </a:r>
            <a:r>
              <a:rPr lang="da-DK" dirty="0"/>
              <a:t> management   </a:t>
            </a:r>
            <a:r>
              <a:rPr lang="da-DK" dirty="0" err="1"/>
              <a:t>fordisme</a:t>
            </a:r>
            <a:r>
              <a:rPr lang="da-DK" dirty="0"/>
              <a:t>) og havde fokus på arbejdsprocesser</a:t>
            </a:r>
          </a:p>
          <a:p>
            <a:r>
              <a:rPr lang="da-DK" dirty="0"/>
              <a:t>Fokus på at øge produktiviteten via to forhold: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Entydige autoritetsforhold (kun lederen skal lede og tilrettelægge arbejdet)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Opdeling af arbejdsprocessen  rationel tilrettelæggelse: MTM (</a:t>
            </a:r>
            <a:r>
              <a:rPr lang="da-DK" dirty="0" err="1"/>
              <a:t>Methods</a:t>
            </a:r>
            <a:r>
              <a:rPr lang="da-DK" dirty="0"/>
              <a:t> Time Measurement: målemetode     udregne akkorder) </a:t>
            </a:r>
          </a:p>
          <a:p>
            <a:endParaRPr lang="da-DK" dirty="0"/>
          </a:p>
          <a:p>
            <a:endParaRPr lang="da-DK" dirty="0"/>
          </a:p>
        </p:txBody>
      </p:sp>
      <p:cxnSp>
        <p:nvCxnSpPr>
          <p:cNvPr id="9" name="Lige pilforbindelse 8"/>
          <p:cNvCxnSpPr/>
          <p:nvPr/>
        </p:nvCxnSpPr>
        <p:spPr>
          <a:xfrm>
            <a:off x="7793473" y="5236879"/>
            <a:ext cx="36004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http://t1.gstatic.com/images?q=tbn:ANd9GcSrwrEc11FOlZ2MXqutRq2pegVV-03E8Rst0Yr19x_vHrgqhVzmfsM32u-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10812" y="115368"/>
            <a:ext cx="1391655" cy="2074831"/>
          </a:xfrm>
          <a:prstGeom prst="rect">
            <a:avLst/>
          </a:prstGeom>
          <a:noFill/>
        </p:spPr>
      </p:pic>
      <p:sp>
        <p:nvSpPr>
          <p:cNvPr id="7" name="Højrepil 6"/>
          <p:cNvSpPr/>
          <p:nvPr/>
        </p:nvSpPr>
        <p:spPr>
          <a:xfrm>
            <a:off x="6960096" y="2636912"/>
            <a:ext cx="216024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Højrepil 7"/>
          <p:cNvSpPr/>
          <p:nvPr/>
        </p:nvSpPr>
        <p:spPr>
          <a:xfrm>
            <a:off x="5717709" y="4829317"/>
            <a:ext cx="144016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8248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BB6A18-3C5A-F347-827F-4F4C18FD3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Economic</a:t>
            </a:r>
            <a:r>
              <a:rPr lang="da-DK" dirty="0"/>
              <a:t> man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3C6765E-BE4F-A646-B570-6E39E02F3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Economic</a:t>
            </a:r>
            <a:r>
              <a:rPr lang="da-DK" dirty="0"/>
              <a:t> man er en betegnelse, som man anvender om en person, der er rationel og økonomisk, </a:t>
            </a:r>
            <a:r>
              <a:rPr lang="da-DK" dirty="0" err="1"/>
              <a:t>dvs</a:t>
            </a:r>
            <a:r>
              <a:rPr lang="da-DK" dirty="0"/>
              <a:t>:</a:t>
            </a:r>
          </a:p>
          <a:p>
            <a:r>
              <a:rPr lang="da-DK" dirty="0"/>
              <a:t>Arbejder for at tjene penge</a:t>
            </a:r>
          </a:p>
          <a:p>
            <a:r>
              <a:rPr lang="da-DK" dirty="0"/>
              <a:t>Arbejde for at få forbrug til fritiden</a:t>
            </a:r>
          </a:p>
          <a:p>
            <a:r>
              <a:rPr lang="da-DK" dirty="0"/>
              <a:t>Lønnen er den vigtigste motivationsfaktor</a:t>
            </a:r>
          </a:p>
          <a:p>
            <a:r>
              <a:rPr lang="da-DK" dirty="0"/>
              <a:t>Over for dette står Abraham </a:t>
            </a:r>
            <a:r>
              <a:rPr lang="da-DK" dirty="0" err="1"/>
              <a:t>Maslow</a:t>
            </a:r>
            <a:r>
              <a:rPr lang="da-DK" dirty="0"/>
              <a:t> og Elton </a:t>
            </a:r>
            <a:r>
              <a:rPr lang="da-DK" dirty="0" err="1"/>
              <a:t>Mayo</a:t>
            </a:r>
            <a:r>
              <a:rPr lang="da-DK" dirty="0"/>
              <a:t>, hvor positiv opmærksomhed og anerkendelse er de væsentligste forhold.</a:t>
            </a:r>
          </a:p>
          <a:p>
            <a:r>
              <a:rPr lang="da-DK" dirty="0"/>
              <a:t>Hvad synes du betyder mest for motivationen (fritidsarbejde og i skolen)?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1808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09A54E2-CCDF-BD4F-B49E-B6A701E5EB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9198981"/>
              </p:ext>
            </p:extLst>
          </p:nvPr>
        </p:nvGraphicFramePr>
        <p:xfrm>
          <a:off x="1800224" y="1143000"/>
          <a:ext cx="8615363" cy="4714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09710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2301</TotalTime>
  <Words>277</Words>
  <Application>Microsoft Macintosh PowerPoint</Application>
  <PresentationFormat>Widescreen</PresentationFormat>
  <Paragraphs>45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4" baseType="lpstr">
      <vt:lpstr>.AppleSystemUIFont</vt:lpstr>
      <vt:lpstr>Arial</vt:lpstr>
      <vt:lpstr>Calibri</vt:lpstr>
      <vt:lpstr>Calibri Light</vt:lpstr>
      <vt:lpstr>Office-tema</vt:lpstr>
      <vt:lpstr>Ledelse og motivation</vt:lpstr>
      <vt:lpstr>HVAD ER LEDELSE (FAYOL)</vt:lpstr>
      <vt:lpstr>MOTIVATIONSTEORIER</vt:lpstr>
      <vt:lpstr>PowerPoint-præsentation</vt:lpstr>
      <vt:lpstr>Maslows behovspyramide: </vt:lpstr>
      <vt:lpstr>Motivationsbegreber</vt:lpstr>
      <vt:lpstr>    Videre til  Frederick Taylor (Taylorisme)    </vt:lpstr>
      <vt:lpstr>Economic man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HVAD ER LEDELSE (FAYOL)</dc:title>
  <dc:creator>Emil Kousgaard</dc:creator>
  <cp:lastModifiedBy>Emil Kousgaard</cp:lastModifiedBy>
  <cp:revision>2</cp:revision>
  <dcterms:created xsi:type="dcterms:W3CDTF">2022-01-25T11:33:46Z</dcterms:created>
  <dcterms:modified xsi:type="dcterms:W3CDTF">2025-01-22T07:25:43Z</dcterms:modified>
</cp:coreProperties>
</file>