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9517B-239D-461A-8019-7852AF7B0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3E5DE48-AAA8-4898-8A62-5A8A7B59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A4C210-59B6-4051-953D-B528E88E2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2CD7CB-547A-426C-AAFA-7F261D09D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4CEF9C-06F4-4DED-96EE-61849AEF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736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63294-EA0E-4DAC-9F4B-016FE972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8BF81F-AAAE-409E-B0FE-AE6EC0A0E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4C26E6-CA6A-4332-AE32-7E4C842A7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C2ED19-88C8-4880-AE38-BB8D0763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03FFC1-6EAF-43E2-8045-86E14D78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398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FB745-F58A-49FD-BA89-84D8B2737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AFEB64B-65D8-4A7B-95F6-34E0E66BC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3D5035-F929-4CDF-8ED2-079D48B03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7B5590-30DC-41AD-9F85-65BFAAAD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2C0135-1465-41AF-964F-38D8DABE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877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C0CF00-4731-4AEE-8E92-5035E55B7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331310-1480-41D1-B037-6CD7FE677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C61A51-2EA9-4955-A352-9F7DAA6B4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7D1231-EE31-4E60-84B6-B8850AD6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B3113E-3B15-4E61-B753-2C13F227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50D9796-E087-4474-B67A-D8A39091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8085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872E10-D172-4D1A-BF19-9594A3C35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8690CB-0BE6-4DC8-A4A3-EB4DAFC68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0134D9A-4EE8-428B-9139-3F7BEA2AB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71D58B4-5978-4AF8-96EF-C8C6FEFC4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CD55D72-5ACC-49D7-B355-879ED34B3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C8BAC39-6542-4ED4-93CD-A9E8F9D56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1C9C665-5FCD-433B-82C3-190D317C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FCF457-BF8B-48AA-882B-A043EDCB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387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C089B-9155-426A-8466-C82AD6A1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6A7DE6E-FF51-42A5-910C-AFA07F11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D8CDC75-08BD-4316-8403-199D2BCB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07F5FE8-FCAB-46DB-928E-9C782978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31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60898EF-23F3-44EE-8E17-230AF5F8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092C23B-BF72-40EA-ADF4-CF4BBE00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B2EBF9F-7DB9-43CE-865C-4D60A690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900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3FCA1-8CB9-4AC6-B7A6-EA295CBF5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82BA54-426D-4DA1-952E-753FE7B04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A90FBA1-6105-4685-9EC3-D7E2B7D15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A5DDF01-4117-4F3D-8175-F5B71BA7E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17C7F9-54E5-4B81-B66A-B407E124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7C12B8-5FA2-46AE-94E6-7068A5EB1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93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6CA543-8B0E-4DF7-9208-0813DABA7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A7FA62E-7370-41BB-904F-FB238D0C6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50286D5-2C42-43CA-ADD0-0C9D3FD4A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E4F5ED-6CAA-4737-80E9-E9A3B0743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94D2AB-60A3-4590-B3BE-C638B9F9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EB040D-F756-4E2D-BADA-09008B4B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709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07B13-4907-4E7A-8F20-032B9E11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5F6AB8-A98D-4EDC-8143-24D370EBF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601D45-25DA-4EA0-B1E5-31DE12F9A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B32625-F95A-4EAD-A68B-39E7D641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CD6D99-51A6-4DE7-8D45-E04D50679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22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56D46CD-158D-4DDB-8989-EF17BE830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ADBDFA7-EDF4-4948-AA4D-CF9C8763D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FBE16B-B2DF-494D-9C34-5BE70B8A8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78918A-2008-4376-8690-ECD82D68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EA27A5-A731-44D5-8B6D-D875588A1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288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849DC0B-D0AE-4723-8549-D75DB8196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4B55DA-D416-420C-852F-56A7F1251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451729-9697-4CDC-A469-B4787E33A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CED9-D9EA-4803-A0B0-50C6D0952FBC}" type="datetimeFigureOut">
              <a:rPr lang="da-DK" smtClean="0"/>
              <a:t>07-02-2025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515D51-4937-49E6-AE47-307714428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ED6E48-50B4-409E-B317-F0D52310C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27109-F7CE-4656-BFBF-B51DB49257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248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17ECFE-F936-4DB9-8E6E-DA45BF9CF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622612"/>
            <a:ext cx="9231410" cy="2928426"/>
          </a:xfrm>
        </p:spPr>
        <p:txBody>
          <a:bodyPr anchor="b">
            <a:normAutofit fontScale="90000"/>
          </a:bodyPr>
          <a:lstStyle/>
          <a:p>
            <a:pPr algn="l"/>
            <a:r>
              <a:rPr lang="da-DK" sz="2900" b="0" i="0" u="none" strike="noStrike" baseline="0">
                <a:latin typeface="AAAAAB+HelveticaNeue-Medium"/>
              </a:rPr>
              <a:t>Det </a:t>
            </a:r>
            <a:r>
              <a:rPr lang="da-DK" sz="2900" b="0" i="0" u="none" strike="noStrike" baseline="0" dirty="0" err="1">
                <a:latin typeface="AAAAAB+HelveticaNeue-Medium"/>
              </a:rPr>
              <a:t>antropocæne</a:t>
            </a:r>
            <a:r>
              <a:rPr lang="da-DK" sz="2900" b="0" i="0" u="none" strike="noStrike" baseline="0" dirty="0">
                <a:latin typeface="AAAAAB+HelveticaNeue-Medium"/>
              </a:rPr>
              <a:t> – to betydninger </a:t>
            </a:r>
            <a:br>
              <a:rPr lang="da-DK" sz="2900" b="0" i="0" u="none" strike="noStrike" baseline="0" dirty="0">
                <a:latin typeface="AAAAAB+HelveticaNeue-Medium"/>
              </a:rPr>
            </a:br>
            <a:br>
              <a:rPr lang="da-DK" sz="2900" b="0" i="0" u="none" strike="noStrike" baseline="0" dirty="0">
                <a:latin typeface="AAAAAB+HelveticaNeue-Medium"/>
              </a:rPr>
            </a:br>
            <a:br>
              <a:rPr lang="da-DK" sz="2900" b="0" i="0" u="none" strike="noStrike" baseline="0" dirty="0">
                <a:latin typeface="AAAAAB+HelveticaNeue-Medium"/>
              </a:rPr>
            </a:br>
            <a:br>
              <a:rPr lang="da-DK" sz="2900" b="0" i="0" u="none" strike="noStrike" baseline="0" dirty="0">
                <a:latin typeface="AAAAAB+HelveticaNeue-Medium"/>
              </a:rPr>
            </a:br>
            <a:r>
              <a:rPr lang="da-DK" sz="2900" b="0" i="0" u="none" strike="noStrike" baseline="0" dirty="0">
                <a:latin typeface="AAAAAC+HelveticaNeue"/>
              </a:rPr>
              <a:t>A. Det </a:t>
            </a:r>
            <a:r>
              <a:rPr lang="da-DK" sz="2900" b="0" i="0" u="none" strike="noStrike" baseline="0" dirty="0" err="1">
                <a:latin typeface="AAAAAC+HelveticaNeue"/>
              </a:rPr>
              <a:t>antropocæne</a:t>
            </a:r>
            <a:r>
              <a:rPr lang="da-DK" sz="2900" b="0" i="0" u="none" strike="noStrike" baseline="0" dirty="0">
                <a:latin typeface="AAAAAC+HelveticaNeue"/>
              </a:rPr>
              <a:t> som navn på den </a:t>
            </a:r>
            <a:r>
              <a:rPr lang="da-DK" sz="2900" b="1" i="0" u="none" strike="noStrike" baseline="0" dirty="0">
                <a:latin typeface="AAAAAE+HelveticaNeue-Bold"/>
              </a:rPr>
              <a:t>epoke i jordens historie</a:t>
            </a:r>
            <a:r>
              <a:rPr lang="da-DK" sz="2900" b="0" i="0" u="none" strike="noStrike" baseline="0" dirty="0">
                <a:latin typeface="AAAAAC+HelveticaNeue"/>
              </a:rPr>
              <a:t>, hvor menneskelige aktiviteter megapåvirker alle strata i jordsystemet - geologi, biologi osv. </a:t>
            </a:r>
            <a:br>
              <a:rPr lang="da-DK" sz="2900" b="0" i="0" u="none" strike="noStrike" baseline="0" dirty="0">
                <a:latin typeface="AAAAAC+HelveticaNeue"/>
              </a:rPr>
            </a:br>
            <a:br>
              <a:rPr lang="da-DK" sz="2900" b="0" i="0" u="none" strike="noStrike" baseline="0" dirty="0">
                <a:latin typeface="AAAAAC+HelveticaNeue"/>
              </a:rPr>
            </a:br>
            <a:r>
              <a:rPr lang="da-DK" sz="2900" b="0" i="0" u="none" strike="noStrike" baseline="0" dirty="0">
                <a:latin typeface="AAAAAC+HelveticaNeue"/>
              </a:rPr>
              <a:t>B. Det </a:t>
            </a:r>
            <a:r>
              <a:rPr lang="da-DK" sz="2900" b="0" i="0" u="none" strike="noStrike" baseline="0" dirty="0" err="1">
                <a:latin typeface="AAAAAC+HelveticaNeue"/>
              </a:rPr>
              <a:t>antropocæne</a:t>
            </a:r>
            <a:r>
              <a:rPr lang="da-DK" sz="2900" b="0" i="0" u="none" strike="noStrike" baseline="0" dirty="0">
                <a:latin typeface="AAAAAC+HelveticaNeue"/>
              </a:rPr>
              <a:t> som en </a:t>
            </a:r>
            <a:r>
              <a:rPr lang="da-DK" sz="2900" b="1" i="0" u="none" strike="noStrike" baseline="0" dirty="0">
                <a:latin typeface="AAAAAE+HelveticaNeue-Bold"/>
              </a:rPr>
              <a:t>ny verdensforståelse, </a:t>
            </a:r>
            <a:r>
              <a:rPr lang="da-DK" sz="2900" b="0" i="0" u="none" strike="noStrike" baseline="0" dirty="0">
                <a:latin typeface="AAAAAC+HelveticaNeue"/>
              </a:rPr>
              <a:t>der opstår </a:t>
            </a:r>
            <a:r>
              <a:rPr lang="da-DK" sz="2900" b="0" i="0" u="none" strike="noStrike" baseline="0" dirty="0" err="1">
                <a:latin typeface="AAAAAC+HelveticaNeue"/>
              </a:rPr>
              <a:t>idag</a:t>
            </a:r>
            <a:r>
              <a:rPr lang="da-DK" sz="2900" b="0" i="0" u="none" strike="noStrike" baseline="0" dirty="0">
                <a:latin typeface="AAAAAC+HelveticaNeue"/>
              </a:rPr>
              <a:t> fordi vi erkender, at vi befinder os i en </a:t>
            </a:r>
            <a:r>
              <a:rPr lang="da-DK" sz="2900" b="0" i="0" u="none" strike="noStrike" baseline="0" dirty="0" err="1">
                <a:latin typeface="AAAAAC+HelveticaNeue"/>
              </a:rPr>
              <a:t>antropocæn</a:t>
            </a:r>
            <a:r>
              <a:rPr lang="da-DK" sz="2900" b="0" i="0" u="none" strike="noStrike" baseline="0" dirty="0">
                <a:latin typeface="AAAAAC+HelveticaNeue"/>
              </a:rPr>
              <a:t> tidsalder, hvilket giver et nyt syn på vores fortid, nutid, fremtid, os selv og verden </a:t>
            </a:r>
            <a:endParaRPr lang="da-DK" sz="2900" dirty="0"/>
          </a:p>
        </p:txBody>
      </p:sp>
    </p:spTree>
    <p:extLst>
      <p:ext uri="{BB962C8B-B14F-4D97-AF65-F5344CB8AC3E}">
        <p14:creationId xmlns:p14="http://schemas.microsoft.com/office/powerpoint/2010/main" val="2578027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81AD86-8AD6-4AB5-B711-8DC56AD42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da-DK" sz="4100" b="0" i="0" u="none" strike="noStrike" baseline="0">
                <a:latin typeface="AAAAAB+HelveticaNeue-Medium"/>
              </a:rPr>
              <a:t>A) Den antropocæne tidsalder </a:t>
            </a:r>
            <a:endParaRPr lang="da-DK" sz="41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9F8D57-C30D-404D-B9F3-342117706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da-DK" sz="1700" b="0" i="0" u="none" strike="noStrike" baseline="0">
                <a:latin typeface="AAAAAC+HelveticaNeue"/>
              </a:rPr>
              <a:t>Den antropocæne epoke: menneskelige aktiviteter megapåvirker den livskritiske zone på jorden – geologisk, biologisk osv. – alle strata af “jordsystemet”</a:t>
            </a:r>
          </a:p>
          <a:p>
            <a:pPr marL="0" indent="0">
              <a:buNone/>
            </a:pPr>
            <a:endParaRPr lang="da-DK" sz="1700">
              <a:latin typeface="AAAAAC+HelveticaNeue"/>
            </a:endParaRPr>
          </a:p>
          <a:p>
            <a:pPr marL="0" indent="0">
              <a:buNone/>
            </a:pPr>
            <a:r>
              <a:rPr lang="da-DK" sz="1700" b="0" i="0" u="none" strike="noStrike" baseline="0">
                <a:latin typeface="AAAAAC+HelveticaNeue"/>
              </a:rPr>
              <a:t> </a:t>
            </a:r>
            <a:r>
              <a:rPr lang="da-DK" sz="1700" b="0" i="0" u="none" strike="noStrike" baseline="0">
                <a:latin typeface="AAAAAD+HelveticaNeue"/>
              </a:rPr>
              <a:t>• </a:t>
            </a:r>
            <a:r>
              <a:rPr lang="da-DK" sz="1700" b="1" i="0" u="none" strike="noStrike" baseline="0">
                <a:latin typeface="AAAAAE+HelveticaNeue-Bold"/>
              </a:rPr>
              <a:t>Den holocæne epoke</a:t>
            </a:r>
            <a:r>
              <a:rPr lang="da-DK" sz="1700" b="0" i="0" u="none" strike="noStrike" baseline="0">
                <a:latin typeface="AAAAAC+HelveticaNeue"/>
              </a:rPr>
              <a:t>: 11.500 år siden frem til måske ca. 1945. Klimatisk stabil periode, hvor al civilisation, landbrug, alle uddannelser, demokrati osv. opstod.</a:t>
            </a:r>
          </a:p>
          <a:p>
            <a:pPr marL="0" indent="0">
              <a:buNone/>
            </a:pPr>
            <a:endParaRPr lang="da-DK" sz="1700">
              <a:latin typeface="AAAAAC+HelveticaNeue"/>
            </a:endParaRPr>
          </a:p>
          <a:p>
            <a:pPr marL="0" indent="0">
              <a:buNone/>
            </a:pPr>
            <a:r>
              <a:rPr lang="da-DK" sz="1700" b="0" i="0" u="none" strike="noStrike" baseline="0">
                <a:latin typeface="AAAAAD+HelveticaNeue"/>
              </a:rPr>
              <a:t>• </a:t>
            </a:r>
            <a:r>
              <a:rPr lang="da-DK" sz="1700" b="1" i="0" u="none" strike="noStrike" baseline="0">
                <a:latin typeface="AAAAAE+HelveticaNeue-Bold"/>
              </a:rPr>
              <a:t>Den antropocæne epoke</a:t>
            </a:r>
            <a:r>
              <a:rPr lang="da-DK" sz="1700" b="0" i="0" u="none" strike="noStrike" baseline="0">
                <a:latin typeface="AAAAAC+HelveticaNeue"/>
              </a:rPr>
              <a:t>: fra 1945 og frem: intet i den livskritiske zone er helt upåvirket af menneskelige aktiviteter. Klimatisk ustabil epoke. Den store acceleration. Den sjette massedød. Faldende biodiversitet. </a:t>
            </a:r>
            <a:endParaRPr lang="da-DK" sz="1700"/>
          </a:p>
        </p:txBody>
      </p:sp>
    </p:spTree>
    <p:extLst>
      <p:ext uri="{BB962C8B-B14F-4D97-AF65-F5344CB8AC3E}">
        <p14:creationId xmlns:p14="http://schemas.microsoft.com/office/powerpoint/2010/main" val="3785530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0D72C2-0AEE-407C-AD5E-AD8586F62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0" i="0" u="none" strike="noStrike" kern="1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Den store acceleration </a:t>
            </a:r>
            <a:endParaRPr lang="en-US" sz="3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B6943B0-2B9C-4361-B959-688392A23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56543"/>
            <a:ext cx="6780700" cy="41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CE311E19-CBB2-46B8-AB6A-4962D989FA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5421711"/>
              </p:ext>
            </p:extLst>
          </p:nvPr>
        </p:nvGraphicFramePr>
        <p:xfrm>
          <a:off x="838200" y="547668"/>
          <a:ext cx="10515600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01039578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34603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Antropogene aktiviteter, der </a:t>
                      </a:r>
                      <a:r>
                        <a:rPr lang="nb-NO" sz="18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megapåvirker</a:t>
                      </a:r>
                      <a:r>
                        <a:rPr lang="nb-NO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Nogle konsekvenser i den </a:t>
                      </a:r>
                      <a:r>
                        <a:rPr lang="da-DK" sz="18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livskritske</a:t>
                      </a:r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zone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87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•Fossil afbrænding (kul, olie, gas mv.)</a:t>
                      </a:r>
                    </a:p>
                    <a:p>
                      <a:r>
                        <a:rPr lang="da-DK" dirty="0"/>
                        <a:t>•Befolkningstilvækst</a:t>
                      </a:r>
                    </a:p>
                    <a:p>
                      <a:r>
                        <a:rPr lang="da-DK" dirty="0"/>
                        <a:t>•Øget levestandard, forbrug, global livsstil, affald</a:t>
                      </a:r>
                    </a:p>
                    <a:p>
                      <a:r>
                        <a:rPr lang="da-DK" dirty="0"/>
                        <a:t>•Landbrug, dyrehold, fiskeri, kødproduktion,</a:t>
                      </a:r>
                    </a:p>
                    <a:p>
                      <a:r>
                        <a:rPr lang="da-DK" dirty="0"/>
                        <a:t>skovrydning, overudnyttelse af ressourcer, fx</a:t>
                      </a:r>
                    </a:p>
                    <a:p>
                      <a:r>
                        <a:rPr lang="da-DK" dirty="0"/>
                        <a:t>fiskebestand og vandmagasiner</a:t>
                      </a:r>
                    </a:p>
                    <a:p>
                      <a:r>
                        <a:rPr lang="da-DK" dirty="0"/>
                        <a:t>•Byer, minedrift, militærindustri, veje, lys, larm og</a:t>
                      </a:r>
                    </a:p>
                    <a:p>
                      <a:r>
                        <a:rPr lang="da-DK" dirty="0"/>
                        <a:t>atomprøvesprængninger</a:t>
                      </a:r>
                    </a:p>
                    <a:p>
                      <a:r>
                        <a:rPr lang="da-DK" dirty="0"/>
                        <a:t>•Overforbrug (der bruges mere end der er kapacitet til i</a:t>
                      </a:r>
                    </a:p>
                    <a:p>
                      <a:r>
                        <a:rPr lang="da-DK" dirty="0"/>
                        <a:t>jordens økosystem)</a:t>
                      </a:r>
                    </a:p>
                    <a:p>
                      <a:r>
                        <a:rPr lang="da-DK" dirty="0"/>
                        <a:t>•Energikrævende, forurenende og ødelæggende</a:t>
                      </a:r>
                    </a:p>
                    <a:p>
                      <a:r>
                        <a:rPr lang="da-DK" dirty="0"/>
                        <a:t>teknologi (fx flytrafik)</a:t>
                      </a:r>
                    </a:p>
                    <a:p>
                      <a:r>
                        <a:rPr lang="da-DK" dirty="0"/>
                        <a:t>•Brug af kemiske midler, gødning, nanoteknologi og</a:t>
                      </a:r>
                    </a:p>
                    <a:p>
                      <a:r>
                        <a:rPr lang="da-DK" dirty="0"/>
                        <a:t>indgribende maskiner</a:t>
                      </a:r>
                    </a:p>
                    <a:p>
                      <a:r>
                        <a:rPr lang="da-DK" dirty="0"/>
                        <a:t>•Vand- og vandingssystemer, dræning, ændring af floder,</a:t>
                      </a:r>
                    </a:p>
                    <a:p>
                      <a:r>
                        <a:rPr lang="da-DK" dirty="0"/>
                        <a:t>søer, vandløb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•Global opvarmning, ændret klima og forandrede</a:t>
                      </a:r>
                    </a:p>
                    <a:p>
                      <a:r>
                        <a:rPr lang="da-DK" dirty="0"/>
                        <a:t>livsbetingelser (ustabilitet)</a:t>
                      </a:r>
                    </a:p>
                    <a:p>
                      <a:r>
                        <a:rPr lang="da-DK" dirty="0"/>
                        <a:t>•Faldende biodiversitet, udslettelse af arter/habitater,</a:t>
                      </a:r>
                    </a:p>
                    <a:p>
                      <a:r>
                        <a:rPr lang="da-DK" dirty="0"/>
                        <a:t>den 6. store masseudryddelse</a:t>
                      </a:r>
                    </a:p>
                    <a:p>
                      <a:r>
                        <a:rPr lang="da-DK" dirty="0"/>
                        <a:t>•Forsuring af verdenshavene</a:t>
                      </a:r>
                    </a:p>
                    <a:p>
                      <a:r>
                        <a:rPr lang="da-DK" dirty="0"/>
                        <a:t>•Kollaps i økosystemer, kredsløb kommer ud af balance,</a:t>
                      </a:r>
                    </a:p>
                    <a:p>
                      <a:r>
                        <a:rPr lang="da-DK" dirty="0"/>
                        <a:t>kapacitets- og udbyttenedgang, miljøforringelser</a:t>
                      </a:r>
                    </a:p>
                    <a:p>
                      <a:r>
                        <a:rPr lang="da-DK" dirty="0"/>
                        <a:t>•Forurenet luft og vand, faldende vand- og luftkvalitet,</a:t>
                      </a:r>
                    </a:p>
                    <a:p>
                      <a:r>
                        <a:rPr lang="da-DK" dirty="0"/>
                        <a:t>helhedsproblemer.</a:t>
                      </a:r>
                    </a:p>
                    <a:p>
                      <a:r>
                        <a:rPr lang="da-DK" dirty="0"/>
                        <a:t>•Ressourcer udtømmes</a:t>
                      </a:r>
                    </a:p>
                    <a:p>
                      <a:r>
                        <a:rPr lang="da-DK" dirty="0"/>
                        <a:t>•Biosfære med affald, plastik, pesticider, lys og</a:t>
                      </a:r>
                    </a:p>
                    <a:p>
                      <a:r>
                        <a:rPr lang="da-DK" dirty="0"/>
                        <a:t>støjforurening, faldende fertilitet</a:t>
                      </a:r>
                    </a:p>
                    <a:p>
                      <a:r>
                        <a:rPr lang="da-DK" dirty="0"/>
                        <a:t>•Jordforringelse og jordnedbrydning (erosion, ødelagt</a:t>
                      </a:r>
                    </a:p>
                    <a:p>
                      <a:r>
                        <a:rPr lang="da-DK" dirty="0"/>
                        <a:t>jordbund mv.)</a:t>
                      </a:r>
                    </a:p>
                    <a:p>
                      <a:r>
                        <a:rPr lang="da-DK" dirty="0"/>
                        <a:t>•Ét jordisk økosystem m. invasive arter, epidemier,</a:t>
                      </a:r>
                    </a:p>
                    <a:p>
                      <a:r>
                        <a:rPr lang="da-DK" dirty="0"/>
                        <a:t>multiresistente bakterier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35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100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407C42-2971-407C-B21D-B7BE27C2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presser den livskritiske zone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80FA0E-52E5-419E-8CCD-3A3F3D03B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Hvordan kan vi ændre vores måde at være tilstede på så kulturen og samfundet bliver bæredygtigt?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err="1"/>
              <a:t>Ubæredygtig</a:t>
            </a:r>
            <a:r>
              <a:rPr lang="da-DK" dirty="0"/>
              <a:t> kultur og samfund: brug og forbrug af ressourcer.</a:t>
            </a:r>
          </a:p>
        </p:txBody>
      </p:sp>
    </p:spTree>
    <p:extLst>
      <p:ext uri="{BB962C8B-B14F-4D97-AF65-F5344CB8AC3E}">
        <p14:creationId xmlns:p14="http://schemas.microsoft.com/office/powerpoint/2010/main" val="152033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29F9E-51A3-4474-84F7-9CB25DD1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4400" b="1" i="0" u="none" strike="noStrike" baseline="0" dirty="0">
                <a:solidFill>
                  <a:srgbClr val="000000"/>
                </a:solidFill>
                <a:latin typeface="AAAAAE+HelveticaNeue-Bold"/>
              </a:rPr>
              <a:t>Ex: Menneskets levevis og udvinding af råsto</a:t>
            </a:r>
            <a:r>
              <a:rPr lang="da-DK" sz="4400" b="1" i="0" u="none" strike="noStrike" baseline="0" dirty="0">
                <a:solidFill>
                  <a:srgbClr val="000000"/>
                </a:solidFill>
                <a:latin typeface="AAAAAK+HelveticaNeue-Bold"/>
              </a:rPr>
              <a:t>ff</a:t>
            </a:r>
            <a:r>
              <a:rPr lang="da-DK" sz="4400" b="1" i="0" u="none" strike="noStrike" baseline="0" dirty="0">
                <a:solidFill>
                  <a:srgbClr val="000000"/>
                </a:solidFill>
                <a:latin typeface="AAAAAE+HelveticaNeue-Bold"/>
              </a:rPr>
              <a:t>er ændrer livszonen og fjerner levesteder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D52265-6A39-46F2-881B-EB58FF3B9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78C65B5-5E03-4498-908E-2E91864C3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85" y="1553377"/>
            <a:ext cx="11270833" cy="522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68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3EA25-134D-476A-9DEA-34BBD6B76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0" i="0" u="none" strike="noStrike" baseline="0" dirty="0">
                <a:solidFill>
                  <a:srgbClr val="000000"/>
                </a:solidFill>
                <a:latin typeface="AAAAAB+HelveticaNeue-Medium"/>
              </a:rPr>
              <a:t>B) På vej til en </a:t>
            </a:r>
            <a:r>
              <a:rPr lang="da-DK" sz="3600" b="0" i="0" u="none" strike="noStrike" baseline="0" dirty="0" err="1">
                <a:solidFill>
                  <a:srgbClr val="000000"/>
                </a:solidFill>
                <a:latin typeface="AAAAAB+HelveticaNeue-Medium"/>
              </a:rPr>
              <a:t>antropocæn</a:t>
            </a:r>
            <a:r>
              <a:rPr lang="da-DK" sz="3600" b="0" i="0" u="none" strike="noStrike" baseline="0" dirty="0">
                <a:solidFill>
                  <a:srgbClr val="000000"/>
                </a:solidFill>
                <a:latin typeface="AAAAAB+HelveticaNeue-Medium"/>
              </a:rPr>
              <a:t> verdensforståelse </a:t>
            </a:r>
            <a:endParaRPr lang="da-DK" sz="36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BD9BF7-A067-474D-993E-E4CBCFC94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AAAAAD+HelveticaNeue"/>
              </a:rPr>
              <a:t>•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Overgangen til det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antropocæne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kalder mennesket til at gentænke og omgøre den måde vi hidtil i det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holocene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har forstået os selv og verden</a:t>
            </a:r>
          </a:p>
          <a:p>
            <a:pPr marL="0" indent="0">
              <a:buNone/>
            </a:pPr>
            <a:endParaRPr lang="da-DK" sz="1800" b="0" i="0" u="none" strike="noStrike" baseline="0" dirty="0">
              <a:solidFill>
                <a:srgbClr val="000000"/>
              </a:solidFill>
              <a:latin typeface="AAAAAC+HelveticaNeue"/>
            </a:endParaRPr>
          </a:p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D+HelveticaNeue"/>
              </a:rPr>
              <a:t>•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Vi begynder at forholde os til selve det at jorden befinder sig i en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antropocæn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epoke, hvilket giver et nyt blik på vores fortid, nutid, fremtid, os selv og verden </a:t>
            </a:r>
          </a:p>
          <a:p>
            <a:pPr marL="0" indent="0">
              <a:buNone/>
            </a:pPr>
            <a:endParaRPr lang="da-DK" sz="1800" b="0" i="0" u="none" strike="noStrike" baseline="0" dirty="0">
              <a:solidFill>
                <a:srgbClr val="000000"/>
              </a:solidFill>
              <a:latin typeface="AAAAAC+HelveticaNeue"/>
            </a:endParaRPr>
          </a:p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AAAAAD+HelveticaNeue"/>
              </a:rPr>
              <a:t>•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Kort sagt: der begynder at opstå en ny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verdensforståelse </a:t>
            </a:r>
          </a:p>
          <a:p>
            <a:pPr marL="0" indent="0">
              <a:buNone/>
            </a:pPr>
            <a:endParaRPr lang="da-DK" sz="1800" b="1" i="0" u="none" strike="noStrike" baseline="0" dirty="0">
              <a:solidFill>
                <a:srgbClr val="000000"/>
              </a:solidFill>
              <a:latin typeface="AAAAAE+HelveticaNeue-Bold"/>
            </a:endParaRPr>
          </a:p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AAAAAD+HelveticaNeue"/>
              </a:rPr>
              <a:t>•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Vores fortid er ikke blot det præmoderne, men det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holocæne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, der har været præget af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jordglemsel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: alt ikke-menneskeligt er blevet opfattet som ressource, baggrund og scene for menneskelig udfoldelse. Kun mennesket har haft værdi i sig selv </a:t>
            </a:r>
          </a:p>
          <a:p>
            <a:pPr marL="0" indent="0">
              <a:buNone/>
            </a:pPr>
            <a:endParaRPr lang="da-DK" sz="1800" b="0" i="0" u="none" strike="noStrike" baseline="0" dirty="0">
              <a:solidFill>
                <a:srgbClr val="000000"/>
              </a:solidFill>
              <a:latin typeface="AAAAAC+HelveticaNeue"/>
            </a:endParaRPr>
          </a:p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AAAAAD+HelveticaNeue"/>
              </a:rPr>
              <a:t>•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Menneskelivet på jorden har således i det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holocæne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været baseret på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en scenisk + humanistisk </a:t>
            </a:r>
            <a:r>
              <a:rPr lang="da-DK" sz="1800" b="1" i="0" u="none" strike="noStrike" baseline="0" dirty="0" err="1">
                <a:solidFill>
                  <a:srgbClr val="000000"/>
                </a:solidFill>
                <a:latin typeface="AAAAAE+HelveticaNeue-Bold"/>
              </a:rPr>
              <a:t>verdenforståelse</a:t>
            </a:r>
            <a:endParaRPr lang="da-DK" sz="1800" b="1" i="0" u="none" strike="noStrike" baseline="0" dirty="0">
              <a:solidFill>
                <a:srgbClr val="000000"/>
              </a:solidFill>
              <a:latin typeface="AAAAAE+HelveticaNeue-Bold"/>
            </a:endParaRPr>
          </a:p>
          <a:p>
            <a:pPr marL="0" indent="0">
              <a:buNone/>
            </a:pPr>
            <a:endParaRPr lang="da-DK" sz="1800" b="1" dirty="0">
              <a:solidFill>
                <a:srgbClr val="000000"/>
              </a:solidFill>
              <a:latin typeface="AAAAAE+HelveticaNeue-Bold"/>
            </a:endParaRPr>
          </a:p>
          <a:p>
            <a:pPr marL="0" indent="0">
              <a:buNone/>
            </a:pP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D+HelveticaNeue"/>
              </a:rPr>
              <a:t>•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Problematisering af den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holocæne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verdensforståelse =&gt;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en ny </a:t>
            </a:r>
            <a:r>
              <a:rPr lang="da-DK" sz="1800" b="1" i="0" u="none" strike="noStrike" baseline="0" dirty="0" err="1">
                <a:solidFill>
                  <a:srgbClr val="000000"/>
                </a:solidFill>
                <a:latin typeface="AAAAAE+HelveticaNeue-Bold"/>
              </a:rPr>
              <a:t>antropocæn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 verdensforståelse åbner sig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177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579D5-EF82-4FC7-9D68-4BF1E579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0" i="0" u="none" strike="noStrike" baseline="0" dirty="0">
                <a:solidFill>
                  <a:srgbClr val="000000"/>
                </a:solidFill>
                <a:latin typeface="AAAAAB+HelveticaNeue-Medium"/>
              </a:rPr>
              <a:t>Forskellige perspektiver på bæredygtighed </a:t>
            </a:r>
            <a:endParaRPr lang="da-DK" sz="3600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6D76D241-B5E0-4EF4-B67B-5CA83B27B1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76020"/>
              </p:ext>
            </p:extLst>
          </p:nvPr>
        </p:nvGraphicFramePr>
        <p:xfrm>
          <a:off x="838200" y="1825625"/>
          <a:ext cx="10515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574153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211357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 “grøn” ressourcebesparende robotplæneklipper</a:t>
                      </a:r>
                    </a:p>
                    <a:p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—&gt; </a:t>
                      </a:r>
                      <a:r>
                        <a:rPr lang="da-DK" sz="18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Senholocæn</a:t>
                      </a:r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respons…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henblik på øget biodiversitet </a:t>
                      </a:r>
                    </a:p>
                    <a:p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—&gt; </a:t>
                      </a:r>
                      <a:r>
                        <a:rPr lang="da-DK" sz="18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Antropocæn</a:t>
                      </a:r>
                      <a:r>
                        <a:rPr lang="da-DK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respons…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8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26920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C1EE7D8B-272F-4102-838C-79B38D510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93" y="2572473"/>
            <a:ext cx="5369207" cy="357947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DFC18CF1-5015-436D-AF06-C0AAA1E60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407" y="2572473"/>
            <a:ext cx="5146393" cy="35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59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2F40B-4400-4704-A750-ED224BA49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0" i="0" u="none" strike="noStrike" baseline="0" dirty="0">
                <a:solidFill>
                  <a:srgbClr val="000000"/>
                </a:solidFill>
                <a:latin typeface="AAAAAB+HelveticaNeue-Medium"/>
              </a:rPr>
              <a:t>Vi lever i 2 verdener! </a:t>
            </a:r>
            <a:endParaRPr lang="da-DK" sz="36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4BD4DE-A745-4A36-AA75-EEDC21EBE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A.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En scenisk-humanistisk, </a:t>
            </a:r>
            <a:r>
              <a:rPr lang="da-DK" sz="1800" b="1" i="0" u="none" strike="noStrike" baseline="0" dirty="0" err="1">
                <a:solidFill>
                  <a:srgbClr val="000000"/>
                </a:solidFill>
                <a:latin typeface="AAAAAE+HelveticaNeue-Bold"/>
              </a:rPr>
              <a:t>senholocæn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 verden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, hvor begrænsede ressourcer skal bruges så optimalt som muligt. Jorden er presset, men vi bruger de selvsamme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senholocæne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logikker, som presser den, til at forsøge at “rede” den, men også i øvrigt til at indrette os.</a:t>
            </a:r>
          </a:p>
          <a:p>
            <a:endParaRPr lang="da-DK" sz="1800" dirty="0">
              <a:solidFill>
                <a:srgbClr val="000000"/>
              </a:solidFill>
              <a:latin typeface="AAAAAC+HelveticaNeue"/>
            </a:endParaRP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B.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En dialogisk-</a:t>
            </a:r>
            <a:r>
              <a:rPr lang="da-DK" sz="1800" b="1" i="0" u="none" strike="noStrike" baseline="0" dirty="0" err="1">
                <a:solidFill>
                  <a:srgbClr val="000000"/>
                </a:solidFill>
                <a:latin typeface="AAAAAE+HelveticaNeue-Bold"/>
              </a:rPr>
              <a:t>zoelogisk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, </a:t>
            </a:r>
            <a:r>
              <a:rPr lang="da-DK" sz="1800" b="1" i="0" u="none" strike="noStrike" baseline="0" dirty="0" err="1">
                <a:solidFill>
                  <a:srgbClr val="000000"/>
                </a:solidFill>
                <a:latin typeface="AAAAAE+HelveticaNeue-Bold"/>
              </a:rPr>
              <a:t>antropocæn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AAAAAE+HelveticaNeue-Bold"/>
              </a:rPr>
              <a:t> verden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, hvor jorden er sted for fælles liv, og hvor vi således (gen)opdager et glemt potentiale for et mere omfattende liv, hvor mennesket ikke er det eneste væsen med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intrinsisk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værdi - mulighed for at tænke liv og værdifuldhed på en ny måde - med nye “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AAAAAC+HelveticaNeue"/>
              </a:rPr>
              <a:t>antropocæne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AAAAAC+HelveticaNeue"/>
              </a:rPr>
              <a:t> logikker”.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763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39555E-0FB1-6875-119D-F48B65BEE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(Anti-)</a:t>
            </a:r>
            <a:r>
              <a:rPr lang="da-DK" dirty="0" err="1">
                <a:solidFill>
                  <a:srgbClr val="333333"/>
                </a:solidFill>
                <a:latin typeface="Noto Sans" panose="020B0502040504020204" pitchFamily="34" charset="0"/>
              </a:rPr>
              <a:t>a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ntropocentrisme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C7D133-D550-44DD-7CE8-B9C1CF5EF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verdensopfattelse, der har sat mennesket i centrum som altings udgangspunkt, og som hævder, at hensynet til mennesket er overordnet hensynet til andre arter, kaldes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antropocentrisme</a:t>
            </a:r>
            <a:endParaRPr lang="da-DK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0" indent="0">
              <a:buNone/>
            </a:pPr>
            <a:endParaRPr lang="da-DK" dirty="0">
              <a:solidFill>
                <a:srgbClr val="333333"/>
              </a:solidFill>
              <a:latin typeface="Noto Sans" panose="020B0502040504020204" pitchFamily="34" charset="0"/>
            </a:endParaRPr>
          </a:p>
          <a:p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Litteraturen udfordrer det 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antropocentrisk verdensbillede og er derfor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anti-antrocentrime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6112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793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Noto Sans</vt:lpstr>
      <vt:lpstr>AAAAAB+HelveticaNeue-Medium</vt:lpstr>
      <vt:lpstr>AAAAAC+HelveticaNeue</vt:lpstr>
      <vt:lpstr>AAAAAD+HelveticaNeue</vt:lpstr>
      <vt:lpstr>AAAAAE+HelveticaNeue-Bold</vt:lpstr>
      <vt:lpstr>AAAAAK+HelveticaNeue-Bold</vt:lpstr>
      <vt:lpstr>Office-tema</vt:lpstr>
      <vt:lpstr>Det antropocæne – to betydninger     A. Det antropocæne som navn på den epoke i jordens historie, hvor menneskelige aktiviteter megapåvirker alle strata i jordsystemet - geologi, biologi osv.   B. Det antropocæne som en ny verdensforståelse, der opstår idag fordi vi erkender, at vi befinder os i en antropocæn tidsalder, hvilket giver et nyt syn på vores fortid, nutid, fremtid, os selv og verden </vt:lpstr>
      <vt:lpstr>A) Den antropocæne tidsalder </vt:lpstr>
      <vt:lpstr>Den store acceleration </vt:lpstr>
      <vt:lpstr>PowerPoint-præsentation</vt:lpstr>
      <vt:lpstr>Vi presser den livskritiske zone</vt:lpstr>
      <vt:lpstr>Ex: Menneskets levevis og udvinding af råstoffer ændrer livszonen og fjerner levesteder  </vt:lpstr>
      <vt:lpstr>B) På vej til en antropocæn verdensforståelse </vt:lpstr>
      <vt:lpstr>Forskellige perspektiver på bæredygtighed </vt:lpstr>
      <vt:lpstr>Vi lever i 2 verdener! </vt:lpstr>
      <vt:lpstr>(Anti-)antropocentrisme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antropocæne – to betydninger     A. Det antropocæne som navn på den epoke i jordens historie, hvor menneskelige aktiviteter megapåvirker alle strata i jordsystemet - geologi, biologi osv.   B. Det antropocæne som en ny verdensforståelse, der opstår idag fordi vi erkender, at vi befinder os i en antropocæn tidsalder, hvilket giver et nyt syn på vores fortid, nutid, fremtid, os selv og verden </dc:title>
  <dc:creator>Daniel Tobias Konge Henriksen</dc:creator>
  <cp:lastModifiedBy>Katrine Westerlin Larsen</cp:lastModifiedBy>
  <cp:revision>25</cp:revision>
  <dcterms:created xsi:type="dcterms:W3CDTF">2022-02-25T09:49:41Z</dcterms:created>
  <dcterms:modified xsi:type="dcterms:W3CDTF">2025-02-07T13:16:01Z</dcterms:modified>
</cp:coreProperties>
</file>