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735763" cy="986948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909906-E897-D901-3D70-7683D75ED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6AADFB3-B29B-9A95-1898-544E329032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92780F5-F0AE-105A-10E7-DC5CF349A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97A33-A845-44EA-A391-D94FF9B31040}" type="datetimeFigureOut">
              <a:rPr lang="da-DK" smtClean="0"/>
              <a:t>21-02-2023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4DAF4E-8E7F-1AD5-0671-B6DBD6D95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3887963-C991-EA15-4DEE-3B8C365A0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3E919-7099-4B9E-9A9D-8D8D71ECAB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6636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0E767-29B1-B496-936C-0A296A2A8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200F78-92DB-A994-C71F-1480C0B45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9A21BC8-F09C-144F-40B6-80EE7CF20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97A33-A845-44EA-A391-D94FF9B31040}" type="datetimeFigureOut">
              <a:rPr lang="da-DK" smtClean="0"/>
              <a:t>21-02-2023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D5B7E70-8007-FB9C-0A1E-6A687A285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8B907B3-1A48-B36C-C196-111077126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3E919-7099-4B9E-9A9D-8D8D71ECAB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0813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ED31E0-8230-D14C-5BB2-87D683B47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6B128DF-36C2-024A-2581-4879FD1FB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1474D3A-93E4-446E-BD44-9B7397966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97A33-A845-44EA-A391-D94FF9B31040}" type="datetimeFigureOut">
              <a:rPr lang="da-DK" smtClean="0"/>
              <a:t>21-02-2023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9268CDF-436E-60F1-D812-1750CAB21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F1ED69B-4AC2-A0AE-C7AB-4968CD10C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3E919-7099-4B9E-9A9D-8D8D71ECAB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7061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AB378B-B872-80F3-B2A7-BB05E1C7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A2B2A7-04F9-A817-7434-8DAA4CA969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9446D2C-7DA7-D0C8-709E-02A0D84F02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6F2107C-62C0-D063-F18D-5AB868BB8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97A33-A845-44EA-A391-D94FF9B31040}" type="datetimeFigureOut">
              <a:rPr lang="da-DK" smtClean="0"/>
              <a:t>21-02-2023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BCC1E33-5485-9202-8CD7-6A58DC3EE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25B729C-2F63-9AF7-A27B-FAF9F6CC6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3E919-7099-4B9E-9A9D-8D8D71ECAB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254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A42242-31EF-B632-8790-64A30FF86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2BBCDE8-9533-EB3C-9E97-F5136DD7B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42AD3A7-B708-8495-9BCC-34B1E558C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4C8ECAD-6C41-1B52-0C7E-756080482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264D642-6D40-9987-5319-60813F3804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3E9A91D-04DE-A820-EA06-06285D5EB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97A33-A845-44EA-A391-D94FF9B31040}" type="datetimeFigureOut">
              <a:rPr lang="da-DK" smtClean="0"/>
              <a:t>21-02-2023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766AB55-C2EF-EB0A-0A2A-A46454801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3E374F3-E934-B4C6-5834-C737FF6A2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3E919-7099-4B9E-9A9D-8D8D71ECAB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709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76CA7-34B4-A672-8EB2-0179741BC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E1470CA-EE75-3CBC-AA56-50D1CDF64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97A33-A845-44EA-A391-D94FF9B31040}" type="datetimeFigureOut">
              <a:rPr lang="da-DK" smtClean="0"/>
              <a:t>21-02-2023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5B30DD9-ECD2-07F1-C1E4-70E01AD58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1AB5D87-50BE-470C-D6FC-99CCC3997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3E919-7099-4B9E-9A9D-8D8D71ECAB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6969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A03B71A-955E-EA58-299E-E2FD2F8C8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97A33-A845-44EA-A391-D94FF9B31040}" type="datetimeFigureOut">
              <a:rPr lang="da-DK" smtClean="0"/>
              <a:t>21-02-2023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BC7D983-876F-039A-25CF-F4C509524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5B2E17E-1907-83C8-5FA6-27282718C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3E919-7099-4B9E-9A9D-8D8D71ECAB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9175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F3DF18-6078-5240-D423-02126409E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053CF1-96F0-E98B-A388-EDC2EBAB7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E159ACD-3D17-D388-5948-781EF70706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D53D932-CDD2-16E7-0B51-9D711DB66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97A33-A845-44EA-A391-D94FF9B31040}" type="datetimeFigureOut">
              <a:rPr lang="da-DK" smtClean="0"/>
              <a:t>21-02-2023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E4DF8CB-C186-C6B9-F191-14B5E0C76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8A1D63D-9FAB-F766-9B12-170E46AE7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3E919-7099-4B9E-9A9D-8D8D71ECAB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9858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BCE159-3914-66A0-18C1-7B3765189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87283CB-E252-F005-3681-C84D0A55DC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CDB6DC5-FB30-79ED-0C64-0A46B93BE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47298A5-8FAD-0EB1-2F63-B222173D7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97A33-A845-44EA-A391-D94FF9B31040}" type="datetimeFigureOut">
              <a:rPr lang="da-DK" smtClean="0"/>
              <a:t>21-02-2023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735A0AF-5D4A-A3D3-86F7-0853EE920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BE8B181-C4D0-50D8-2C3C-6D2297229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3E919-7099-4B9E-9A9D-8D8D71ECAB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2561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16EBB6-9576-F005-EC77-8B71E240C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78CCAED-0CC0-018C-6C87-8105EA2B31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D9CB59B-F65B-9526-04AF-1F8D29DF1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97A33-A845-44EA-A391-D94FF9B31040}" type="datetimeFigureOut">
              <a:rPr lang="da-DK" smtClean="0"/>
              <a:t>21-02-2023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838710B-6F8E-0267-0B2A-44CA1E425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98F9F3D-917B-EE13-6CF0-D66467354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3E919-7099-4B9E-9A9D-8D8D71ECAB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7814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B0CA78F-C965-21E6-F591-FD0C9FFB40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FA30F14-2D1A-8B75-EE44-39D7800E9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03B1006-B6FE-DC04-625A-A8B3D0D38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97A33-A845-44EA-A391-D94FF9B31040}" type="datetimeFigureOut">
              <a:rPr lang="da-DK" smtClean="0"/>
              <a:t>21-02-2023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B5E0CF-FA2F-F28D-BA63-35CD1073C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BE0CF9-CE2D-83DB-B138-DDB7BDBE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3E919-7099-4B9E-9A9D-8D8D71ECAB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8156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E0639BD-906F-F49A-5921-0E7DBFADD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A247834-A08A-B6D8-6F4C-1A2C3678F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E7DA10-3087-719B-4CBF-E7E94DF2B4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97A33-A845-44EA-A391-D94FF9B31040}" type="datetimeFigureOut">
              <a:rPr lang="da-DK" smtClean="0"/>
              <a:t>21-02-2023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F5B8DEB-E13A-CB50-A407-8F57AE06E4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3D0AC8-D56F-482F-0D96-A320FA26F3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3E919-7099-4B9E-9A9D-8D8D71ECAB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4325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ebmatematik.dk/lektioner/matematik-b/differentialregning/tangentens-lignin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O_xb-ZoRG8&amp;list=PLWHXC-O44HWsPDw4Sq51ZjDYPY93WHUrz&amp;index=24" TargetMode="External"/><Relationship Id="rId2" Type="http://schemas.openxmlformats.org/officeDocument/2006/relationships/hyperlink" Target="https://www.youtube.com/watch?v=_ztBbXc1Sa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614480-5D3A-A9C8-B291-AA3466BB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Tangentens ligning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92E707-69B5-72A1-FD81-913CCAD63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skal nu se på begrebet: Tangentens ligning , som man kan læse om på dette link:</a:t>
            </a:r>
          </a:p>
          <a:p>
            <a:r>
              <a:rPr lang="da-DK" dirty="0">
                <a:hlinkClick r:id="rId2"/>
              </a:rPr>
              <a:t>https://www.webmatematik.dk/lektioner/matematik-b/differentialregning/tangentens-ligning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59925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552227E-5000-0F01-B771-072B086D7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Formel for tangentens ligning: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C0E8C829-ACDB-5327-24E7-9B6DFE9F1A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2356" y="1595120"/>
            <a:ext cx="9857650" cy="4301913"/>
          </a:xfrm>
        </p:spPr>
      </p:pic>
    </p:spTree>
    <p:extLst>
      <p:ext uri="{BB962C8B-B14F-4D97-AF65-F5344CB8AC3E}">
        <p14:creationId xmlns:p14="http://schemas.microsoft.com/office/powerpoint/2010/main" val="457853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832D84-DEA9-676C-497A-E30C3CD6B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AE91AF-B51F-612A-4914-2401721BC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starter med at se en lille film med vores ven fra webmatematik.</a:t>
            </a:r>
          </a:p>
          <a:p>
            <a:r>
              <a:rPr lang="da-DK" dirty="0">
                <a:hlinkClick r:id="rId2"/>
              </a:rPr>
              <a:t>https://www.youtube.com/watch?v=_ztBbXc1Sao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Tangent</a:t>
            </a:r>
          </a:p>
          <a:p>
            <a:r>
              <a:rPr lang="da-DK" dirty="0">
                <a:hlinkClick r:id="rId3"/>
              </a:rPr>
              <a:t>https://www.youtube.com/watch?v=EO_xb-ZoRG8&amp;list=PLWHXC-O44HWsPDw4Sq51ZjDYPY93WHUrz&amp;index=24</a:t>
            </a:r>
            <a:endParaRPr lang="da-DK" dirty="0"/>
          </a:p>
          <a:p>
            <a:r>
              <a:rPr lang="da-DK" dirty="0"/>
              <a:t>Se fra 2:43 – slut med </a:t>
            </a:r>
            <a:r>
              <a:rPr lang="da-DK" dirty="0" err="1"/>
              <a:t>regneksempler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84603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F477E-0CA4-A73D-1CCA-E74847B0D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Sætning om tangentligning: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F6671285-B209-1F4E-C3EB-5441D818A8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930" y="1690688"/>
            <a:ext cx="8049030" cy="228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83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42BE8D-DCB3-3750-0A39-D3ECD1DF0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1"/>
                </a:solidFill>
              </a:rPr>
              <a:t>Opskrift til at beregne tangentligningen: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E4FFE0EF-5D2D-365F-5CE9-BA437E8F2E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a-DK" sz="2400" dirty="0">
                    <a:latin typeface="Century Schoolbook" panose="02040604050505020304" pitchFamily="18" charset="0"/>
                  </a:rPr>
                  <a:t>Når du skal beregne tangentligningen i et punkt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da-DK" sz="2400" dirty="0">
                    <a:latin typeface="Century Schoolbook" panose="02040604050505020304" pitchFamily="18" charset="0"/>
                  </a:rPr>
                  <a:t> skal du, når du også kender </a:t>
                </a:r>
                <a:r>
                  <a:rPr lang="da-DK" sz="2400" dirty="0">
                    <a:effectLst/>
                    <a:latin typeface="Century Schoolbook" panose="020406040505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forskriften for funktionen </a:t>
                </a:r>
                <a14:m>
                  <m:oMath xmlns:m="http://schemas.openxmlformats.org/officeDocument/2006/math">
                    <m:r>
                      <a:rPr lang="da-DK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da-DK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da-DK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da-DK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a-DK" sz="24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og det punkt tangenten går igennem, gøre følgende:</a:t>
                </a:r>
                <a:endParaRPr lang="da-DK" sz="2400" dirty="0">
                  <a:effectLst/>
                  <a:latin typeface="Century Schoolbook" panose="020406040505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da-DK" sz="1800" b="1" dirty="0">
                    <a:effectLst/>
                    <a:latin typeface="Century Schoolbook" panose="020406040505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da-DK" sz="2400" b="1" dirty="0">
                    <a:effectLst/>
                    <a:latin typeface="Century Schoolbook" panose="020406040505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Opskrift:</a:t>
                </a:r>
                <a:endParaRPr lang="da-DK" sz="2400" dirty="0">
                  <a:effectLst/>
                  <a:latin typeface="Century Schoolbook" panose="020406040505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Font typeface="+mj-lt"/>
                  <a:buAutoNum type="arabicParenR"/>
                </a:pPr>
                <a:r>
                  <a:rPr lang="da-DK" sz="2400" dirty="0">
                    <a:effectLst/>
                    <a:latin typeface="Century Schoolbook" panose="020406040505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Beregn </a:t>
                </a:r>
                <a14:m>
                  <m:oMath xmlns:m="http://schemas.openxmlformats.org/officeDocument/2006/math">
                    <m:r>
                      <a:rPr lang="da-DK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da-DK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a-DK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da-DK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a-DK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da-DK" sz="24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(Sæt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a-DK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a-DK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da-DK" sz="24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ind funktionens forskrift)</a:t>
                </a:r>
                <a:endParaRPr lang="da-DK" sz="2400" dirty="0">
                  <a:effectLst/>
                  <a:latin typeface="Century Schoolbook" panose="020406040505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Font typeface="+mj-lt"/>
                  <a:buAutoNum type="arabicParenR"/>
                </a:pPr>
                <a:r>
                  <a:rPr lang="da-DK" sz="2400" dirty="0">
                    <a:effectLst/>
                    <a:latin typeface="Century Schoolbook" panose="020406040505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da-DK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da-DK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′(</m:t>
                    </m:r>
                    <m:r>
                      <a:rPr lang="da-DK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da-DK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a-DK" sz="24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(Differentier din funktion </a:t>
                </a:r>
                <a14:m>
                  <m:oMath xmlns:m="http://schemas.openxmlformats.org/officeDocument/2006/math">
                    <m:r>
                      <a:rPr lang="da-DK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da-DK" sz="24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da-DK" sz="2400" dirty="0">
                  <a:effectLst/>
                  <a:latin typeface="Century Schoolbook" panose="020406040505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Font typeface="+mj-lt"/>
                  <a:buAutoNum type="arabicParenR"/>
                </a:pPr>
                <a:r>
                  <a:rPr lang="da-DK" sz="2400" dirty="0">
                    <a:effectLst/>
                    <a:latin typeface="Century Schoolbook" panose="020406040505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Beregn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a-DK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da-DK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da-DK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da-DK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a-DK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da-DK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a-DK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𝑜</m:t>
                            </m:r>
                          </m:sub>
                        </m:sSub>
                      </m:e>
                    </m:d>
                  </m:oMath>
                </a14:m>
                <a:r>
                  <a:rPr lang="da-DK" sz="24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(Husk det er tangentens hældning)</a:t>
                </a:r>
                <a:endParaRPr lang="da-DK" sz="2400" dirty="0">
                  <a:effectLst/>
                  <a:latin typeface="Century Schoolbook" panose="020406040505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Font typeface="+mj-lt"/>
                  <a:buAutoNum type="arabicParenR"/>
                </a:pPr>
                <a:r>
                  <a:rPr lang="da-DK" sz="2400" dirty="0">
                    <a:effectLst/>
                    <a:latin typeface="Century Schoolbook" panose="020406040505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Find tangentligningen vha. sætning 6:13.</a:t>
                </a:r>
                <a:endParaRPr lang="da-DK" sz="2400" dirty="0">
                  <a:effectLst/>
                  <a:latin typeface="Century Schoolbook" panose="020406040505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da-DK" dirty="0"/>
              </a:p>
            </p:txBody>
          </p:sp>
        </mc:Choice>
        <mc:Fallback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E4FFE0EF-5D2D-365F-5CE9-BA437E8F2E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1961" r="-69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Billede 4">
            <a:extLst>
              <a:ext uri="{FF2B5EF4-FFF2-40B4-BE49-F238E27FC236}">
                <a16:creationId xmlns:a16="http://schemas.microsoft.com/office/drawing/2014/main" id="{678F7328-FE12-16F1-7452-73346B488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435" y="5251002"/>
            <a:ext cx="3419952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959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239D9-CEF8-5956-C070-289281D45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1"/>
                </a:solidFill>
              </a:rPr>
              <a:t>Små træningsopgaver på klassen:</a:t>
            </a:r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5B52507F-74D9-FBB2-A81B-89C5B6BDD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407" y="1775749"/>
            <a:ext cx="10515600" cy="4351338"/>
          </a:xfrm>
        </p:spPr>
        <p:txBody>
          <a:bodyPr/>
          <a:lstStyle/>
          <a:p>
            <a:r>
              <a:rPr lang="da-DK" dirty="0"/>
              <a:t>Opgave a: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Opgave b</a:t>
            </a:r>
          </a:p>
          <a:p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a-DK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Bagefter laver du opgave 1-2 på arbejdsarket: </a:t>
            </a:r>
            <a:r>
              <a:rPr lang="da-DK" sz="1800" b="1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diff_tangentligning_1_2. </a:t>
            </a:r>
            <a:r>
              <a:rPr lang="da-DK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 må meget gerne lave flere</a:t>
            </a:r>
            <a:r>
              <a:rPr lang="da-DK" sz="180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a-DK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F9E6E9BD-6C7E-B360-437C-7AD62FE75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407" y="2225831"/>
            <a:ext cx="10169009" cy="926672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F1BE4B05-CF49-E9F1-183C-0CF43A566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994" y="3768970"/>
            <a:ext cx="8165756" cy="91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27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AB7562-5BE5-D3A5-DDDC-70B02F5E2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Udledning af </a:t>
            </a:r>
            <a:r>
              <a:rPr lang="da-DK" dirty="0" err="1"/>
              <a:t>formeln</a:t>
            </a:r>
            <a:r>
              <a:rPr lang="da-DK" dirty="0"/>
              <a:t>: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FF473BC-C054-0561-D9D3-21766E6E56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1328" y="1554480"/>
            <a:ext cx="7017702" cy="4622483"/>
          </a:xfrm>
        </p:spPr>
      </p:pic>
    </p:spTree>
    <p:extLst>
      <p:ext uri="{BB962C8B-B14F-4D97-AF65-F5344CB8AC3E}">
        <p14:creationId xmlns:p14="http://schemas.microsoft.com/office/powerpoint/2010/main" val="2926304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AE0AB3-A21C-A225-EAB5-8241CECC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1"/>
                </a:solidFill>
              </a:rPr>
              <a:t>Udledning af formlen: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87E48EE-6C01-E0F5-BBB4-7D39B2EA15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6015" y="1825625"/>
            <a:ext cx="8579969" cy="4351338"/>
          </a:xfrm>
        </p:spPr>
      </p:pic>
    </p:spTree>
    <p:extLst>
      <p:ext uri="{BB962C8B-B14F-4D97-AF65-F5344CB8AC3E}">
        <p14:creationId xmlns:p14="http://schemas.microsoft.com/office/powerpoint/2010/main" val="135229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92BF07-A045-2C98-4ADA-C8D0C30E5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1"/>
                </a:solidFill>
              </a:rPr>
              <a:t>Eksemplet fra webmatematik: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85C2385-8E89-6E70-DAED-5A8E930B70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1493" y="1857870"/>
            <a:ext cx="8869013" cy="4286848"/>
          </a:xfrm>
        </p:spPr>
      </p:pic>
    </p:spTree>
    <p:extLst>
      <p:ext uri="{BB962C8B-B14F-4D97-AF65-F5344CB8AC3E}">
        <p14:creationId xmlns:p14="http://schemas.microsoft.com/office/powerpoint/2010/main" val="1256642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391335-D565-07FE-C663-FD3057EA4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1515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accent1"/>
                </a:solidFill>
              </a:rPr>
              <a:t>Eksemplet: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35190B9-6801-2675-B836-458F08B1CC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7225" y="1056640"/>
            <a:ext cx="7274504" cy="5079683"/>
          </a:xfrm>
        </p:spPr>
      </p:pic>
    </p:spTree>
    <p:extLst>
      <p:ext uri="{BB962C8B-B14F-4D97-AF65-F5344CB8AC3E}">
        <p14:creationId xmlns:p14="http://schemas.microsoft.com/office/powerpoint/2010/main" val="659119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AD7CF5-7A54-5140-9EE7-6CD8F1A46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1"/>
                </a:solidFill>
              </a:rPr>
              <a:t>Grafens udseende sammen med tangenten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3A06273-457B-D7D6-C6CD-420E1CD210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6327" y="1556248"/>
            <a:ext cx="6229430" cy="4579152"/>
          </a:xfrm>
        </p:spPr>
      </p:pic>
    </p:spTree>
    <p:extLst>
      <p:ext uri="{BB962C8B-B14F-4D97-AF65-F5344CB8AC3E}">
        <p14:creationId xmlns:p14="http://schemas.microsoft.com/office/powerpoint/2010/main" val="628175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234</Words>
  <Application>Microsoft Office PowerPoint</Application>
  <PresentationFormat>Widescreen</PresentationFormat>
  <Paragraphs>35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Century Schoolbook</vt:lpstr>
      <vt:lpstr>Office-tema</vt:lpstr>
      <vt:lpstr>Tangentens ligning</vt:lpstr>
      <vt:lpstr>Formel for tangentens ligning:</vt:lpstr>
      <vt:lpstr>PowerPoint-præsentation</vt:lpstr>
      <vt:lpstr>Sætning om tangentligning:</vt:lpstr>
      <vt:lpstr>Opskrift til at beregne tangentligningen:</vt:lpstr>
      <vt:lpstr>Små træningsopgaver på klassen:</vt:lpstr>
      <vt:lpstr>Udledning af formeln:</vt:lpstr>
      <vt:lpstr>Udledning af formlen:</vt:lpstr>
      <vt:lpstr>Eksemplet fra webmatematik:</vt:lpstr>
      <vt:lpstr>Eksemplet:</vt:lpstr>
      <vt:lpstr>Grafens udseende sammen med tangenten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Tangentens ligning</dc:title>
  <dc:creator>Hanne Busk</dc:creator>
  <cp:lastModifiedBy>Hanne Busk</cp:lastModifiedBy>
  <cp:revision>4</cp:revision>
  <cp:lastPrinted>2023-02-21T23:38:04Z</cp:lastPrinted>
  <dcterms:created xsi:type="dcterms:W3CDTF">2023-02-21T22:51:43Z</dcterms:created>
  <dcterms:modified xsi:type="dcterms:W3CDTF">2023-02-21T23:41:02Z</dcterms:modified>
</cp:coreProperties>
</file>