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y="5143500" cx="9144000"/>
  <p:notesSz cx="6858000" cy="9144000"/>
  <p:embeddedFontLst>
    <p:embeddedFont>
      <p:font typeface="PT Sans Narrow"/>
      <p:regular r:id="rId17"/>
      <p:bold r:id="rId18"/>
    </p:embeddedFont>
    <p:embeddedFont>
      <p:font typeface="Open Sans"/>
      <p:regular r:id="rId19"/>
      <p:bold r:id="rId20"/>
      <p:italic r:id="rId21"/>
      <p:boldItalic r:id="rId2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23" roundtripDataSignature="AMtx7mj5mKlYxBrc3wac3LzasnwPp5f4k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6BE1C329-8AF1-4AC8-B7B4-2AA92AB997B5}">
  <a:tblStyle styleId="{6BE1C329-8AF1-4AC8-B7B4-2AA92AB997B5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OpenSans-bold.fntdata"/><Relationship Id="rId11" Type="http://schemas.openxmlformats.org/officeDocument/2006/relationships/slide" Target="slides/slide5.xml"/><Relationship Id="rId22" Type="http://schemas.openxmlformats.org/officeDocument/2006/relationships/font" Target="fonts/OpenSans-boldItalic.fntdata"/><Relationship Id="rId10" Type="http://schemas.openxmlformats.org/officeDocument/2006/relationships/slide" Target="slides/slide4.xml"/><Relationship Id="rId21" Type="http://schemas.openxmlformats.org/officeDocument/2006/relationships/font" Target="fonts/OpenSans-italic.fntdata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23" Type="http://customschemas.google.com/relationships/presentationmetadata" Target="meta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font" Target="fonts/PTSansNarrow-regular.fntdata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1.xml"/><Relationship Id="rId19" Type="http://schemas.openxmlformats.org/officeDocument/2006/relationships/font" Target="fonts/OpenSans-regular.fntdata"/><Relationship Id="rId6" Type="http://schemas.openxmlformats.org/officeDocument/2006/relationships/notesMaster" Target="notesMasters/notesMaster1.xml"/><Relationship Id="rId18" Type="http://schemas.openxmlformats.org/officeDocument/2006/relationships/font" Target="fonts/PTSansNarrow-bold.fntdata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4" name="Google Shape;64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281f142ff02_0_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4" name="Google Shape;124;g281f142ff02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0" name="Google Shape;70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6" name="Google Shape;76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281f142ff02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2" name="Google Shape;82;g281f142ff02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0" name="Google Shape;9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281f142ff02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7" name="Google Shape;97;g281f142ff0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281f142ff02_0_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4" name="Google Shape;104;g281f142ff02_0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281f142ff02_0_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0" name="Google Shape;110;g281f142ff02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281f142ff02_0_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7" name="Google Shape;117;g281f142ff02_0_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7"/>
          <p:cNvCxnSpPr/>
          <p:nvPr/>
        </p:nvCxnSpPr>
        <p:spPr>
          <a:xfrm>
            <a:off x="7007735" y="3176888"/>
            <a:ext cx="562200" cy="0"/>
          </a:xfrm>
          <a:prstGeom prst="straightConnector1">
            <a:avLst/>
          </a:prstGeom>
          <a:noFill/>
          <a:ln cap="flat" cmpd="sng" w="7620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1" name="Google Shape;11;p7"/>
          <p:cNvCxnSpPr/>
          <p:nvPr/>
        </p:nvCxnSpPr>
        <p:spPr>
          <a:xfrm>
            <a:off x="1575035" y="3158252"/>
            <a:ext cx="562200" cy="0"/>
          </a:xfrm>
          <a:prstGeom prst="straightConnector1">
            <a:avLst/>
          </a:prstGeom>
          <a:noFill/>
          <a:ln cap="flat" cmpd="sng" w="7620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12" name="Google Shape;12;p7"/>
          <p:cNvGrpSpPr/>
          <p:nvPr/>
        </p:nvGrpSpPr>
        <p:grpSpPr>
          <a:xfrm>
            <a:off x="1004144" y="1022025"/>
            <a:ext cx="7136668" cy="152400"/>
            <a:chOff x="1346429" y="1011300"/>
            <a:chExt cx="6452100" cy="152400"/>
          </a:xfrm>
        </p:grpSpPr>
        <p:cxnSp>
          <p:nvCxnSpPr>
            <p:cNvPr id="13" name="Google Shape;13;p7"/>
            <p:cNvCxnSpPr/>
            <p:nvPr/>
          </p:nvCxnSpPr>
          <p:spPr>
            <a:xfrm rot="10800000">
              <a:off x="1346429" y="1011300"/>
              <a:ext cx="6452100" cy="0"/>
            </a:xfrm>
            <a:prstGeom prst="straightConnector1">
              <a:avLst/>
            </a:prstGeom>
            <a:noFill/>
            <a:ln cap="flat" cmpd="sng" w="76200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4" name="Google Shape;14;p7"/>
            <p:cNvCxnSpPr/>
            <p:nvPr/>
          </p:nvCxnSpPr>
          <p:spPr>
            <a:xfrm rot="10800000">
              <a:off x="1346429" y="1163700"/>
              <a:ext cx="6452100" cy="0"/>
            </a:xfrm>
            <a:prstGeom prst="straightConnector1">
              <a:avLst/>
            </a:prstGeom>
            <a:noFill/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grpSp>
        <p:nvGrpSpPr>
          <p:cNvPr id="15" name="Google Shape;15;p7"/>
          <p:cNvGrpSpPr/>
          <p:nvPr/>
        </p:nvGrpSpPr>
        <p:grpSpPr>
          <a:xfrm>
            <a:off x="1004151" y="3969100"/>
            <a:ext cx="7136668" cy="152400"/>
            <a:chOff x="1346435" y="3969088"/>
            <a:chExt cx="6452100" cy="152400"/>
          </a:xfrm>
        </p:grpSpPr>
        <p:cxnSp>
          <p:nvCxnSpPr>
            <p:cNvPr id="16" name="Google Shape;16;p7"/>
            <p:cNvCxnSpPr/>
            <p:nvPr/>
          </p:nvCxnSpPr>
          <p:spPr>
            <a:xfrm>
              <a:off x="1346435" y="4121488"/>
              <a:ext cx="6452100" cy="0"/>
            </a:xfrm>
            <a:prstGeom prst="straightConnector1">
              <a:avLst/>
            </a:prstGeom>
            <a:noFill/>
            <a:ln cap="flat" cmpd="sng" w="76200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7" name="Google Shape;17;p7"/>
            <p:cNvCxnSpPr/>
            <p:nvPr/>
          </p:nvCxnSpPr>
          <p:spPr>
            <a:xfrm>
              <a:off x="1346435" y="3969088"/>
              <a:ext cx="6452100" cy="0"/>
            </a:xfrm>
            <a:prstGeom prst="straightConnector1">
              <a:avLst/>
            </a:prstGeom>
            <a:noFill/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sp>
        <p:nvSpPr>
          <p:cNvPr id="18" name="Google Shape;18;p7"/>
          <p:cNvSpPr txBox="1"/>
          <p:nvPr>
            <p:ph type="ctrTitle"/>
          </p:nvPr>
        </p:nvSpPr>
        <p:spPr>
          <a:xfrm>
            <a:off x="1004150" y="1751764"/>
            <a:ext cx="7136700" cy="1022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/>
        </p:txBody>
      </p:sp>
      <p:sp>
        <p:nvSpPr>
          <p:cNvPr id="19" name="Google Shape;19;p7"/>
          <p:cNvSpPr txBox="1"/>
          <p:nvPr>
            <p:ph idx="1" type="subTitle"/>
          </p:nvPr>
        </p:nvSpPr>
        <p:spPr>
          <a:xfrm>
            <a:off x="2137225" y="2850039"/>
            <a:ext cx="48705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20" name="Google Shape;20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6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" name="Google Shape;57;p16"/>
          <p:cNvSpPr txBox="1"/>
          <p:nvPr>
            <p:ph hasCustomPrompt="1" type="title"/>
          </p:nvPr>
        </p:nvSpPr>
        <p:spPr>
          <a:xfrm>
            <a:off x="311700" y="1304850"/>
            <a:ext cx="8520600" cy="153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8" name="Google Shape;58;p16"/>
          <p:cNvSpPr txBox="1"/>
          <p:nvPr>
            <p:ph idx="1" type="body"/>
          </p:nvPr>
        </p:nvSpPr>
        <p:spPr>
          <a:xfrm>
            <a:off x="311700" y="2995650"/>
            <a:ext cx="8520600" cy="10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9" name="Google Shape;59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8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" name="Google Shape;23;p8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24" name="Google Shape;24;p8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5" name="Google Shape;25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9"/>
          <p:cNvSpPr/>
          <p:nvPr/>
        </p:nvSpPr>
        <p:spPr>
          <a:xfrm>
            <a:off x="-50" y="2571900"/>
            <a:ext cx="9144000" cy="2571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Google Shape;28;p9"/>
          <p:cNvSpPr txBox="1"/>
          <p:nvPr>
            <p:ph type="title"/>
          </p:nvPr>
        </p:nvSpPr>
        <p:spPr>
          <a:xfrm>
            <a:off x="311700" y="814800"/>
            <a:ext cx="8571300" cy="94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29" name="Google Shape;29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0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32" name="Google Shape;32;p10"/>
          <p:cNvSpPr txBox="1"/>
          <p:nvPr>
            <p:ph idx="1" type="body"/>
          </p:nvPr>
        </p:nvSpPr>
        <p:spPr>
          <a:xfrm>
            <a:off x="311700" y="1266175"/>
            <a:ext cx="3999900" cy="330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3" name="Google Shape;33;p10"/>
          <p:cNvSpPr txBox="1"/>
          <p:nvPr>
            <p:ph idx="2" type="body"/>
          </p:nvPr>
        </p:nvSpPr>
        <p:spPr>
          <a:xfrm>
            <a:off x="4832400" y="1266175"/>
            <a:ext cx="3999900" cy="330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4" name="Google Shape;34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1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37" name="Google Shape;3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2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0" name="Google Shape;40;p12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1" name="Google Shape;41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6"/>
        </a:soli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3"/>
          <p:cNvSpPr txBox="1"/>
          <p:nvPr>
            <p:ph type="title"/>
          </p:nvPr>
        </p:nvSpPr>
        <p:spPr>
          <a:xfrm>
            <a:off x="490250" y="526350"/>
            <a:ext cx="56136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4" name="Google Shape;44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4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7" name="Google Shape;47;p14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8" name="Google Shape;48;p14"/>
          <p:cNvSpPr txBox="1"/>
          <p:nvPr>
            <p:ph type="title"/>
          </p:nvPr>
        </p:nvSpPr>
        <p:spPr>
          <a:xfrm>
            <a:off x="265500" y="1039675"/>
            <a:ext cx="4045200" cy="1675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9" name="Google Shape;49;p14"/>
          <p:cNvSpPr txBox="1"/>
          <p:nvPr>
            <p:ph idx="1" type="subTitle"/>
          </p:nvPr>
        </p:nvSpPr>
        <p:spPr>
          <a:xfrm>
            <a:off x="265500" y="27268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50" name="Google Shape;50;p14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1" name="Google Shape;51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5"/>
          <p:cNvSpPr txBox="1"/>
          <p:nvPr>
            <p:ph idx="1" type="body"/>
          </p:nvPr>
        </p:nvSpPr>
        <p:spPr>
          <a:xfrm>
            <a:off x="311700" y="4230725"/>
            <a:ext cx="5998800" cy="59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T Sans Narrow"/>
              <a:buNone/>
              <a:defRPr sz="2400">
                <a:latin typeface="PT Sans Narrow"/>
                <a:ea typeface="PT Sans Narrow"/>
                <a:cs typeface="PT Sans Narrow"/>
                <a:sym typeface="PT Sans Narrow"/>
              </a:defRPr>
            </a:lvl1pPr>
          </a:lstStyle>
          <a:p/>
        </p:txBody>
      </p:sp>
      <p:sp>
        <p:nvSpPr>
          <p:cNvPr id="54" name="Google Shape;54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tropic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i="0" sz="3600" u="none" cap="none" strike="noStrik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i="0" sz="3600" u="none" cap="none" strike="noStrik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i="0" sz="3600" u="none" cap="none" strike="noStrik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i="0" sz="3600" u="none" cap="none" strike="noStrik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i="0" sz="3600" u="none" cap="none" strike="noStrik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i="0" sz="3600" u="none" cap="none" strike="noStrik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i="0" sz="3600" u="none" cap="none" strike="noStrik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i="0" sz="3600" u="none" cap="none" strike="noStrik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i="0" sz="3600" u="none" cap="none" strike="noStrik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9pPr>
          </a:lstStyle>
          <a:p/>
        </p:txBody>
      </p:sp>
      <p:sp>
        <p:nvSpPr>
          <p:cNvPr id="7" name="Google Shape;7;p6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Char char="●"/>
              <a:defRPr b="0" i="0" sz="18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 b="0" i="0" sz="14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 b="0" i="0" sz="14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 b="0" i="0" sz="14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 b="0" i="0" sz="14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 b="0" i="0" sz="14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 b="0" i="0" sz="14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 b="0" i="0" sz="14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Open Sans"/>
              <a:buChar char="■"/>
              <a:defRPr b="0" i="0" sz="14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  <p:sp>
        <p:nvSpPr>
          <p:cNvPr id="8" name="Google Shape;8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6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5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"/>
          <p:cNvSpPr txBox="1"/>
          <p:nvPr>
            <p:ph type="ctrTitle"/>
          </p:nvPr>
        </p:nvSpPr>
        <p:spPr>
          <a:xfrm>
            <a:off x="1004150" y="1751764"/>
            <a:ext cx="7136700" cy="1022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</a:pPr>
            <a:r>
              <a:rPr lang="da"/>
              <a:t>Verbet </a:t>
            </a:r>
            <a:r>
              <a:rPr i="1" lang="da"/>
              <a:t>gustar</a:t>
            </a:r>
            <a:r>
              <a:rPr lang="da"/>
              <a:t> </a:t>
            </a:r>
            <a:endParaRPr/>
          </a:p>
        </p:txBody>
      </p:sp>
      <p:sp>
        <p:nvSpPr>
          <p:cNvPr id="67" name="Google Shape;67;p1"/>
          <p:cNvSpPr txBox="1"/>
          <p:nvPr>
            <p:ph idx="1" type="subTitle"/>
          </p:nvPr>
        </p:nvSpPr>
        <p:spPr>
          <a:xfrm>
            <a:off x="2137225" y="2850039"/>
            <a:ext cx="48705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281f142ff02_0_29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da" sz="3000"/>
              <a:t>Andre verber som gustar (som tager indirekte objekt)</a:t>
            </a:r>
            <a:endParaRPr sz="3000"/>
          </a:p>
        </p:txBody>
      </p:sp>
      <p:sp>
        <p:nvSpPr>
          <p:cNvPr id="127" name="Google Shape;127;g281f142ff02_0_29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  <p:pic>
        <p:nvPicPr>
          <p:cNvPr id="128" name="Google Shape;128;g281f142ff02_0_2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05300" y="460488"/>
            <a:ext cx="8081550" cy="4914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2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da"/>
              <a:t>Betydning - </a:t>
            </a:r>
            <a:r>
              <a:rPr i="1" lang="da"/>
              <a:t>gustar</a:t>
            </a:r>
            <a:endParaRPr i="1"/>
          </a:p>
        </p:txBody>
      </p:sp>
      <p:sp>
        <p:nvSpPr>
          <p:cNvPr id="73" name="Google Shape;73;p2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da"/>
              <a:t>Verbet </a:t>
            </a:r>
            <a:r>
              <a:rPr i="1" lang="da"/>
              <a:t>gustar </a:t>
            </a:r>
            <a:r>
              <a:rPr lang="da"/>
              <a:t>betyder  “at kunne lide”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rPr lang="da"/>
              <a:t>Eks. 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rPr i="1" lang="da"/>
              <a:t>Me gusta el libro (Jeg kan godt lide bogen)</a:t>
            </a:r>
            <a:endParaRPr i="1"/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rPr i="1" lang="da"/>
              <a:t>Me gusta bailar (Jeg kan godt lide at danse) </a:t>
            </a:r>
            <a:endParaRPr i="1"/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i="1"/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800"/>
              <a:buNone/>
            </a:pPr>
            <a:r>
              <a:t/>
            </a:r>
            <a:endParaRPr i="1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3"/>
          <p:cNvSpPr txBox="1"/>
          <p:nvPr>
            <p:ph type="title"/>
          </p:nvPr>
        </p:nvSpPr>
        <p:spPr>
          <a:xfrm>
            <a:off x="189225" y="147600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da"/>
              <a:t>Indirekte objektspronomen</a:t>
            </a:r>
            <a:endParaRPr/>
          </a:p>
        </p:txBody>
      </p:sp>
      <p:sp>
        <p:nvSpPr>
          <p:cNvPr id="79" name="Google Shape;79;p3"/>
          <p:cNvSpPr txBox="1"/>
          <p:nvPr>
            <p:ph idx="1" type="body"/>
          </p:nvPr>
        </p:nvSpPr>
        <p:spPr>
          <a:xfrm>
            <a:off x="189225" y="726150"/>
            <a:ext cx="8520600" cy="369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da"/>
              <a:t>Verbet gustar er anderledes fra de “normale” verber, da man bruger det indirekte objektspronomen foran verbet: 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rPr lang="da"/>
              <a:t>(A mí) 						</a:t>
            </a:r>
            <a:r>
              <a:rPr b="1" lang="da"/>
              <a:t>me </a:t>
            </a:r>
            <a:r>
              <a:rPr lang="da"/>
              <a:t>gusta/gustan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rPr lang="da"/>
              <a:t>(A tí) 						</a:t>
            </a:r>
            <a:r>
              <a:rPr b="1" lang="da"/>
              <a:t>te </a:t>
            </a:r>
            <a:r>
              <a:rPr lang="da"/>
              <a:t>gusta/gustan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rPr lang="da"/>
              <a:t>(A él/ella) 					</a:t>
            </a:r>
            <a:r>
              <a:rPr b="1" lang="da"/>
              <a:t>le </a:t>
            </a:r>
            <a:r>
              <a:rPr lang="da"/>
              <a:t>gusta/gustan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rPr lang="da"/>
              <a:t>(A nosotros/nosotras) 		</a:t>
            </a:r>
            <a:r>
              <a:rPr b="1" lang="da"/>
              <a:t>nos </a:t>
            </a:r>
            <a:r>
              <a:rPr lang="da"/>
              <a:t>gusta/gustan 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rPr lang="da"/>
              <a:t>(A vosototros/vosotras) 		</a:t>
            </a:r>
            <a:r>
              <a:rPr b="1" lang="da"/>
              <a:t>Os</a:t>
            </a:r>
            <a:r>
              <a:rPr lang="da"/>
              <a:t> gusta/gustan 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800"/>
              <a:buNone/>
            </a:pPr>
            <a:r>
              <a:rPr lang="da"/>
              <a:t>(A ellos/ellas) 				</a:t>
            </a:r>
            <a:r>
              <a:rPr b="1" lang="da"/>
              <a:t>Les </a:t>
            </a:r>
            <a:r>
              <a:rPr lang="da"/>
              <a:t>gusta/gustan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281f142ff02_0_6"/>
          <p:cNvSpPr txBox="1"/>
          <p:nvPr>
            <p:ph type="title"/>
          </p:nvPr>
        </p:nvSpPr>
        <p:spPr>
          <a:xfrm>
            <a:off x="311700" y="483600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3600"/>
              <a:buNone/>
            </a:pPr>
            <a:r>
              <a:rPr i="1" lang="da" sz="1500">
                <a:solidFill>
                  <a:srgbClr val="242729"/>
                </a:solidFill>
                <a:highlight>
                  <a:schemeClr val="lt1"/>
                </a:highlight>
                <a:latin typeface="Arial"/>
                <a:ea typeface="Arial"/>
                <a:cs typeface="Arial"/>
                <a:sym typeface="Arial"/>
              </a:rPr>
              <a:t>Gustar</a:t>
            </a:r>
            <a:r>
              <a:rPr b="0" lang="da" sz="1500">
                <a:solidFill>
                  <a:srgbClr val="242729"/>
                </a:solidFill>
                <a:highlight>
                  <a:schemeClr val="lt1"/>
                </a:highlight>
                <a:latin typeface="Arial"/>
                <a:ea typeface="Arial"/>
                <a:cs typeface="Arial"/>
                <a:sym typeface="Arial"/>
              </a:rPr>
              <a:t> oversættes ofte med ’</a:t>
            </a:r>
            <a:r>
              <a:rPr lang="da" sz="1500">
                <a:solidFill>
                  <a:srgbClr val="242729"/>
                </a:solidFill>
                <a:highlight>
                  <a:schemeClr val="lt1"/>
                </a:highlight>
                <a:latin typeface="Arial"/>
                <a:ea typeface="Arial"/>
                <a:cs typeface="Arial"/>
                <a:sym typeface="Arial"/>
              </a:rPr>
              <a:t>at behage</a:t>
            </a:r>
            <a:r>
              <a:rPr b="0" lang="da" sz="1500">
                <a:solidFill>
                  <a:srgbClr val="242729"/>
                </a:solidFill>
                <a:highlight>
                  <a:schemeClr val="lt1"/>
                </a:highlight>
                <a:latin typeface="Arial"/>
                <a:ea typeface="Arial"/>
                <a:cs typeface="Arial"/>
                <a:sym typeface="Arial"/>
              </a:rPr>
              <a:t>’. Så når man ’</a:t>
            </a:r>
            <a:r>
              <a:rPr lang="da" sz="1500">
                <a:solidFill>
                  <a:srgbClr val="242729"/>
                </a:solidFill>
                <a:highlight>
                  <a:schemeClr val="lt1"/>
                </a:highlight>
                <a:latin typeface="Arial"/>
                <a:ea typeface="Arial"/>
                <a:cs typeface="Arial"/>
                <a:sym typeface="Arial"/>
              </a:rPr>
              <a:t>kan lide noget eller nogen</a:t>
            </a:r>
            <a:r>
              <a:rPr b="0" lang="da" sz="1500">
                <a:solidFill>
                  <a:srgbClr val="242729"/>
                </a:solidFill>
                <a:highlight>
                  <a:schemeClr val="lt1"/>
                </a:highlight>
                <a:latin typeface="Arial"/>
                <a:ea typeface="Arial"/>
                <a:cs typeface="Arial"/>
                <a:sym typeface="Arial"/>
              </a:rPr>
              <a:t>’, siger man på spansk, at noget eller nogen ’</a:t>
            </a:r>
            <a:r>
              <a:rPr lang="da" sz="1500">
                <a:solidFill>
                  <a:srgbClr val="242729"/>
                </a:solidFill>
                <a:highlight>
                  <a:schemeClr val="lt1"/>
                </a:highlight>
                <a:latin typeface="Arial"/>
                <a:ea typeface="Arial"/>
                <a:cs typeface="Arial"/>
                <a:sym typeface="Arial"/>
              </a:rPr>
              <a:t>behager en’</a:t>
            </a:r>
            <a:r>
              <a:rPr b="0" lang="da" sz="1500">
                <a:solidFill>
                  <a:srgbClr val="242729"/>
                </a:solidFill>
                <a:highlight>
                  <a:schemeClr val="lt1"/>
                </a:highlight>
                <a:latin typeface="Arial"/>
                <a:ea typeface="Arial"/>
                <a:cs typeface="Arial"/>
                <a:sym typeface="Arial"/>
              </a:rPr>
              <a:t>. Hermed vender man tingene på hovedet i forhold til dansk, og det kræver, at man som dansker tænker sig godt om, når man skal bruge verbet </a:t>
            </a:r>
            <a:r>
              <a:rPr b="0" i="1" lang="da" sz="1500">
                <a:solidFill>
                  <a:srgbClr val="242729"/>
                </a:solidFill>
                <a:highlight>
                  <a:schemeClr val="lt1"/>
                </a:highlight>
                <a:latin typeface="Arial"/>
                <a:ea typeface="Arial"/>
                <a:cs typeface="Arial"/>
                <a:sym typeface="Arial"/>
              </a:rPr>
              <a:t>gustar</a:t>
            </a:r>
            <a:r>
              <a:rPr b="0" lang="da" sz="1500">
                <a:solidFill>
                  <a:srgbClr val="242729"/>
                </a:solidFill>
                <a:highlight>
                  <a:schemeClr val="lt1"/>
                </a:highlight>
                <a:latin typeface="Arial"/>
                <a:ea typeface="Arial"/>
                <a:cs typeface="Arial"/>
                <a:sym typeface="Arial"/>
              </a:rPr>
              <a:t>.</a:t>
            </a:r>
            <a:endParaRPr sz="1500"/>
          </a:p>
        </p:txBody>
      </p:sp>
      <p:sp>
        <p:nvSpPr>
          <p:cNvPr id="85" name="Google Shape;85;g281f142ff02_0_6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/>
          </a:p>
        </p:txBody>
      </p:sp>
      <p:pic>
        <p:nvPicPr>
          <p:cNvPr id="86" name="Google Shape;86;g281f142ff02_0_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70900" y="1550375"/>
            <a:ext cx="3774374" cy="2111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g281f142ff02_0_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880600" y="1681975"/>
            <a:ext cx="3196800" cy="28072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4"/>
          <p:cNvSpPr txBox="1"/>
          <p:nvPr>
            <p:ph type="title"/>
          </p:nvPr>
        </p:nvSpPr>
        <p:spPr>
          <a:xfrm>
            <a:off x="165225" y="1476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da"/>
              <a:t>Entals- og flertalsbøjning </a:t>
            </a:r>
            <a:endParaRPr/>
          </a:p>
        </p:txBody>
      </p:sp>
      <p:sp>
        <p:nvSpPr>
          <p:cNvPr id="93" name="Google Shape;93;p4"/>
          <p:cNvSpPr txBox="1"/>
          <p:nvPr>
            <p:ph idx="1" type="body"/>
          </p:nvPr>
        </p:nvSpPr>
        <p:spPr>
          <a:xfrm>
            <a:off x="165225" y="855025"/>
            <a:ext cx="8520600" cy="330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da"/>
              <a:t>Verbet gustar er også specielt, da det bøjes enten i ental eller flertal afhængigt af, hvad man godt kan lide (hvad der behager en)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800"/>
              <a:buNone/>
            </a:pPr>
            <a:r>
              <a:t/>
            </a:r>
            <a:endParaRPr/>
          </a:p>
        </p:txBody>
      </p:sp>
      <p:graphicFrame>
        <p:nvGraphicFramePr>
          <p:cNvPr id="94" name="Google Shape;94;p4"/>
          <p:cNvGraphicFramePr/>
          <p:nvPr/>
        </p:nvGraphicFramePr>
        <p:xfrm>
          <a:off x="165225" y="16989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{6BE1C329-8AF1-4AC8-B7B4-2AA92AB997B5}</a:tableStyleId>
              </a:tblPr>
              <a:tblGrid>
                <a:gridCol w="4406775"/>
                <a:gridCol w="4406775"/>
              </a:tblGrid>
              <a:tr h="3810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da" sz="1400" u="none" cap="none" strike="noStrike"/>
                        <a:t>Entalsbøjning   </a:t>
                      </a:r>
                      <a:r>
                        <a:rPr b="1" lang="da" sz="1400" u="none" cap="none" strike="noStrike">
                          <a:solidFill>
                            <a:schemeClr val="accent2"/>
                          </a:solidFill>
                        </a:rPr>
                        <a:t>GUSTA</a:t>
                      </a:r>
                      <a:endParaRPr b="1" sz="1400" u="none" cap="none" strike="noStrike"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da" sz="1400" u="none" cap="none" strike="noStrike"/>
                        <a:t>Flertalsbøjning</a:t>
                      </a:r>
                      <a:r>
                        <a:rPr lang="da" sz="1400" u="none" cap="none" strike="noStrike"/>
                        <a:t> </a:t>
                      </a:r>
                      <a:r>
                        <a:rPr b="1" lang="da" sz="1400" u="none" cap="none" strike="noStrike">
                          <a:solidFill>
                            <a:schemeClr val="accent2"/>
                          </a:solidFill>
                        </a:rPr>
                        <a:t>GUSTAN</a:t>
                      </a:r>
                      <a:endParaRPr b="1" sz="1400" u="none" cap="none" strike="noStrike"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da" sz="1400" u="none" cap="none" strike="noStrike"/>
                        <a:t>Verbet bøjes i ental (gusta) når det man godt kan lide er i </a:t>
                      </a:r>
                      <a:r>
                        <a:rPr lang="da" sz="1400" u="sng" cap="none" strike="noStrike"/>
                        <a:t>ental</a:t>
                      </a:r>
                      <a:r>
                        <a:rPr lang="da" sz="1400" u="none" cap="none" strike="noStrike"/>
                        <a:t>: 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i="1" lang="da" sz="1400" u="none" cap="none" strike="noStrike"/>
                        <a:t>Me </a:t>
                      </a:r>
                      <a:r>
                        <a:rPr b="1" i="1" lang="da" sz="1400" u="none" cap="none" strike="noStrike"/>
                        <a:t>gusta </a:t>
                      </a:r>
                      <a:r>
                        <a:rPr i="1" lang="da" sz="1400" u="none" cap="none" strike="noStrike"/>
                        <a:t>el libro (Jeg kan godt lide bogen)</a:t>
                      </a:r>
                      <a:endParaRPr i="1"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i="1" lang="da" sz="1400" u="none" cap="none" strike="noStrike"/>
                        <a:t>Os  </a:t>
                      </a:r>
                      <a:r>
                        <a:rPr b="1" i="1" lang="da" sz="1400" u="none" cap="none" strike="noStrike"/>
                        <a:t>gusta</a:t>
                      </a:r>
                      <a:r>
                        <a:rPr i="1" lang="da" sz="1400" u="none" cap="none" strike="noStrike"/>
                        <a:t> el coche (I kan godt lide bilen)</a:t>
                      </a:r>
                      <a:endParaRPr i="1"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i="1"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da" sz="1400" u="none" cap="none" strike="noStrike"/>
                        <a:t>Verbet bøjes også i ental, når der kommer </a:t>
                      </a:r>
                      <a:r>
                        <a:rPr lang="da" sz="1400" u="sng" cap="none" strike="noStrike"/>
                        <a:t>et verbum</a:t>
                      </a:r>
                      <a:r>
                        <a:rPr lang="da" sz="1400" u="none" cap="none" strike="noStrike"/>
                        <a:t> (i infinitiv) bagefter. Dvs. når man godt kan lide at lave en aktivitet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i="1" lang="da" sz="1400" u="none" cap="none" strike="noStrike"/>
                        <a:t>Me </a:t>
                      </a:r>
                      <a:r>
                        <a:rPr b="1" i="1" lang="da" sz="1400" u="none" cap="none" strike="noStrike"/>
                        <a:t>gusta </a:t>
                      </a:r>
                      <a:r>
                        <a:rPr i="1" lang="da" sz="1400" u="none" cap="none" strike="noStrike"/>
                        <a:t>cocinar (Jeg kan godt lide at lave mad)</a:t>
                      </a:r>
                      <a:endParaRPr i="1"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i="1" lang="da" sz="1400" u="none" cap="none" strike="noStrike"/>
                        <a:t>Les </a:t>
                      </a:r>
                      <a:r>
                        <a:rPr b="1" i="1" lang="da" sz="1400" u="none" cap="none" strike="noStrike"/>
                        <a:t>gusta </a:t>
                      </a:r>
                      <a:r>
                        <a:rPr i="1" lang="da" sz="1400" u="none" cap="none" strike="noStrike"/>
                        <a:t>bailar (De kan godt lide at danse)</a:t>
                      </a:r>
                      <a:endParaRPr i="1"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i="1"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i="1"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i="1"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i="1"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da" sz="1400" u="none" cap="none" strike="noStrike"/>
                        <a:t>Verbet bøjes i flertal, når det man godt kan lide står i flertal: 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i="1" lang="da" sz="1400" u="none" cap="none" strike="noStrike"/>
                        <a:t>Me </a:t>
                      </a:r>
                      <a:r>
                        <a:rPr b="1" i="1" lang="da" sz="1400" u="none" cap="none" strike="noStrike"/>
                        <a:t>gustan </a:t>
                      </a:r>
                      <a:r>
                        <a:rPr i="1" lang="da" sz="1400" u="none" cap="none" strike="noStrike"/>
                        <a:t>los libros (Jeg kan godt lide bøgerne)</a:t>
                      </a:r>
                      <a:endParaRPr i="1"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i="1" lang="da" sz="1400" u="none" cap="none" strike="noStrike"/>
                        <a:t>Os  </a:t>
                      </a:r>
                      <a:r>
                        <a:rPr b="1" i="1" lang="da" sz="1400" u="none" cap="none" strike="noStrike"/>
                        <a:t>gustan</a:t>
                      </a:r>
                      <a:r>
                        <a:rPr i="1" lang="da" sz="1400" u="none" cap="none" strike="noStrike"/>
                        <a:t> los coches (I kan godt lide bilerne)</a:t>
                      </a:r>
                      <a:endParaRPr i="1"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i="1" lang="da" sz="1400" u="none" cap="none" strike="noStrike"/>
                        <a:t>Les </a:t>
                      </a:r>
                      <a:r>
                        <a:rPr b="1" i="1" lang="da" sz="1400" u="none" cap="none" strike="noStrike"/>
                        <a:t>gustan </a:t>
                      </a:r>
                      <a:r>
                        <a:rPr i="1" lang="da" sz="1400" u="none" cap="none" strike="noStrike"/>
                        <a:t>las mesas (De kan godt lide bordene)</a:t>
                      </a:r>
                      <a:endParaRPr i="1" sz="1400" u="none" cap="none" strike="noStrike"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281f142ff02_0_0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da"/>
              <a:t>Læg mærke til, hvor “no” indsættes</a:t>
            </a:r>
            <a:endParaRPr/>
          </a:p>
        </p:txBody>
      </p:sp>
      <p:sp>
        <p:nvSpPr>
          <p:cNvPr id="100" name="Google Shape;100;g281f142ff02_0_0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  <p:pic>
        <p:nvPicPr>
          <p:cNvPr id="101" name="Google Shape;101;g281f142ff02_0_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22478" y="1071622"/>
            <a:ext cx="5411399" cy="34973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281f142ff02_0_35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da"/>
              <a:t>Eksempler - indsæt </a:t>
            </a:r>
            <a:r>
              <a:rPr i="1" lang="da"/>
              <a:t>gusta </a:t>
            </a:r>
            <a:r>
              <a:rPr lang="da"/>
              <a:t>eller </a:t>
            </a:r>
            <a:r>
              <a:rPr i="1" lang="da"/>
              <a:t>gustan</a:t>
            </a:r>
            <a:r>
              <a:rPr lang="da"/>
              <a:t> </a:t>
            </a:r>
            <a:endParaRPr/>
          </a:p>
        </p:txBody>
      </p:sp>
      <p:sp>
        <p:nvSpPr>
          <p:cNvPr id="107" name="Google Shape;107;g281f142ff02_0_35"/>
          <p:cNvSpPr txBox="1"/>
          <p:nvPr>
            <p:ph idx="1" type="body"/>
          </p:nvPr>
        </p:nvSpPr>
        <p:spPr>
          <a:xfrm>
            <a:off x="0" y="1266325"/>
            <a:ext cx="9144000" cy="330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da">
                <a:solidFill>
                  <a:schemeClr val="accent2"/>
                </a:solidFill>
              </a:rPr>
              <a:t>Me _________________la pintura  (jeg kan godt lide maleriet)</a:t>
            </a:r>
            <a:endParaRPr>
              <a:solidFill>
                <a:schemeClr val="accent2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rPr lang="da">
                <a:solidFill>
                  <a:schemeClr val="accent2"/>
                </a:solidFill>
              </a:rPr>
              <a:t>Me_________________las pinturas de Frida Kahlo (Jeg kan godt lide Frida Kahlos               malerier) </a:t>
            </a:r>
            <a:endParaRPr>
              <a:solidFill>
                <a:schemeClr val="accent2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rPr lang="da">
                <a:solidFill>
                  <a:schemeClr val="accent2"/>
                </a:solidFill>
              </a:rPr>
              <a:t>¿Te______________bailar? (Kan du lide at danse?)</a:t>
            </a:r>
            <a:endParaRPr>
              <a:solidFill>
                <a:schemeClr val="accent2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rPr lang="da">
                <a:solidFill>
                  <a:schemeClr val="accent2"/>
                </a:solidFill>
              </a:rPr>
              <a:t>No les___________bailar  (De kan ikke lide at danse)</a:t>
            </a:r>
            <a:endParaRPr>
              <a:solidFill>
                <a:schemeClr val="accent2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800"/>
              <a:buNone/>
            </a:pPr>
            <a:r>
              <a:rPr lang="da">
                <a:solidFill>
                  <a:schemeClr val="accent2"/>
                </a:solidFill>
              </a:rPr>
              <a:t>¿No le______________las flores rojas? (Kan han/hun/den ikke lide røde blomster?)</a:t>
            </a:r>
            <a:endParaRPr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281f142ff02_0_13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t/>
            </a:r>
            <a:endParaRPr/>
          </a:p>
        </p:txBody>
      </p:sp>
      <p:sp>
        <p:nvSpPr>
          <p:cNvPr id="113" name="Google Shape;113;g281f142ff02_0_13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  <p:pic>
        <p:nvPicPr>
          <p:cNvPr id="114" name="Google Shape;114;g281f142ff02_0_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64613" y="871725"/>
            <a:ext cx="8131874" cy="32066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281f142ff02_0_23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t/>
            </a:r>
            <a:endParaRPr/>
          </a:p>
        </p:txBody>
      </p:sp>
      <p:sp>
        <p:nvSpPr>
          <p:cNvPr id="120" name="Google Shape;120;g281f142ff02_0_23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  <p:pic>
        <p:nvPicPr>
          <p:cNvPr id="121" name="Google Shape;121;g281f142ff02_0_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49475" y="445025"/>
            <a:ext cx="8303024" cy="41553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ropic">
  <a:themeElements>
    <a:clrScheme name="Tropic">
      <a:dk1>
        <a:srgbClr val="A1E8D9"/>
      </a:dk1>
      <a:lt1>
        <a:srgbClr val="FFFFFF"/>
      </a:lt1>
      <a:dk2>
        <a:srgbClr val="695D46"/>
      </a:dk2>
      <a:lt2>
        <a:srgbClr val="B3A77D"/>
      </a:lt2>
      <a:accent1>
        <a:srgbClr val="EF6C00"/>
      </a:accent1>
      <a:accent2>
        <a:srgbClr val="009668"/>
      </a:accent2>
      <a:accent3>
        <a:srgbClr val="4DB6AC"/>
      </a:accent3>
      <a:accent4>
        <a:srgbClr val="FF9800"/>
      </a:accent4>
      <a:accent5>
        <a:srgbClr val="CE93D8"/>
      </a:accent5>
      <a:accent6>
        <a:srgbClr val="EEFF41"/>
      </a:accent6>
      <a:hlink>
        <a:srgbClr val="CE93D8"/>
      </a:hlink>
      <a:folHlink>
        <a:srgbClr val="CE93D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