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708" r:id="rId2"/>
    <p:sldMasterId id="2147483713" r:id="rId3"/>
    <p:sldMasterId id="2147483715" r:id="rId4"/>
    <p:sldMasterId id="2147483717" r:id="rId5"/>
    <p:sldMasterId id="2147483648" r:id="rId6"/>
  </p:sldMasterIdLst>
  <p:sldIdLst>
    <p:sldId id="256" r:id="rId7"/>
    <p:sldId id="257" r:id="rId8"/>
    <p:sldId id="258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0" r:id="rId18"/>
    <p:sldId id="271" r:id="rId19"/>
    <p:sldId id="268" r:id="rId20"/>
    <p:sldId id="269" r:id="rId21"/>
    <p:sldId id="260" r:id="rId2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72" y="7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C4C77-B6D7-7098-F59F-177FD5764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EF8097D-5089-0E11-69F7-3D7041D1F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D95251-0042-2226-4A9B-538C0A98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D3F0F4A-E9C0-A67C-78B5-5AC02D82D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1F0CA0-16D1-D0E4-23A8-FDF08957C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354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B833A0-AAE3-1175-366F-C5F6604A0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01DAF71-DCE0-6D35-ECE7-A5BBB4BAF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A3DC5F-8C06-DB90-0026-5B8AAEB82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9F79448-BE8C-D5B7-7598-D85230BFA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37E3D9B-545D-64DE-CA77-3664A841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3074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03C2250-F4E7-EEBA-7550-E8E9419872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DD0B5EB-B00A-DD77-210C-B1370ABDD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0D35C26-2ABD-DA21-470C-186AA54BB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DC980A-3B59-9DC8-06E2-83AE56009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82DA72-FCB5-0715-9C96-A4A727F8C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4942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EE86FB-86B6-B647-C0FC-6B41E508E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3431CF6-7EF8-9BE0-361C-F25BACF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98CA55-0D19-5EC8-53B1-BB96A1E97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7D34378-2E2B-B94A-D67B-807A74ECB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D701B0-7D4C-C9CF-EA20-D68DE301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4876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046AD-F690-B4CE-55B9-440A3C18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CA382D-7CAC-FE2E-DA45-D1DD55A34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4036C7-BCEE-96C8-72C4-0A4F7ED08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97D2-1B57-40D1-A15E-AB66B5560F49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A2C2CD-D47D-7400-4929-3B40540EF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37B2BF-1F57-47FB-4F53-17A3394AD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BFA3-AF81-4E51-8517-A771028FF1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1251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444C8-457F-04C1-82D9-E0DD0783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6A2C12-2DAF-7FD6-AB1E-3BF05C571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624D14-90EE-5713-7862-DDFF8F57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3550-8DE9-437C-BDDB-002A5349B7E1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F593B97-047E-4043-A723-C8CEDCECD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BEFC3FA-E9A4-8606-D58C-1DE6C929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1E2E5-5E11-40DB-89B2-826ED299BD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3559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9CBE98-C004-D420-2967-064A84D3D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72F413-6C2C-1803-59F0-C763A1FFC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3CF6BD-A37D-7D9D-CBF2-6E5C9E453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1058-986A-4E0E-8165-F17992567EA7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8CB952E-1E57-3166-95D1-4AA657B8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10B8EC-8592-04CD-C5F6-59F6A4D7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ACF3-AA7D-483F-A1CE-08E89819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1703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9DC4C7-7BAC-EE51-369E-CC43F77BB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39410EE-951A-20DE-9176-CA99375A7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5250DA-2C14-E18E-93D3-A4DD0868D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8790-C149-4B64-AF4F-2E5DF8E767AC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9BBDAC-6356-CB7B-FF45-232A6FE86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A10A91-706E-EBED-8AD2-49516A58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D718-96E1-47CF-9878-5D0E689DCA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66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096589-D241-8C19-10DF-2E9634FAB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1E59EB-F2E3-C184-D3A1-8D2AEF198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134F688-371D-357C-3D39-1658C600F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5BA57B9-30D0-3318-5144-2F5889AA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5043D29-3C03-2267-3352-9EA30F6D7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39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C6D7D-9381-DDCA-BE43-9DC1ECC47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6EE175C-7D6C-35CE-B250-7BDB98E4B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85869A0-366E-546B-0C10-0BE5E6F81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33F779-B63B-E9F5-FC7C-F2A8B23B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EA5AA1-4818-09C8-FCC7-94D88BA4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182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73C715-C7EF-31D7-B8C8-120C8216E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AD75BB-482F-0482-1015-3173D1001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FBCF321-AB16-54A2-4898-64EBB9F28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23FE7F1-5361-2072-F2EE-7B755D154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77FDCB0-71E1-CEC9-46A6-DA9109BD0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4B55040-928D-74DC-9F94-7D2FF673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9945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CC962B-0D7A-35A0-9459-8735F3C95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C5E43A0-F78E-1B91-15BE-934495AA5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A4576B-1DB2-83A1-00DA-08B102B8E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BA60D42-A1AA-9FBE-E292-9458A6AB4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E80B0D2-E601-4147-EE21-E5FFDAE5C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8EAC607-26AB-17EC-594C-B7DCB809C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9403EA1-55ED-43BD-9099-ADB992002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CA755C5-980F-E0E9-F280-752EFE485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150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996DE1-E5FE-FBAD-0911-2739BDBD2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EA4778E-B994-A705-8ACB-00B83277D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467AFBD-0B47-16F0-1F50-480CEAC3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B779D0-424C-466A-5037-613B9BAAD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413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9A6CE64-581F-5229-7724-D4CA6703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37CA957-B6D3-C0BA-E7FF-A42E1282A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BF4FF1B-A336-20E2-CDC0-2C27B65E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196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965C27-7DD7-E6B1-3509-57BD9B83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2CE90C-1A37-B63E-8746-6ED908652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971FE3C-08B6-71EF-F78A-F3410C02C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23AEF69-F271-F278-D35D-90A8F9BD2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57C289B-08DE-0714-DE79-46F02601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3B42DC8-BD36-FFE1-48B5-22328007D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471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729677-E643-2F8F-A064-96E42A613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657BEFB-E611-4885-AB14-F0ADE93709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E0665C1-9C2E-F84C-78E0-C438B7368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4F83047-71F5-38A9-A5FF-59D3F2C2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AA8D118-2476-0F61-A82D-F53E562A6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8EF0168-65DB-72D2-147D-BB2A2D126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415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72E9A01-EC14-A2DB-F4AF-BB2D118EA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2982E72-6865-1A2A-FA67-EC17C4262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60BD9E-D680-D537-6CA2-DDBB10F7C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9B289C-AF98-462D-8351-629709DAD6E5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F0DB7F-A738-3DA2-B8F4-05D0043D5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EDF466-BD99-1C52-933E-A1E67BCDC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61800E-6161-4066-8D45-AAAEF26322C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451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2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7DBE93E-1171-E503-9994-9F36FC4B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B11D603-52F9-9BE7-4211-D75AB93A9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6F1328-3E32-E957-69FE-92672CF52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0CF6C-748E-4B7A-BC8B-3011EF78ED13}" type="datetime1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3A33DE-F02A-49C4-CCBA-BD6B38A26E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F971FB0-42F2-A33A-0C1E-9E3CE94B2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850FF-6169-4056-8077-06FFA93A536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40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8FE2162-6F22-8AEF-7163-1DD12786B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813AE4F-1331-D3D9-326D-E1F9E6687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F031FA-6FA9-9A43-EABE-1DEF2FF68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797D2-1B57-40D1-A15E-AB66B5560F49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D20949-16B7-BEFC-8575-84AE8E663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7518DA-5C57-E437-7233-68E4FD3C4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0BFA3-AF81-4E51-8517-A771028FF1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220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B615726-896D-6603-4807-31C8EA501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1216621-5172-18E4-F2D2-E4CDEB20A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100AB6-7EA5-691E-AD99-21ACA325B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33550-8DE9-437C-BDDB-002A5349B7E1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2B5051-0819-C34D-EB3F-625733752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B760EE3-4BE7-58CB-CCD6-C2D102A79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31E2E5-5E11-40DB-89B2-826ED299BD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845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A5CC229-6AC3-CEF1-5770-6E3BFAC47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94D520-A434-2985-0155-17C38FF1B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3741C4-D820-A10D-E8F4-880827919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01058-986A-4E0E-8165-F17992567EA7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10630D-134A-49AB-2BD9-7A9B7FF242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13EC244-2475-D3D8-89B1-CD6F1CEC7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7ACF3-AA7D-483F-A1CE-08E89819D27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01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2A17D48-6AF6-50E8-0D10-9EE9F1D4F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8ACEF2D-92F1-A6D5-1EC8-588DF78FF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DCA916F-0DAB-FB5F-182D-7FBC37D4A4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E58790-C149-4B64-AF4F-2E5DF8E767AC}" type="datetimeFigureOut">
              <a:rPr lang="da-DK" smtClean="0"/>
              <a:t>22-04-2025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A66403-757A-B0BB-C74E-A62F572D4B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9346EBF-4D1B-ED4C-7187-29AFF5A03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3D718-96E1-47CF-9878-5D0E689DCA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174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ex.dk/geneti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6DD197-5BD9-3DD9-13D1-248B442110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Genetik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1653867-2970-1291-BAF9-3652ACFE36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Vi arbejder videre fra sidste år – nu er fokus på repetition, viderebygning af eksisterende viden og ny viden med genteknologi.</a:t>
            </a:r>
          </a:p>
          <a:p>
            <a:endParaRPr lang="da-DK" dirty="0"/>
          </a:p>
          <a:p>
            <a:r>
              <a:rPr lang="da-DK" dirty="0"/>
              <a:t>Viden fra </a:t>
            </a:r>
            <a:r>
              <a:rPr lang="da-DK" dirty="0">
                <a:hlinkClick r:id="rId2"/>
              </a:rPr>
              <a:t>https://lex.dk/genetik</a:t>
            </a:r>
            <a:r>
              <a:rPr lang="da-DK" dirty="0"/>
              <a:t> samt biologi i udvikling C og biologi i fokus </a:t>
            </a:r>
          </a:p>
        </p:txBody>
      </p:sp>
    </p:spTree>
    <p:extLst>
      <p:ext uri="{BB962C8B-B14F-4D97-AF65-F5344CB8AC3E}">
        <p14:creationId xmlns:p14="http://schemas.microsoft.com/office/powerpoint/2010/main" val="1009892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4D76DB-5601-4DE0-0E67-11382626B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Nedarvning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D087110-CDFD-41D7-5257-95E9790D7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Vores egenskaber nedarves enten ved </a:t>
            </a:r>
            <a:r>
              <a:rPr lang="da-DK" dirty="0" err="1"/>
              <a:t>autosomal</a:t>
            </a:r>
            <a:r>
              <a:rPr lang="da-DK" dirty="0"/>
              <a:t> nedarvning (foregår via kromosom 1-22) eller ved kønsbunden nedarvning (via X- eller Y-kromosomerne). </a:t>
            </a:r>
          </a:p>
          <a:p>
            <a:r>
              <a:rPr lang="da-DK" dirty="0"/>
              <a:t>Hvis nedarvningen af en egenskab eller en genetisk sygdom kun sker ved ét enkelt gen, så kaldes det for en monogen sygdom/egenskab. </a:t>
            </a:r>
          </a:p>
          <a:p>
            <a:r>
              <a:rPr lang="da-DK" dirty="0"/>
              <a:t>Vi nedarver via alleler, som er en bestemt udgave af et gen, som findes et bestemt sted på et bestemt kromosom. </a:t>
            </a:r>
          </a:p>
          <a:p>
            <a:r>
              <a:rPr lang="da-DK" dirty="0"/>
              <a:t>Vi nedarver genotyper fra vores forældre (en allel fra far og en allel fra mor). </a:t>
            </a:r>
          </a:p>
          <a:p>
            <a:r>
              <a:rPr lang="da-DK" dirty="0"/>
              <a:t>Hvordan genotypen kommer til udtryk kalder vi for fænotypen (fx Blodtype A- eller blå øjne)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7567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C32683-8BB4-3F41-36B4-3E5E6398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Krydsningsskema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720536-9B20-3AAD-0237-36B5B9727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09160" cy="4351338"/>
          </a:xfrm>
        </p:spPr>
        <p:txBody>
          <a:bodyPr>
            <a:normAutofit lnSpcReduction="10000"/>
          </a:bodyPr>
          <a:lstStyle/>
          <a:p>
            <a:r>
              <a:rPr lang="da-DK" dirty="0"/>
              <a:t>Er en af de mest anvendte metoder til at forudsige nedarvning af bestemte typer af egenskaber. Det er hvad man forventer af en krydsning mellem to individer. </a:t>
            </a:r>
          </a:p>
          <a:p>
            <a:r>
              <a:rPr lang="da-DK" dirty="0"/>
              <a:t>Man finder dermed sandsynligheden for, hvilken genotype det kommende barn kan få. </a:t>
            </a:r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49E594AE-3A94-EF4F-4995-55C01808B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917" y="1825625"/>
            <a:ext cx="6135837" cy="383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2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FAF7F-3B50-9D21-1236-67C41CC3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Dominant vs. recessiv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890BF6-AE1B-E916-3B6E-636B4B306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Der findes en lov, der handler om, at nogle alleler er recessive, mens andre er dominante. </a:t>
            </a:r>
          </a:p>
          <a:p>
            <a:r>
              <a:rPr lang="da-DK" dirty="0"/>
              <a:t>Dominans og </a:t>
            </a:r>
            <a:r>
              <a:rPr lang="da-DK" dirty="0" err="1"/>
              <a:t>recessivitet</a:t>
            </a:r>
            <a:r>
              <a:rPr lang="da-DK" dirty="0"/>
              <a:t> er sammenhængen mellem, hvilke alleler et individ bærer i deres genotype, og hvilke alleler individet viser i dets fænotype. </a:t>
            </a:r>
          </a:p>
          <a:p>
            <a:r>
              <a:rPr lang="da-DK" dirty="0"/>
              <a:t>En organisme vil altid, hvis der mindst er 1 dominant allel, vil altid fremvise den allels fænotype over den recessive allel. </a:t>
            </a:r>
          </a:p>
        </p:txBody>
      </p:sp>
    </p:spTree>
    <p:extLst>
      <p:ext uri="{BB962C8B-B14F-4D97-AF65-F5344CB8AC3E}">
        <p14:creationId xmlns:p14="http://schemas.microsoft.com/office/powerpoint/2010/main" val="653763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C3DA0-036E-8C4B-C99E-4170251B9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Mutationer – generelt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86A4F6-8B4D-23AB-6D1E-92272405C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b="1" dirty="0"/>
              <a:t>Mutationer: </a:t>
            </a:r>
            <a:r>
              <a:rPr lang="da-DK" dirty="0"/>
              <a:t>Ændringer i det enkelte kromosoms DNA-molekyle. Der kan forekomme mutationer i alle kroppens celler. </a:t>
            </a:r>
          </a:p>
          <a:p>
            <a:r>
              <a:rPr lang="da-DK" b="1" dirty="0"/>
              <a:t>Der skelnes mellem 2 typer af mutationer: </a:t>
            </a:r>
          </a:p>
          <a:p>
            <a:pPr lvl="1"/>
            <a:r>
              <a:rPr lang="da-DK" b="1" dirty="0"/>
              <a:t>Kromosommutationer: </a:t>
            </a:r>
            <a:r>
              <a:rPr lang="da-DK" dirty="0"/>
              <a:t>Det er ændringer i dele af kromosomer, der omfatter mere end et gen (snakker vi om næste gang)</a:t>
            </a:r>
          </a:p>
          <a:p>
            <a:pPr lvl="1"/>
            <a:r>
              <a:rPr lang="da-DK" b="1" dirty="0"/>
              <a:t>Genmutationer: </a:t>
            </a:r>
            <a:r>
              <a:rPr lang="da-DK" dirty="0"/>
              <a:t>En genmutation er en permanent ændring i den DNA-sekvens, som et gen består af. </a:t>
            </a:r>
          </a:p>
          <a:p>
            <a:pPr lvl="2"/>
            <a:r>
              <a:rPr lang="da-DK" dirty="0"/>
              <a:t>Sker ofte som følge af en ændring i rækkefølge af basepar eller at der ændres et enkelt basepar. 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94294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45C1B0-A8A2-EB89-2967-4941C371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Typer af mutationer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FE374B-5704-E43D-DDC8-E6051D5E0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b="1" dirty="0"/>
              <a:t>Der findes forskellige typer af genmutationer: </a:t>
            </a:r>
          </a:p>
          <a:p>
            <a:r>
              <a:rPr lang="da-DK" b="1" dirty="0"/>
              <a:t>Punktmutation: </a:t>
            </a:r>
            <a:r>
              <a:rPr lang="da-DK" dirty="0"/>
              <a:t>Ændring i et basepar. </a:t>
            </a:r>
          </a:p>
          <a:p>
            <a:r>
              <a:rPr lang="da-DK" b="1" dirty="0"/>
              <a:t>Stille / tavs mutation: </a:t>
            </a:r>
            <a:r>
              <a:rPr lang="da-DK" dirty="0"/>
              <a:t>En harmløs mutation, der ændrer baserækkefølgen i DNA uden at have indflydelse på selve koden (altså aminosyren). </a:t>
            </a:r>
          </a:p>
          <a:p>
            <a:r>
              <a:rPr lang="da-DK" b="1" dirty="0"/>
              <a:t>Frameshift mutation: </a:t>
            </a:r>
            <a:r>
              <a:rPr lang="da-DK" dirty="0"/>
              <a:t>En alvorlig mutation, hvor et basepar falder bort eller indsættes. Læserammen forskydes. </a:t>
            </a:r>
          </a:p>
          <a:p>
            <a:r>
              <a:rPr lang="da-DK" b="1" dirty="0" err="1"/>
              <a:t>Missense</a:t>
            </a:r>
            <a:r>
              <a:rPr lang="da-DK" b="1" dirty="0"/>
              <a:t>-mutation: </a:t>
            </a:r>
            <a:r>
              <a:rPr lang="da-DK" dirty="0"/>
              <a:t>Der ændres i et basepar, som resulterer i, at der kodes for en ny aminosyre.</a:t>
            </a:r>
          </a:p>
          <a:p>
            <a:r>
              <a:rPr lang="da-DK" b="1" dirty="0" err="1"/>
              <a:t>Nonsense</a:t>
            </a:r>
            <a:r>
              <a:rPr lang="da-DK" b="1" dirty="0"/>
              <a:t>-mutation: </a:t>
            </a:r>
            <a:r>
              <a:rPr lang="da-DK" dirty="0"/>
              <a:t>Punktmutation, hvor der kommer et </a:t>
            </a:r>
            <a:r>
              <a:rPr lang="da-DK" dirty="0" err="1"/>
              <a:t>slutcodon</a:t>
            </a:r>
            <a:r>
              <a:rPr lang="da-DK" dirty="0"/>
              <a:t> for tidligt. Kan være alvorlig. </a:t>
            </a:r>
          </a:p>
        </p:txBody>
      </p:sp>
    </p:spTree>
    <p:extLst>
      <p:ext uri="{BB962C8B-B14F-4D97-AF65-F5344CB8AC3E}">
        <p14:creationId xmlns:p14="http://schemas.microsoft.com/office/powerpoint/2010/main" val="3162672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BECDDA-759B-85D7-9252-F120D5B19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Meiosen: celledeling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C219DF-C71F-0E0E-43CF-F77E7B767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Meiosen</a:t>
            </a:r>
            <a:r>
              <a:rPr lang="da-DK" dirty="0"/>
              <a:t>: kaldes også for kønscelledannelsen eller reduktionsfordelingen – der dannes nemlig kønsceller med et reduceret antal kromosomer = 23 hos mennesket. </a:t>
            </a:r>
          </a:p>
          <a:p>
            <a:r>
              <a:rPr lang="da-DK" dirty="0"/>
              <a:t>Meiosen er en ”videreudvikling” på mitosen – hvor 1 celle bliver til 2 identiske datterceller. </a:t>
            </a:r>
          </a:p>
          <a:p>
            <a:r>
              <a:rPr lang="da-DK" dirty="0"/>
              <a:t>Ved mitosen er der 1 celledeling, som resulterer i 2 celler. </a:t>
            </a:r>
          </a:p>
          <a:p>
            <a:r>
              <a:rPr lang="da-DK" dirty="0"/>
              <a:t>Ved meiosen er der 2 celledelinger, som resulterer i 1 stort æg hos kvinden eller 4 sædceller hos manden. </a:t>
            </a:r>
          </a:p>
        </p:txBody>
      </p:sp>
    </p:spTree>
    <p:extLst>
      <p:ext uri="{BB962C8B-B14F-4D97-AF65-F5344CB8AC3E}">
        <p14:creationId xmlns:p14="http://schemas.microsoft.com/office/powerpoint/2010/main" val="2774414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EDAE3D-5018-9F62-BF05-AA348684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Øvelse: Begrebsspil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9D9305-066E-7B79-2D77-47DC94B82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skal nu i grupper af ca. 3 (jeg sætter jer sammen, hvis I ikke selv kan finde ud af det) arbejde uden computer. </a:t>
            </a:r>
          </a:p>
          <a:p>
            <a:r>
              <a:rPr lang="da-DK" dirty="0"/>
              <a:t>I skal sammen prøve at matche de rigtige begreber til de korrekte forklaringer. </a:t>
            </a:r>
          </a:p>
          <a:p>
            <a:r>
              <a:rPr lang="da-DK" dirty="0"/>
              <a:t>Når I tror, at I har det korrekt, så kommer jeg forbi med facit og kigger på jeres match. </a:t>
            </a:r>
          </a:p>
          <a:p>
            <a:r>
              <a:rPr lang="da-DK" dirty="0"/>
              <a:t>Der er en sodavand fra kantinen til det hold, som bliver først færdig og har ALLE korrekt. Så hellere være grundig i første omgang end at skynde sig. </a:t>
            </a:r>
          </a:p>
        </p:txBody>
      </p:sp>
    </p:spTree>
    <p:extLst>
      <p:ext uri="{BB962C8B-B14F-4D97-AF65-F5344CB8AC3E}">
        <p14:creationId xmlns:p14="http://schemas.microsoft.com/office/powerpoint/2010/main" val="267266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BC8D42-E700-50F2-9CD8-2E054EC4D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E76489-0013-F196-5701-EFA0C2113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Velkommen tilbage fra ferie og tak for en dejlig studietur! </a:t>
            </a:r>
          </a:p>
          <a:p>
            <a:r>
              <a:rPr lang="da-DK" dirty="0"/>
              <a:t>Øvelse: Hvad kan du huske? </a:t>
            </a:r>
          </a:p>
          <a:p>
            <a:pPr lvl="1"/>
            <a:r>
              <a:rPr lang="da-DK" dirty="0"/>
              <a:t>Opsamling på øvelsen. </a:t>
            </a:r>
          </a:p>
          <a:p>
            <a:r>
              <a:rPr lang="da-DK" dirty="0"/>
              <a:t>Kort gennemgang og genopfriskning af, hvad genetik er og hvad det drejer sig om – ved tavlen. </a:t>
            </a:r>
          </a:p>
          <a:p>
            <a:pPr lvl="1"/>
            <a:r>
              <a:rPr lang="da-DK" dirty="0"/>
              <a:t>Vigtige begreber nævnes og forklares kort. </a:t>
            </a:r>
          </a:p>
          <a:p>
            <a:r>
              <a:rPr lang="da-DK" dirty="0"/>
              <a:t>Øvelse: Kan du huske begreberne? </a:t>
            </a:r>
          </a:p>
          <a:p>
            <a:pPr lvl="1"/>
            <a:r>
              <a:rPr lang="da-DK" dirty="0"/>
              <a:t>Øvelse i mindre grupper af ca. 3 personer. </a:t>
            </a:r>
          </a:p>
          <a:p>
            <a:r>
              <a:rPr lang="da-DK" dirty="0"/>
              <a:t>Opsamling på øvelsen – begreber som vi skal tage igen. </a:t>
            </a:r>
          </a:p>
          <a:p>
            <a:r>
              <a:rPr lang="da-DK" dirty="0"/>
              <a:t>Næste gang – DNA, RNA og øvelse. </a:t>
            </a:r>
          </a:p>
        </p:txBody>
      </p:sp>
    </p:spTree>
    <p:extLst>
      <p:ext uri="{BB962C8B-B14F-4D97-AF65-F5344CB8AC3E}">
        <p14:creationId xmlns:p14="http://schemas.microsoft.com/office/powerpoint/2010/main" val="377118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64B2E1-ACD4-E2E8-8EA3-52508AB1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Øvelse: Skriv hvad du kan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A10D17-FDC9-2F14-B25F-69305FD36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skal nu for jer selv sidde med et stykke papir og skrive alt det ned, som I kan komme i tanke om, der handler om genetik på den ene eller anden måde. </a:t>
            </a:r>
          </a:p>
          <a:p>
            <a:r>
              <a:rPr lang="da-DK" dirty="0"/>
              <a:t>I har 5 minutter til det – ingen skal se hvad I skriver. </a:t>
            </a:r>
          </a:p>
          <a:p>
            <a:r>
              <a:rPr lang="da-DK" dirty="0"/>
              <a:t>Når de 5 minutter er gået, så tager vi en runde, hvor alle som minimum siger 1 ting, som de har skrevet ned på deres papir – alles begreber/sætninger kommer på tavlen. </a:t>
            </a:r>
          </a:p>
          <a:p>
            <a:r>
              <a:rPr lang="da-DK" dirty="0"/>
              <a:t>Vi snakker fælles om dem. </a:t>
            </a:r>
          </a:p>
        </p:txBody>
      </p:sp>
    </p:spTree>
    <p:extLst>
      <p:ext uri="{BB962C8B-B14F-4D97-AF65-F5344CB8AC3E}">
        <p14:creationId xmlns:p14="http://schemas.microsoft.com/office/powerpoint/2010/main" val="2278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3A5023-E5BF-DB09-CB64-67CAF2BB5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genetik?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2428598-E7F1-27CF-F194-7793A6D2D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667"/>
            <a:ext cx="10515600" cy="5138208"/>
          </a:xfrm>
        </p:spPr>
        <p:txBody>
          <a:bodyPr>
            <a:normAutofit/>
          </a:bodyPr>
          <a:lstStyle/>
          <a:p>
            <a:r>
              <a:rPr lang="da-DK" dirty="0"/>
              <a:t>”Genetik er et område indenfor biologien, hvor man beskæftiger sig med arvematerialets opbygning, funktion, videreførelse fra forældre til afkom samt ændringer og variationer.” – Lex.dk</a:t>
            </a:r>
          </a:p>
          <a:p>
            <a:r>
              <a:rPr lang="da-DK" b="1" dirty="0"/>
              <a:t>Man kan beskæftige sig med flere forskellige felter indenfor genetik: </a:t>
            </a:r>
          </a:p>
          <a:p>
            <a:pPr lvl="1"/>
            <a:r>
              <a:rPr lang="da-DK" b="1" dirty="0"/>
              <a:t>Arv: </a:t>
            </a:r>
            <a:r>
              <a:rPr lang="da-DK" dirty="0"/>
              <a:t>Hvad arver man fra forældrene, og hvordan man ligner ens forældre. </a:t>
            </a:r>
          </a:p>
          <a:p>
            <a:pPr lvl="1"/>
            <a:r>
              <a:rPr lang="da-DK" b="1" dirty="0"/>
              <a:t>Variation: </a:t>
            </a:r>
            <a:r>
              <a:rPr lang="da-DK" dirty="0"/>
              <a:t>Arvelige forskelle mellem afkom og forældre samt afkom imellem. </a:t>
            </a:r>
          </a:p>
          <a:p>
            <a:r>
              <a:rPr lang="da-DK" dirty="0"/>
              <a:t>Den genetiske arv er resultatet af replikation og information – arvematerialet er DNA, og det er opbygget på sådan en måde, at det kan kopieres med stor præcision og videregives fra generation til generation. </a:t>
            </a:r>
          </a:p>
        </p:txBody>
      </p:sp>
    </p:spTree>
    <p:extLst>
      <p:ext uri="{BB962C8B-B14F-4D97-AF65-F5344CB8AC3E}">
        <p14:creationId xmlns:p14="http://schemas.microsoft.com/office/powerpoint/2010/main" val="4291361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35C54C-3DE7-A133-3D20-D67B7AF5D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DNA – kort fortalt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E59EE0-A6B3-B667-8CD8-CE2DD352F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DNA findes i en </a:t>
            </a:r>
            <a:r>
              <a:rPr lang="da-DK" dirty="0" err="1"/>
              <a:t>dobbelthelix</a:t>
            </a:r>
            <a:r>
              <a:rPr lang="da-DK" dirty="0"/>
              <a:t>, som udgør arvemateriale i alle levende organismer og nogle virus. </a:t>
            </a:r>
          </a:p>
          <a:p>
            <a:r>
              <a:rPr lang="da-DK" dirty="0"/>
              <a:t>I organismer med en cellekerne (eukaryoter) findes DNA i cellekernen (</a:t>
            </a:r>
            <a:r>
              <a:rPr lang="da-DK" dirty="0" err="1"/>
              <a:t>nukleus</a:t>
            </a:r>
            <a:r>
              <a:rPr lang="da-DK" dirty="0"/>
              <a:t>). </a:t>
            </a:r>
          </a:p>
          <a:p>
            <a:r>
              <a:rPr lang="da-DK" dirty="0"/>
              <a:t>DNA består af 4 baser; Adenin (A), Guanin (G), Thymin (T) og Cytosin (C)</a:t>
            </a:r>
          </a:p>
          <a:p>
            <a:r>
              <a:rPr lang="da-DK" dirty="0"/>
              <a:t>Arveinformationen er givet ved rækkefølgen af disse nukleotider, som man også kender som DNA-sekvensen. </a:t>
            </a:r>
          </a:p>
        </p:txBody>
      </p:sp>
    </p:spTree>
    <p:extLst>
      <p:ext uri="{BB962C8B-B14F-4D97-AF65-F5344CB8AC3E}">
        <p14:creationId xmlns:p14="http://schemas.microsoft.com/office/powerpoint/2010/main" val="172464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BE41AB70-0D69-A62E-B022-E28ED9DA4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55" y="66675"/>
            <a:ext cx="4743450" cy="672465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6DA19645-EF4A-D626-B6E8-514333F8E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7281" y="187505"/>
            <a:ext cx="4087812" cy="629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9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B61F06-D9A7-5638-7499-55EE0CA0E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Baseparringsprincippet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9FB4A4-218E-2B10-B737-B07F11F05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Nukleotider kaldes også for baser, og de sidder overfor noget specifikt. </a:t>
            </a:r>
          </a:p>
          <a:p>
            <a:r>
              <a:rPr lang="da-DK" dirty="0"/>
              <a:t>Det betyder, at de ”parrer” sig med bestemte baser. </a:t>
            </a:r>
          </a:p>
          <a:p>
            <a:r>
              <a:rPr lang="da-DK" dirty="0"/>
              <a:t>Reglen altid, at A går til T, og G altid går til C. </a:t>
            </a:r>
          </a:p>
          <a:p>
            <a:pPr lvl="1"/>
            <a:r>
              <a:rPr lang="da-DK" dirty="0"/>
              <a:t>Altså: </a:t>
            </a:r>
          </a:p>
          <a:p>
            <a:pPr lvl="1"/>
            <a:r>
              <a:rPr lang="da-DK" dirty="0"/>
              <a:t>A-T</a:t>
            </a:r>
          </a:p>
          <a:p>
            <a:pPr lvl="1"/>
            <a:r>
              <a:rPr lang="da-DK" dirty="0"/>
              <a:t>G-C</a:t>
            </a:r>
          </a:p>
        </p:txBody>
      </p:sp>
    </p:spTree>
    <p:extLst>
      <p:ext uri="{BB962C8B-B14F-4D97-AF65-F5344CB8AC3E}">
        <p14:creationId xmlns:p14="http://schemas.microsoft.com/office/powerpoint/2010/main" val="2810593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3EF122-9A2B-4877-2337-2F4C58393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Kromosomer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ECDB4B-515E-6875-56D7-7CD4D77D5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Er et lille, langstrakt molekyle, som bærer arvelige egenskaber (gener) og dette er med til at muliggøre genernes nedarvning. </a:t>
            </a:r>
          </a:p>
          <a:p>
            <a:r>
              <a:rPr lang="da-DK" dirty="0"/>
              <a:t>Kromosomer findes i cellekernen. </a:t>
            </a:r>
          </a:p>
          <a:p>
            <a:r>
              <a:rPr lang="da-DK" dirty="0"/>
              <a:t>Kromosomer er stort set altid i par og vi har 2x23 – 23 fra far og 23 fra mor</a:t>
            </a:r>
            <a:r>
              <a:rPr lang="da-DK"/>
              <a:t>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7563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5F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EBABDE2A-51F8-655B-55E0-10DF07EE59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7070" y="643467"/>
            <a:ext cx="6877859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711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1100</Words>
  <Application>Microsoft Office PowerPoint</Application>
  <PresentationFormat>Widescreen</PresentationFormat>
  <Paragraphs>77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6</vt:i4>
      </vt:variant>
      <vt:variant>
        <vt:lpstr>Slidetitler</vt:lpstr>
      </vt:variant>
      <vt:variant>
        <vt:i4>16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Calibri Light</vt:lpstr>
      <vt:lpstr>Office-tema</vt:lpstr>
      <vt:lpstr>Office-tema</vt:lpstr>
      <vt:lpstr>Office-tema</vt:lpstr>
      <vt:lpstr>Office-tema</vt:lpstr>
      <vt:lpstr>Office-tema</vt:lpstr>
      <vt:lpstr>Office-tema</vt:lpstr>
      <vt:lpstr>Genetik</vt:lpstr>
      <vt:lpstr>Dagens plan</vt:lpstr>
      <vt:lpstr>Øvelse: Skriv hvad du kan</vt:lpstr>
      <vt:lpstr>Hvad er genetik? </vt:lpstr>
      <vt:lpstr>DNA – kort fortalt </vt:lpstr>
      <vt:lpstr>PowerPoint-præsentation</vt:lpstr>
      <vt:lpstr>Baseparringsprincippet</vt:lpstr>
      <vt:lpstr>Kromosomer</vt:lpstr>
      <vt:lpstr>PowerPoint-præsentation</vt:lpstr>
      <vt:lpstr>Nedarvning </vt:lpstr>
      <vt:lpstr>Krydsningsskema </vt:lpstr>
      <vt:lpstr>Dominant vs. recessiv</vt:lpstr>
      <vt:lpstr>Mutationer – generelt </vt:lpstr>
      <vt:lpstr>Typer af mutationer</vt:lpstr>
      <vt:lpstr>Meiosen: celledeling </vt:lpstr>
      <vt:lpstr>Øvelse: Begrebsspil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Taia Varberg</dc:creator>
  <cp:lastModifiedBy>Taia Varberg</cp:lastModifiedBy>
  <cp:revision>1</cp:revision>
  <dcterms:created xsi:type="dcterms:W3CDTF">2025-04-22T17:17:38Z</dcterms:created>
  <dcterms:modified xsi:type="dcterms:W3CDTF">2025-04-22T18:22:23Z</dcterms:modified>
</cp:coreProperties>
</file>