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5" d="100"/>
          <a:sy n="75" d="100"/>
        </p:scale>
        <p:origin x="32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586BC9-523A-82B7-E49F-38B9227437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649E9FC0-0766-0CA2-0866-FE64B9BFE5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731DCFC7-7215-F7C1-6168-06A308081B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A4A78-8D00-46B8-A137-F0C5CCBC3ED2}" type="datetimeFigureOut">
              <a:rPr lang="da-DK" smtClean="0"/>
              <a:t>21-04-2025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A95FFB1-4E38-400E-7FED-E0ED7D19F9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D3BD6FFD-B1BF-6297-295B-D9BD61474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89CDD-8632-454F-B7A8-DEE7B66B635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45409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1AB922A-6390-2071-9808-366FA8809A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7B611D51-9830-F575-54EE-F485565D36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96EF377A-21AE-920A-5F04-30D0B90877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A4A78-8D00-46B8-A137-F0C5CCBC3ED2}" type="datetimeFigureOut">
              <a:rPr lang="da-DK" smtClean="0"/>
              <a:t>21-04-2025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FB832C9D-B4C5-BEDC-CED6-C2584E5147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9CFA3D3-FAD9-2F04-6456-0D971FD6B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89CDD-8632-454F-B7A8-DEE7B66B635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4275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404F2F3C-ED45-C460-414C-73818B585D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42C39397-24C5-E009-D011-7EF9F24E24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807B0588-BEAC-1B8F-7F87-E7DDB9DDC0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A4A78-8D00-46B8-A137-F0C5CCBC3ED2}" type="datetimeFigureOut">
              <a:rPr lang="da-DK" smtClean="0"/>
              <a:t>21-04-2025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288B6ED-E2DA-A429-69FE-7107D479D3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94EEA5E-B098-3EFA-34D8-8ADDD641B9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89CDD-8632-454F-B7A8-DEE7B66B635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252067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F4D266A-D4EC-94D2-1B73-738B19880B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CC233E0-9373-BB5F-3CC4-5DF5DFBFBB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6F7CFB1-5E11-34C7-404D-867D34F8AF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A4A78-8D00-46B8-A137-F0C5CCBC3ED2}" type="datetimeFigureOut">
              <a:rPr lang="da-DK" smtClean="0"/>
              <a:t>21-04-2025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B4D91FE-431F-9C28-E9CD-73FE2B1A5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F44BAD1-8111-DA57-466C-0A8AE3F666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89CDD-8632-454F-B7A8-DEE7B66B635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971538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9F07A92-6748-DA47-B1E3-A9DC08CEA6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6181DAB4-6AAB-F59D-0A31-552C0209F9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B7C1AD8-E5FD-E170-519A-0FEAA88D2C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A4A78-8D00-46B8-A137-F0C5CCBC3ED2}" type="datetimeFigureOut">
              <a:rPr lang="da-DK" smtClean="0"/>
              <a:t>21-04-2025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FF7C28C-446F-7758-C1F7-BB86287A59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3C81F0C1-9054-DD23-3BB1-B54979C94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89CDD-8632-454F-B7A8-DEE7B66B635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30871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B4524A6-D81B-637A-9FA1-358D42C13C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3A0D2C5-A9DD-3AD9-0C32-A0D92EB364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D6DE40BD-056C-045E-0D42-CF7377D8DB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A1774A37-5045-BD41-0BB9-DB3FE7C38F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A4A78-8D00-46B8-A137-F0C5CCBC3ED2}" type="datetimeFigureOut">
              <a:rPr lang="da-DK" smtClean="0"/>
              <a:t>21-04-2025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6A7D3B6C-BAB2-D67B-FF88-C300D832B7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3813F199-5241-D25B-2AD0-37CD5F0515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89CDD-8632-454F-B7A8-DEE7B66B635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97020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2C715DA-3FF7-132D-55BD-47A784302D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F97C6835-D4D1-3B3B-3785-DD2E675FF6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1B082D08-3452-0B94-2D8C-3337BA0047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7B17091A-49FD-1843-8B1A-FB3529E5D4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61430973-2AA0-7FC0-2FAA-392846BE0FD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308C7E90-92A8-AC16-0187-B67FC885B6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A4A78-8D00-46B8-A137-F0C5CCBC3ED2}" type="datetimeFigureOut">
              <a:rPr lang="da-DK" smtClean="0"/>
              <a:t>21-04-2025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BD6F5B04-AFE8-1FAF-32A6-2B2B5A92B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8BE911DA-2BBA-3FD8-941E-055395D9B0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89CDD-8632-454F-B7A8-DEE7B66B635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57213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5182189-CFD5-DB7E-0469-95B144810D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D2375C39-7A8B-C5FF-A2C4-ADF63DDEE6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A4A78-8D00-46B8-A137-F0C5CCBC3ED2}" type="datetimeFigureOut">
              <a:rPr lang="da-DK" smtClean="0"/>
              <a:t>21-04-2025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7B35C65B-1AF9-38AE-F3A3-EC829AD2EF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F7C0A10E-D802-F74A-1BBC-04DE47925B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89CDD-8632-454F-B7A8-DEE7B66B635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5047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9DFC5936-579F-8709-C5F3-6335CD21DF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A4A78-8D00-46B8-A137-F0C5CCBC3ED2}" type="datetimeFigureOut">
              <a:rPr lang="da-DK" smtClean="0"/>
              <a:t>21-04-2025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B4487B83-8A3B-02F4-E85D-65DF0D49F0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DF42CBE9-E64D-5FFE-8001-D6C636E577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89CDD-8632-454F-B7A8-DEE7B66B635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303656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40A6D51-4D9E-80E0-28A6-3E8CD01F9F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6351115-119A-ABAF-20D3-2ABC11ADE4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AD3790D3-3330-561F-D360-27D0B0DD50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AEE42107-FFB5-B413-D3D2-44C26D060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A4A78-8D00-46B8-A137-F0C5CCBC3ED2}" type="datetimeFigureOut">
              <a:rPr lang="da-DK" smtClean="0"/>
              <a:t>21-04-2025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E7826889-F01F-D57F-BB1B-96F899F8D1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E801C618-27B6-2470-812A-0599B9862F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89CDD-8632-454F-B7A8-DEE7B66B635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58084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96D26E7-132B-F985-2E3D-913861B829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78E8D15E-4AA0-BAD7-6B54-7C6A57C3C7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08BFFB16-DC59-71F6-654A-DF33BA0C97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C2E2E00D-A6D1-D025-737A-D7EAF455D2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A4A78-8D00-46B8-A137-F0C5CCBC3ED2}" type="datetimeFigureOut">
              <a:rPr lang="da-DK" smtClean="0"/>
              <a:t>21-04-2025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4732AB02-6270-D67A-ECA9-B6E0A3E54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3B2ED60E-8C4B-A684-A1C1-9C81E57575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89CDD-8632-454F-B7A8-DEE7B66B635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4533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7235925F-DA85-0017-A290-61F3F78E27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6A6B70B4-5C47-6A0A-9084-16E995E996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FCA0148-614D-8788-D99F-B5E456E097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AAA4A78-8D00-46B8-A137-F0C5CCBC3ED2}" type="datetimeFigureOut">
              <a:rPr lang="da-DK" smtClean="0"/>
              <a:t>21-04-2025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E3B2510-18F2-D5BB-0720-DEB3464CA9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A9C16DE0-5C32-AB0B-E1FF-9B64B38CE5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BD89CDD-8632-454F-B7A8-DEE7B66B635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831608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iotechacademy.dk/undervisning/gymnasiale-projekter/crispr-cas9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E9D0BF4-DCFA-4ECC-5C13-4989E15E4F4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CRISPR 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F54B3282-F6EC-5F8B-8216-8EE68B91CBF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/>
              <a:t>Genteknologi der kan forandre verden?</a:t>
            </a:r>
          </a:p>
          <a:p>
            <a:r>
              <a:rPr lang="da-DK" dirty="0"/>
              <a:t>Viden taget fra </a:t>
            </a:r>
            <a:r>
              <a:rPr lang="da-DK" dirty="0">
                <a:hlinkClick r:id="rId2"/>
              </a:rPr>
              <a:t>https://www.biotechacademy.dk/undervisning/gymnasiale-projekter/crispr-cas9/</a:t>
            </a:r>
            <a:r>
              <a:rPr lang="da-DK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294609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4AFFA2B-C2A7-E420-67BC-67EA3B997D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NHEJ eller HDR?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915C104-AF3C-44BD-FF0C-5CC55B9E12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Altså kan NHEJ samle DNA-enderne og eventuelt indføre små tilfældige mutationer. </a:t>
            </a:r>
          </a:p>
          <a:p>
            <a:r>
              <a:rPr lang="da-DK" dirty="0"/>
              <a:t>HDR kan genoprette den originale DNA-sekvens eller indføre en ny DNA-sekvens afhængigt af en DNA-skabelon med homologe ender til dobbeltstrengsbruddet. </a:t>
            </a:r>
          </a:p>
          <a:p>
            <a:endParaRPr lang="da-DK" dirty="0"/>
          </a:p>
          <a:p>
            <a:r>
              <a:rPr lang="da-DK" dirty="0"/>
              <a:t>Det kommer altså an på, hvad man vil med CRISPR og hvordan man vil gøre det (og evt. hvad man har penge og udstyr til). </a:t>
            </a:r>
          </a:p>
        </p:txBody>
      </p:sp>
    </p:spTree>
    <p:extLst>
      <p:ext uri="{BB962C8B-B14F-4D97-AF65-F5344CB8AC3E}">
        <p14:creationId xmlns:p14="http://schemas.microsoft.com/office/powerpoint/2010/main" val="13390242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lede 4">
            <a:extLst>
              <a:ext uri="{FF2B5EF4-FFF2-40B4-BE49-F238E27FC236}">
                <a16:creationId xmlns:a16="http://schemas.microsoft.com/office/drawing/2014/main" id="{5F09C0FD-1443-3190-8A0C-E63662FACB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07733" y="88371"/>
            <a:ext cx="6265333" cy="6551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55386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DD7C2F2-6FC3-C4D1-B05E-4E4D5FEED8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Læs artiklen 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D078634-FF24-FF9C-5A89-A6B7E54E35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I har nu fået et lille </a:t>
            </a:r>
            <a:r>
              <a:rPr lang="da-DK" dirty="0" err="1"/>
              <a:t>rundown</a:t>
            </a:r>
            <a:r>
              <a:rPr lang="da-DK" dirty="0"/>
              <a:t> af, hvad CRISPR er og hvordan det bruges til at lave ændringer i DNA’et. </a:t>
            </a:r>
          </a:p>
          <a:p>
            <a:r>
              <a:rPr lang="da-DK" dirty="0"/>
              <a:t>I skal nu læse en artikel, som handler om CRISPR og hvordan det bruges særligt i bekæmpelse af sygdomme hos mennesker. </a:t>
            </a:r>
          </a:p>
          <a:p>
            <a:r>
              <a:rPr lang="da-DK" dirty="0"/>
              <a:t>I skal selv komme frem til de 5 vigtigste pointer i artiklen – det skal være pointer, som I synes er vigtige for at kunne forstå artiklen. </a:t>
            </a:r>
          </a:p>
          <a:p>
            <a:r>
              <a:rPr lang="da-DK" dirty="0"/>
              <a:t>Ud fra disse 5 pointer skal I kunne genfortælle artiklen </a:t>
            </a:r>
            <a:r>
              <a:rPr lang="da-DK"/>
              <a:t>(sådan ca.) </a:t>
            </a:r>
            <a:endParaRPr lang="da-DK" dirty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8265601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71927C9-8BA4-9957-983B-1F542EAC22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Dagens plan 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F346743-4A8A-5256-64AF-4658293462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Lektien – hvad har I fundet ud af om CRISPR via podcasten?</a:t>
            </a:r>
          </a:p>
          <a:p>
            <a:r>
              <a:rPr lang="da-DK" dirty="0"/>
              <a:t>Klip fra Jurassic Park med DNA – Er det realistisk?  </a:t>
            </a:r>
          </a:p>
          <a:p>
            <a:pPr lvl="1"/>
            <a:r>
              <a:rPr lang="da-DK" dirty="0"/>
              <a:t>Læsning af artiklen fra DR.dk om kæmpeulven fra Game of Thrones. </a:t>
            </a:r>
          </a:p>
          <a:p>
            <a:r>
              <a:rPr lang="da-DK" dirty="0"/>
              <a:t>Gennemgang af CRISPR ved tavlen</a:t>
            </a:r>
          </a:p>
          <a:p>
            <a:r>
              <a:rPr lang="da-DK" dirty="0"/>
              <a:t>Læsning af artikel op CRISPR. </a:t>
            </a:r>
          </a:p>
          <a:p>
            <a:r>
              <a:rPr lang="da-DK" dirty="0"/>
              <a:t>Opsamling </a:t>
            </a:r>
          </a:p>
        </p:txBody>
      </p:sp>
    </p:spTree>
    <p:extLst>
      <p:ext uri="{BB962C8B-B14F-4D97-AF65-F5344CB8AC3E}">
        <p14:creationId xmlns:p14="http://schemas.microsoft.com/office/powerpoint/2010/main" val="9516846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B1A14D5-10FE-D994-1A8E-0D6E406D35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Lektien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B11ADAA-5C88-2EE4-A925-550C526725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Snak med din sidemakker i ca. 5 minutter og kom frem til de 3 vigtigste pointer fra podcasten. </a:t>
            </a:r>
          </a:p>
          <a:p>
            <a:r>
              <a:rPr lang="da-DK" dirty="0"/>
              <a:t>Hvad er CRISPR? (i korte træk)</a:t>
            </a:r>
          </a:p>
          <a:p>
            <a:r>
              <a:rPr lang="da-DK" dirty="0"/>
              <a:t>Og hvorfor og hvornår bruges CRISPR? (igen, i korte træk)</a:t>
            </a:r>
          </a:p>
        </p:txBody>
      </p:sp>
    </p:spTree>
    <p:extLst>
      <p:ext uri="{BB962C8B-B14F-4D97-AF65-F5344CB8AC3E}">
        <p14:creationId xmlns:p14="http://schemas.microsoft.com/office/powerpoint/2010/main" val="32052405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503B9B0-4C0D-B982-E680-62667324C2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Jurassic Park og ‘</a:t>
            </a:r>
            <a:r>
              <a:rPr lang="da-DK" dirty="0" err="1"/>
              <a:t>dire-wolf</a:t>
            </a:r>
            <a:r>
              <a:rPr lang="da-DK" dirty="0"/>
              <a:t>’ fra GOT.  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16D1C6F-AADC-37D0-BF09-1981C4F64D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Vi ser et klip fra Jurassic Park (den ældste af filmene), hvor filmen forklarer, hvordan de i parken har fået genskabt dinosaurerne. </a:t>
            </a:r>
          </a:p>
          <a:p>
            <a:r>
              <a:rPr lang="da-DK" dirty="0"/>
              <a:t>Efter vi har set klippet skal vi diskutere, hvor meget af det, som filmen viser er muligt og hvor meget ikke er muligt. </a:t>
            </a:r>
          </a:p>
          <a:p>
            <a:r>
              <a:rPr lang="da-DK" dirty="0"/>
              <a:t>Her er det vigtigt, at vi snakker om, hvordan forskerne kan lave dyr, som </a:t>
            </a:r>
            <a:r>
              <a:rPr lang="da-DK" dirty="0" err="1"/>
              <a:t>fænotypisk</a:t>
            </a:r>
            <a:r>
              <a:rPr lang="da-DK" dirty="0"/>
              <a:t> ligner fx mammutten, men genotypisk ikke er det samme dyr. Hvorfor/hvorfor ikke?</a:t>
            </a:r>
          </a:p>
          <a:p>
            <a:r>
              <a:rPr lang="da-DK" dirty="0"/>
              <a:t>Dernæst skal I læse artiklen på DR.dk (linket på </a:t>
            </a:r>
            <a:r>
              <a:rPr lang="da-DK" dirty="0" err="1"/>
              <a:t>lectio</a:t>
            </a:r>
            <a:r>
              <a:rPr lang="da-DK" dirty="0"/>
              <a:t>) om Game of Thrones kæmpeulven, som et forskerhold mener, de har genskabt. </a:t>
            </a:r>
          </a:p>
        </p:txBody>
      </p:sp>
    </p:spTree>
    <p:extLst>
      <p:ext uri="{BB962C8B-B14F-4D97-AF65-F5344CB8AC3E}">
        <p14:creationId xmlns:p14="http://schemas.microsoft.com/office/powerpoint/2010/main" val="38009741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DA2671-E958-0104-E53E-222E5D5AD2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Hvad er CRISPR?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F52F1BB-A602-071E-5BAA-AAB1451800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CRISPR-teknologien stammer fra prokaryoters immunforsvar, hvor de bl.a. kan beskytte prokaryoten fra virusangreb. </a:t>
            </a:r>
          </a:p>
          <a:p>
            <a:r>
              <a:rPr lang="da-DK" dirty="0"/>
              <a:t>CRISPR står for </a:t>
            </a:r>
            <a:r>
              <a:rPr lang="da-DK" dirty="0" err="1"/>
              <a:t>Clustered</a:t>
            </a:r>
            <a:r>
              <a:rPr lang="da-DK" dirty="0"/>
              <a:t> </a:t>
            </a:r>
            <a:r>
              <a:rPr lang="da-DK" dirty="0" err="1"/>
              <a:t>Regularly</a:t>
            </a:r>
            <a:r>
              <a:rPr lang="da-DK" dirty="0"/>
              <a:t> </a:t>
            </a:r>
            <a:r>
              <a:rPr lang="da-DK" dirty="0" err="1"/>
              <a:t>Interspaced</a:t>
            </a:r>
            <a:r>
              <a:rPr lang="da-DK" dirty="0"/>
              <a:t> Short </a:t>
            </a:r>
            <a:r>
              <a:rPr lang="da-DK" dirty="0" err="1"/>
              <a:t>Palindromic</a:t>
            </a:r>
            <a:r>
              <a:rPr lang="da-DK" dirty="0"/>
              <a:t> </a:t>
            </a:r>
            <a:r>
              <a:rPr lang="da-DK" dirty="0" err="1"/>
              <a:t>Repeats</a:t>
            </a:r>
            <a:r>
              <a:rPr lang="da-DK" dirty="0"/>
              <a:t>. </a:t>
            </a:r>
          </a:p>
          <a:p>
            <a:pPr lvl="1"/>
            <a:r>
              <a:rPr lang="da-DK" dirty="0"/>
              <a:t>Dette betyder i korte træk, at det beskriver den </a:t>
            </a:r>
            <a:r>
              <a:rPr lang="da-DK" dirty="0" err="1"/>
              <a:t>genomiske</a:t>
            </a:r>
            <a:r>
              <a:rPr lang="da-DK" dirty="0"/>
              <a:t> struktur af det prokaryote immunforsvar. </a:t>
            </a:r>
          </a:p>
          <a:p>
            <a:r>
              <a:rPr lang="da-DK" dirty="0"/>
              <a:t>CRISPR er en bestemt type af gensplejsning. Og gensplejsning er når man flytter rundt på gener og styre deres aktivitet. </a:t>
            </a:r>
          </a:p>
          <a:p>
            <a:r>
              <a:rPr lang="da-DK" dirty="0"/>
              <a:t>Gensplejsning bruges bl.a. til afgrøder, ændre organismers egenskaber eller til at kurere sygdomme. </a:t>
            </a:r>
          </a:p>
        </p:txBody>
      </p:sp>
    </p:spTree>
    <p:extLst>
      <p:ext uri="{BB962C8B-B14F-4D97-AF65-F5344CB8AC3E}">
        <p14:creationId xmlns:p14="http://schemas.microsoft.com/office/powerpoint/2010/main" val="18237547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B985855-2932-AE2C-52E8-6CD7454976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CRISPR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2ED6A41-0EE1-BB5A-44F1-80F6EEB3EE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CRISPR giver mulighed for at klippe i DNA med en kæmpe præcision og effektivitet (og det er billigt og let). </a:t>
            </a:r>
          </a:p>
          <a:p>
            <a:r>
              <a:rPr lang="da-DK" dirty="0"/>
              <a:t>Teknologien er baseret på ét protein, som kaldes for Cas9. </a:t>
            </a:r>
          </a:p>
          <a:p>
            <a:r>
              <a:rPr lang="da-DK" b="1" dirty="0"/>
              <a:t>Cas9 </a:t>
            </a:r>
            <a:r>
              <a:rPr lang="da-DK" dirty="0"/>
              <a:t>er styret af et stykke RNA (guide RNA/</a:t>
            </a:r>
            <a:r>
              <a:rPr lang="da-DK" dirty="0" err="1"/>
              <a:t>gRNA</a:t>
            </a:r>
            <a:r>
              <a:rPr lang="da-DK" dirty="0"/>
              <a:t>), som giver proteinet dets egenskab til at nøjagtigt identificere DNA-sekvenser, binde sig til dem og klippe dem over, da det kan danne dobbeltstrengsbrud i DNA (altså klippe begge strenge over). </a:t>
            </a:r>
          </a:p>
          <a:p>
            <a:r>
              <a:rPr lang="da-DK" dirty="0"/>
              <a:t>Cas9 har kæmpe potentiale, da det nemt kan om programmeres til at ramme nye DNA-sekvenser, ved at udskifte </a:t>
            </a:r>
            <a:r>
              <a:rPr lang="da-DK" dirty="0" err="1"/>
              <a:t>gRNA</a:t>
            </a:r>
            <a:r>
              <a:rPr lang="da-DK" dirty="0"/>
              <a:t>, som styrer proteinet. </a:t>
            </a:r>
          </a:p>
        </p:txBody>
      </p:sp>
    </p:spTree>
    <p:extLst>
      <p:ext uri="{BB962C8B-B14F-4D97-AF65-F5344CB8AC3E}">
        <p14:creationId xmlns:p14="http://schemas.microsoft.com/office/powerpoint/2010/main" val="28115058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8E30AA-7FE6-BEFD-CE91-D73584BB93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DNA-dobbeltstrengsbrud ?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12E8E26-46FB-AA99-D77C-2533433AC8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fontScale="92500" lnSpcReduction="10000"/>
          </a:bodyPr>
          <a:lstStyle/>
          <a:p>
            <a:r>
              <a:rPr lang="da-DK" dirty="0"/>
              <a:t>Cas9-proteinet danner de præcise dobbeltstrengsbrud i selvvalgte positioner i DNA. </a:t>
            </a:r>
          </a:p>
          <a:p>
            <a:r>
              <a:rPr lang="da-DK" dirty="0"/>
              <a:t>Dobbeltstrengsbrud er vigtige at forstå, da det er dette dobbeltstrengsbrud, som gør det muligt at modificere DNA-sekvensen. </a:t>
            </a:r>
          </a:p>
          <a:p>
            <a:r>
              <a:rPr lang="da-DK" b="1" dirty="0"/>
              <a:t>Modificeringen kan være ved: </a:t>
            </a:r>
          </a:p>
          <a:p>
            <a:pPr lvl="1"/>
            <a:r>
              <a:rPr lang="da-DK" dirty="0"/>
              <a:t>At indsætte sekvenser i dobbeltstrengsbruddet. </a:t>
            </a:r>
          </a:p>
          <a:p>
            <a:pPr lvl="1"/>
            <a:r>
              <a:rPr lang="da-DK" dirty="0"/>
              <a:t>Lave mutationer i selve sekvensen. </a:t>
            </a:r>
          </a:p>
          <a:p>
            <a:r>
              <a:rPr lang="da-DK" dirty="0"/>
              <a:t>Dette fører til, at man udnytter cellens egen DNA-reparationsmekanismer – altså er genmodificeringen, at man udnytter disse brud. </a:t>
            </a:r>
          </a:p>
          <a:p>
            <a:r>
              <a:rPr lang="da-DK" dirty="0"/>
              <a:t>Et dobbeltstrengsbrud er alvorligt for cellen, da genomet adskilles rent fysisk. </a:t>
            </a:r>
          </a:p>
        </p:txBody>
      </p:sp>
    </p:spTree>
    <p:extLst>
      <p:ext uri="{BB962C8B-B14F-4D97-AF65-F5344CB8AC3E}">
        <p14:creationId xmlns:p14="http://schemas.microsoft.com/office/powerpoint/2010/main" val="31432974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1.1_crop">
            <a:extLst>
              <a:ext uri="{FF2B5EF4-FFF2-40B4-BE49-F238E27FC236}">
                <a16:creationId xmlns:a16="http://schemas.microsoft.com/office/drawing/2014/main" id="{2A34BF74-FFE2-E1A7-4641-86C95C97EA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914" y="764488"/>
            <a:ext cx="7971064" cy="50103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kstfelt 1">
            <a:extLst>
              <a:ext uri="{FF2B5EF4-FFF2-40B4-BE49-F238E27FC236}">
                <a16:creationId xmlns:a16="http://schemas.microsoft.com/office/drawing/2014/main" id="{724727F8-3EAC-9566-C0A5-ACAD9D282D5A}"/>
              </a:ext>
            </a:extLst>
          </p:cNvPr>
          <p:cNvSpPr txBox="1"/>
          <p:nvPr/>
        </p:nvSpPr>
        <p:spPr>
          <a:xfrm>
            <a:off x="8512629" y="117693"/>
            <a:ext cx="3385457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Hvis der sker et dobbeltstrengsbrud vil cellen gøre alt for at samle DNA’et igen. </a:t>
            </a:r>
          </a:p>
          <a:p>
            <a:endParaRPr lang="da-DK" dirty="0"/>
          </a:p>
          <a:p>
            <a:r>
              <a:rPr lang="da-DK" b="1" dirty="0"/>
              <a:t>Der findes to hovedtyper af reparationsmekanismer: </a:t>
            </a:r>
          </a:p>
          <a:p>
            <a:endParaRPr lang="da-DK" dirty="0"/>
          </a:p>
          <a:p>
            <a:r>
              <a:rPr lang="da-DK" b="1" dirty="0"/>
              <a:t>Non-</a:t>
            </a:r>
            <a:r>
              <a:rPr lang="da-DK" b="1" dirty="0" err="1"/>
              <a:t>homologous</a:t>
            </a:r>
            <a:r>
              <a:rPr lang="da-DK" b="1" dirty="0"/>
              <a:t> end </a:t>
            </a:r>
            <a:r>
              <a:rPr lang="da-DK" b="1" dirty="0" err="1"/>
              <a:t>joining</a:t>
            </a:r>
            <a:r>
              <a:rPr lang="da-DK" b="1" dirty="0"/>
              <a:t> (NHEJ) : </a:t>
            </a:r>
          </a:p>
          <a:p>
            <a:pPr marL="285750" indent="-285750">
              <a:buFontTx/>
              <a:buChar char="-"/>
            </a:pPr>
            <a:r>
              <a:rPr lang="da-DK" dirty="0"/>
              <a:t>NHEJ samler enderne af DNA, men kan begå fejl, der danner mutationer. </a:t>
            </a:r>
          </a:p>
          <a:p>
            <a:pPr marL="285750" indent="-285750">
              <a:buFontTx/>
              <a:buChar char="-"/>
            </a:pPr>
            <a:r>
              <a:rPr lang="da-DK" dirty="0"/>
              <a:t>Hvis det foregår korrekt, så vil Cas9 genkende DNA-sekvensen igen og danne nyt brud og dette fortsætter til en mutation er dannet. </a:t>
            </a:r>
          </a:p>
          <a:p>
            <a:r>
              <a:rPr lang="da-DK" b="1" dirty="0" err="1"/>
              <a:t>Homology</a:t>
            </a:r>
            <a:r>
              <a:rPr lang="da-DK" b="1" dirty="0"/>
              <a:t> </a:t>
            </a:r>
            <a:r>
              <a:rPr lang="da-DK" b="1" dirty="0" err="1"/>
              <a:t>directed</a:t>
            </a:r>
            <a:r>
              <a:rPr lang="da-DK" b="1" dirty="0"/>
              <a:t> </a:t>
            </a:r>
            <a:r>
              <a:rPr lang="da-DK" b="1" dirty="0" err="1"/>
              <a:t>repair</a:t>
            </a:r>
            <a:r>
              <a:rPr lang="da-DK" b="1" dirty="0"/>
              <a:t> (HDR): </a:t>
            </a:r>
          </a:p>
          <a:p>
            <a:pPr marL="285750" indent="-285750">
              <a:buFontTx/>
              <a:buChar char="-"/>
            </a:pPr>
            <a:r>
              <a:rPr lang="da-DK" dirty="0"/>
              <a:t>Anvender DNA-skabelon til at reparere bruddet. </a:t>
            </a:r>
          </a:p>
          <a:p>
            <a:pPr marL="285750" indent="-285750">
              <a:buFontTx/>
              <a:buChar char="-"/>
            </a:pPr>
            <a:r>
              <a:rPr lang="da-DK" dirty="0"/>
              <a:t>DNA-skabelonen er normalt en kopi af den originale sekvens. </a:t>
            </a:r>
          </a:p>
        </p:txBody>
      </p:sp>
      <p:sp>
        <p:nvSpPr>
          <p:cNvPr id="3" name="Tekstfelt 2">
            <a:extLst>
              <a:ext uri="{FF2B5EF4-FFF2-40B4-BE49-F238E27FC236}">
                <a16:creationId xmlns:a16="http://schemas.microsoft.com/office/drawing/2014/main" id="{A84B1627-A131-1842-550E-306687D18707}"/>
              </a:ext>
            </a:extLst>
          </p:cNvPr>
          <p:cNvSpPr txBox="1"/>
          <p:nvPr/>
        </p:nvSpPr>
        <p:spPr>
          <a:xfrm>
            <a:off x="293914" y="5774871"/>
            <a:ext cx="7971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Homolog betyder, at enderne i HDR er ens. </a:t>
            </a:r>
          </a:p>
        </p:txBody>
      </p:sp>
    </p:spTree>
    <p:extLst>
      <p:ext uri="{BB962C8B-B14F-4D97-AF65-F5344CB8AC3E}">
        <p14:creationId xmlns:p14="http://schemas.microsoft.com/office/powerpoint/2010/main" val="23869070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F8A9602-3CB2-6057-A63C-6C9578542C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NHEJ eller HDR?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73FB6AD-835C-8E51-D164-4A8DE6706E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NHEJ er i de fleste tilfælde succesfuld, og hele idéen med NHEJ er, at Cas9 kan genkende de reparerede sekvens i DNA’et til der er skabt en mutation. </a:t>
            </a:r>
          </a:p>
          <a:p>
            <a:pPr lvl="1"/>
            <a:r>
              <a:rPr lang="da-DK" dirty="0"/>
              <a:t>Når mutationen er dannet, så vil Cas9 ikke genkende sekvensen længere, hvilket fører til, at der nu er kommet en permanent mutation det sted, hvor </a:t>
            </a:r>
            <a:r>
              <a:rPr lang="da-DK" dirty="0" err="1"/>
              <a:t>gRNA</a:t>
            </a:r>
            <a:r>
              <a:rPr lang="da-DK" dirty="0"/>
              <a:t> havde valgt det. </a:t>
            </a:r>
          </a:p>
          <a:p>
            <a:r>
              <a:rPr lang="da-DK" dirty="0"/>
              <a:t>HDR  er mere kompliceret og nøjagtig, men kan kun basere sin reparation på baggrund af de homologe ender af DNA-skabelonen – ikke hvad der er imellem. </a:t>
            </a:r>
          </a:p>
          <a:p>
            <a:pPr lvl="1"/>
            <a:r>
              <a:rPr lang="da-DK" dirty="0"/>
              <a:t>Dermed kan man tvinge reparationssystemet til at indsætte selvvalgte DNA-sekvenser, så længe enderne er homologe. </a:t>
            </a:r>
          </a:p>
        </p:txBody>
      </p:sp>
    </p:spTree>
    <p:extLst>
      <p:ext uri="{BB962C8B-B14F-4D97-AF65-F5344CB8AC3E}">
        <p14:creationId xmlns:p14="http://schemas.microsoft.com/office/powerpoint/2010/main" val="29056836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</TotalTime>
  <Words>898</Words>
  <Application>Microsoft Office PowerPoint</Application>
  <PresentationFormat>Widescreen</PresentationFormat>
  <Paragraphs>64</Paragraphs>
  <Slides>12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12</vt:i4>
      </vt:variant>
    </vt:vector>
  </HeadingPairs>
  <TitlesOfParts>
    <vt:vector size="16" baseType="lpstr">
      <vt:lpstr>Aptos</vt:lpstr>
      <vt:lpstr>Aptos Display</vt:lpstr>
      <vt:lpstr>Arial</vt:lpstr>
      <vt:lpstr>Office-tema</vt:lpstr>
      <vt:lpstr>CRISPR </vt:lpstr>
      <vt:lpstr>Dagens plan </vt:lpstr>
      <vt:lpstr>Lektien</vt:lpstr>
      <vt:lpstr>Jurassic Park og ‘dire-wolf’ fra GOT.  </vt:lpstr>
      <vt:lpstr>Hvad er CRISPR?</vt:lpstr>
      <vt:lpstr>CRISPR</vt:lpstr>
      <vt:lpstr>DNA-dobbeltstrengsbrud ?</vt:lpstr>
      <vt:lpstr>PowerPoint-præsentation</vt:lpstr>
      <vt:lpstr>NHEJ eller HDR?</vt:lpstr>
      <vt:lpstr>NHEJ eller HDR?</vt:lpstr>
      <vt:lpstr>PowerPoint-præsentation</vt:lpstr>
      <vt:lpstr>Læs artiklen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Taia Varberg</dc:creator>
  <cp:lastModifiedBy>Taia Varberg</cp:lastModifiedBy>
  <cp:revision>1</cp:revision>
  <dcterms:created xsi:type="dcterms:W3CDTF">2025-04-21T12:03:28Z</dcterms:created>
  <dcterms:modified xsi:type="dcterms:W3CDTF">2025-04-21T16:02:05Z</dcterms:modified>
</cp:coreProperties>
</file>