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Corbel" panose="020B0503020204020204" pitchFamily="3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739c3b1d6c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739c3b1d6c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15 min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739c3b1d6c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739c3b1d6c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15 min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63985c3cb6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63985c3cb6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Hvem er jeg?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Vikar - Liisa kommer tilbage på et tidspunkt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Navne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grundlæggende regler: 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da"/>
              <a:t>I må gerne gå på toilettet én ad gangen uden mobil, men gør det stille og roligt uden at forstyrre. 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da"/>
              <a:t>Husk at putte mobilen væk i holder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da"/>
              <a:t>Hold en respektfuld tone om hinanden, om religionerne og religiøse mennesker. 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733a159b70_0_10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733a159b70_0_10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733a159b70_0_16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733a159b70_0_16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a" sz="1200">
                <a:solidFill>
                  <a:schemeClr val="dk1"/>
                </a:solidFill>
              </a:rPr>
              <a:t>Almen dannelse:</a:t>
            </a:r>
            <a:endParaRPr sz="1200">
              <a:solidFill>
                <a:schemeClr val="dk1"/>
              </a:solidFill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da" sz="1200">
                <a:solidFill>
                  <a:schemeClr val="dk1"/>
                </a:solidFill>
              </a:rPr>
              <a:t>Religioner og religiøse mennesker findes - og det er spændende at blive klogere på..</a:t>
            </a:r>
            <a:endParaRPr sz="1200">
              <a:solidFill>
                <a:schemeClr val="dk1"/>
              </a:solidFill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da" sz="1200">
                <a:solidFill>
                  <a:schemeClr val="dk1"/>
                </a:solidFill>
              </a:rPr>
              <a:t>Få indsigt i og forståelse for andre kulturer, for andres måde at tænke på og for, hvad der præger folks bevidsthed. (fx forståelse for kulturelle konflikter)</a:t>
            </a:r>
            <a:endParaRPr sz="1200">
              <a:solidFill>
                <a:schemeClr val="dk1"/>
              </a:solidFill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da" sz="1200">
                <a:solidFill>
                  <a:schemeClr val="dk1"/>
                </a:solidFill>
              </a:rPr>
              <a:t>Få udfordret egne fordomme – positive som negative.</a:t>
            </a:r>
            <a:endParaRPr sz="1200">
              <a:solidFill>
                <a:schemeClr val="dk1"/>
              </a:solidFill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da" sz="1200">
                <a:solidFill>
                  <a:schemeClr val="dk1"/>
                </a:solidFill>
              </a:rPr>
              <a:t>Få øget baggrundsviden om religioner, som kan bruges i forhold til fokus og fagligt arbejde i andre fag, fx historie, samfundsfag, dansk, biologi etc.</a:t>
            </a:r>
            <a:endParaRPr sz="1200">
              <a:solidFill>
                <a:schemeClr val="dk1"/>
              </a:solidFill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da" sz="1200">
                <a:solidFill>
                  <a:schemeClr val="dk1"/>
                </a:solidFill>
              </a:rPr>
              <a:t>Kompetent holdningsdannelse i fx etiske diskussioner</a:t>
            </a:r>
            <a:endParaRPr sz="1200">
              <a:solidFill>
                <a:schemeClr val="dk1"/>
              </a:solidFill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da" sz="1200">
                <a:solidFill>
                  <a:schemeClr val="dk1"/>
                </a:solidFill>
              </a:rPr>
              <a:t>Oparbejdelse af studiekompetencer</a:t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63985c3cb6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63985c3cb6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da" sz="1200">
                <a:solidFill>
                  <a:schemeClr val="dk1"/>
                </a:solidFill>
              </a:rPr>
              <a:t>Kristendom</a:t>
            </a:r>
            <a:endParaRPr sz="1200">
              <a:solidFill>
                <a:schemeClr val="dk1"/>
              </a:solidFill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da" sz="1200">
                <a:solidFill>
                  <a:schemeClr val="dk1"/>
                </a:solidFill>
              </a:rPr>
              <a:t>Islam</a:t>
            </a:r>
            <a:endParaRPr sz="1200">
              <a:solidFill>
                <a:schemeClr val="dk1"/>
              </a:solidFill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da" sz="1200">
                <a:solidFill>
                  <a:schemeClr val="dk1"/>
                </a:solidFill>
              </a:rPr>
              <a:t>En tredje større nulevende religion (fx buddhisme, hinduisme)</a:t>
            </a:r>
            <a:endParaRPr sz="1200">
              <a:solidFill>
                <a:schemeClr val="dk1"/>
              </a:solidFill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da" sz="1200">
                <a:solidFill>
                  <a:schemeClr val="dk1"/>
                </a:solidFill>
              </a:rPr>
              <a:t>En fjerde religion (fx scientology, satanisme, jødedom, osv.) eller religionsfagligt emne (religionskritik, etik og moral, musik i religion, osv.)</a:t>
            </a:r>
            <a:endParaRPr sz="5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733a159b70_0_16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733a159b70_0_16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733a159b70_0_17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733a159b70_0_17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7368e0a2c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7368e0a2c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20 min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739c3b1d6c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739c3b1d6c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og indholdsobjek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dk1">
              <a:alpha val="498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352426" y="1097280"/>
            <a:ext cx="7680900" cy="3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spcBef>
                <a:spcPts val="6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l">
              <a:spcBef>
                <a:spcPts val="12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l"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12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l">
              <a:spcBef>
                <a:spcPts val="12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spcBef>
                <a:spcPts val="12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spcBef>
                <a:spcPts val="1200"/>
              </a:spcBef>
              <a:spcAft>
                <a:spcPts val="12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352426" y="4907757"/>
            <a:ext cx="1467000" cy="1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sldNum" idx="12"/>
          </p:nvPr>
        </p:nvSpPr>
        <p:spPr>
          <a:xfrm>
            <a:off x="7886700" y="4907757"/>
            <a:ext cx="876300" cy="1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ftr" idx="11"/>
          </p:nvPr>
        </p:nvSpPr>
        <p:spPr>
          <a:xfrm>
            <a:off x="1809749" y="4907757"/>
            <a:ext cx="4086300" cy="1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352426" y="171450"/>
            <a:ext cx="7680900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Religion C</a:t>
            </a:r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Modul 1: Hvem, hvad, hvordan og hvorfor?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Arbejdsark: Vigtige begreber (del 2)</a:t>
            </a:r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2700">
                <a:solidFill>
                  <a:schemeClr val="dk1"/>
                </a:solidFill>
              </a:rPr>
              <a:t>Lav </a:t>
            </a:r>
            <a:r>
              <a:rPr lang="da" sz="2700">
                <a:solidFill>
                  <a:srgbClr val="FF0000"/>
                </a:solidFill>
              </a:rPr>
              <a:t>del 2</a:t>
            </a:r>
            <a:r>
              <a:rPr lang="da" sz="2700">
                <a:solidFill>
                  <a:schemeClr val="dk1"/>
                </a:solidFill>
              </a:rPr>
              <a:t> i arbejdsarket på lectio</a:t>
            </a:r>
            <a:endParaRPr sz="2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 sz="2700">
                <a:solidFill>
                  <a:schemeClr val="dk1"/>
                </a:solidFill>
              </a:rPr>
              <a:t>Opsamling</a:t>
            </a:r>
            <a:endParaRPr sz="2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 sz="2300">
                <a:solidFill>
                  <a:schemeClr val="dk1"/>
                </a:solidFill>
              </a:rPr>
              <a:t>Tilladte hjælpemidler: lektien :-) </a:t>
            </a:r>
            <a:endParaRPr sz="23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Arbejdsark: Definition af religion (del 3)</a:t>
            </a:r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2500">
                <a:solidFill>
                  <a:schemeClr val="dk1"/>
                </a:solidFill>
              </a:rPr>
              <a:t>Gruppearbejde:</a:t>
            </a:r>
            <a:endParaRPr sz="2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 sz="2500">
                <a:solidFill>
                  <a:schemeClr val="dk1"/>
                </a:solidFill>
              </a:rPr>
              <a:t>Svar på </a:t>
            </a:r>
            <a:r>
              <a:rPr lang="da" sz="2500">
                <a:solidFill>
                  <a:srgbClr val="CC0000"/>
                </a:solidFill>
              </a:rPr>
              <a:t>del 3</a:t>
            </a:r>
            <a:r>
              <a:rPr lang="da" sz="2500">
                <a:solidFill>
                  <a:schemeClr val="dk1"/>
                </a:solidFill>
              </a:rPr>
              <a:t> i arbejdsarket på dagens modul i lectio</a:t>
            </a:r>
            <a:endParaRPr sz="2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 sz="2500">
                <a:solidFill>
                  <a:schemeClr val="dk1"/>
                </a:solidFill>
              </a:rPr>
              <a:t>Opsamling efterfølgende</a:t>
            </a:r>
            <a:endParaRPr sz="29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5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 sz="2300">
                <a:solidFill>
                  <a:schemeClr val="dk1"/>
                </a:solidFill>
              </a:rPr>
              <a:t>Tilladte hjælpemidler: lektien :-) </a:t>
            </a:r>
            <a:endParaRPr sz="23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da" sz="2520"/>
              <a:t>HVEM?</a:t>
            </a:r>
            <a:endParaRPr sz="2520"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a" sz="2600">
                <a:solidFill>
                  <a:schemeClr val="dk1"/>
                </a:solidFill>
              </a:rPr>
              <a:t>Hej og lidt praktisk info :-)</a:t>
            </a:r>
            <a:endParaRPr sz="2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 sz="2800">
                <a:solidFill>
                  <a:schemeClr val="dk1"/>
                </a:solidFill>
              </a:rPr>
              <a:t>Dagens program</a:t>
            </a:r>
            <a:endParaRPr sz="2800">
              <a:solidFill>
                <a:schemeClr val="dk1"/>
              </a:solidFill>
            </a:endParaRPr>
          </a:p>
          <a:p>
            <a:pPr marL="457200" lvl="0" indent="-393065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da" sz="2800">
                <a:solidFill>
                  <a:schemeClr val="dk1"/>
                </a:solidFill>
              </a:rPr>
              <a:t>intro til faget: hvem, hvad, hvordan og hvorfor?</a:t>
            </a:r>
            <a:endParaRPr sz="2800">
              <a:solidFill>
                <a:schemeClr val="dk1"/>
              </a:solidFill>
            </a:endParaRPr>
          </a:p>
          <a:p>
            <a:pPr marL="457200" lvl="0" indent="-39306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da" sz="2800">
                <a:solidFill>
                  <a:schemeClr val="dk1"/>
                </a:solidFill>
              </a:rPr>
              <a:t>Arbejdsark i 3 dele</a:t>
            </a:r>
            <a:endParaRPr sz="2800">
              <a:solidFill>
                <a:schemeClr val="dk1"/>
              </a:solidFill>
            </a:endParaRPr>
          </a:p>
          <a:p>
            <a:pPr marL="914400" lvl="1" indent="-39306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da" sz="2800">
                <a:solidFill>
                  <a:schemeClr val="dk1"/>
                </a:solidFill>
              </a:rPr>
              <a:t>religion i det senmoderne samfund</a:t>
            </a:r>
            <a:endParaRPr sz="2800">
              <a:solidFill>
                <a:schemeClr val="dk1"/>
              </a:solidFill>
            </a:endParaRPr>
          </a:p>
          <a:p>
            <a:pPr marL="914400" lvl="1" indent="-39306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da" sz="2800">
                <a:solidFill>
                  <a:schemeClr val="dk1"/>
                </a:solidFill>
              </a:rPr>
              <a:t>vigtige begreber</a:t>
            </a:r>
            <a:endParaRPr sz="2800">
              <a:solidFill>
                <a:schemeClr val="dk1"/>
              </a:solidFill>
            </a:endParaRPr>
          </a:p>
          <a:p>
            <a:pPr marL="914400" lvl="1" indent="-39306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da" sz="2800">
                <a:solidFill>
                  <a:schemeClr val="dk1"/>
                </a:solidFill>
              </a:rPr>
              <a:t>definition af religion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HVAD?</a:t>
            </a:r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60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">
                <a:solidFill>
                  <a:schemeClr val="dk1"/>
                </a:solidFill>
              </a:rPr>
              <a:t>C-niveau og 1-årigt fag</a:t>
            </a:r>
            <a:endParaRPr>
              <a:solidFill>
                <a:schemeClr val="dk1"/>
              </a:solidFill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">
                <a:solidFill>
                  <a:schemeClr val="dk1"/>
                </a:solidFill>
              </a:rPr>
              <a:t>Mundtligt, ingen skriftlige afleveringer</a:t>
            </a:r>
            <a:endParaRPr>
              <a:solidFill>
                <a:schemeClr val="dk1"/>
              </a:solidFill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">
                <a:solidFill>
                  <a:schemeClr val="dk1"/>
                </a:solidFill>
              </a:rPr>
              <a:t>Eksamen: kun mundtlig (24 min/24 min.)</a:t>
            </a:r>
            <a:endParaRPr>
              <a:solidFill>
                <a:schemeClr val="dk1"/>
              </a:solidFill>
            </a:endParaRPr>
          </a:p>
          <a:p>
            <a:pPr marL="285750" lvl="0" indent="-1714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">
                <a:solidFill>
                  <a:schemeClr val="dk1"/>
                </a:solidFill>
              </a:rPr>
              <a:t>VIDENSKABsfag – IKKE konfessionelt</a:t>
            </a:r>
            <a:endParaRPr>
              <a:solidFill>
                <a:schemeClr val="dk1"/>
              </a:solidFill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">
                <a:solidFill>
                  <a:schemeClr val="dk1"/>
                </a:solidFill>
              </a:rPr>
              <a:t>det handler </a:t>
            </a:r>
            <a:r>
              <a:rPr lang="da">
                <a:solidFill>
                  <a:srgbClr val="FF0000"/>
                </a:solidFill>
              </a:rPr>
              <a:t>IKKE</a:t>
            </a:r>
            <a:r>
              <a:rPr lang="da">
                <a:solidFill>
                  <a:schemeClr val="dk1"/>
                </a:solidFill>
              </a:rPr>
              <a:t> om at finde den mest sande, gode, rigtige religion… (subjektiv tilgang)</a:t>
            </a:r>
            <a:endParaRPr>
              <a:solidFill>
                <a:schemeClr val="dk1"/>
              </a:solidFill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">
                <a:solidFill>
                  <a:schemeClr val="dk1"/>
                </a:solidFill>
              </a:rPr>
              <a:t>Det handler om at undersøge forskellige religioner på en faglig måde (objektiv tilgang)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HVORFOR?</a:t>
            </a:r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eriod"/>
            </a:pPr>
            <a:r>
              <a:rPr lang="da" sz="2200">
                <a:solidFill>
                  <a:schemeClr val="dk1"/>
                </a:solidFill>
              </a:rPr>
              <a:t>Find dokument på lectio: “Hvorfor skal vi arbejde med faget religion i gymnasiet?”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eriod"/>
            </a:pPr>
            <a:r>
              <a:rPr lang="da" sz="2200">
                <a:solidFill>
                  <a:schemeClr val="dk1"/>
                </a:solidFill>
              </a:rPr>
              <a:t>Læs de 12 punkter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eriod"/>
            </a:pPr>
            <a:r>
              <a:rPr lang="da" sz="2200">
                <a:solidFill>
                  <a:schemeClr val="dk1"/>
                </a:solidFill>
              </a:rPr>
              <a:t>Tal sammen to og to, hvor I besvarer spørgsmålet: hvorfor skal vi arbejde med religion i gymnasiet?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eriod"/>
            </a:pPr>
            <a:r>
              <a:rPr lang="da" sz="2200">
                <a:solidFill>
                  <a:schemeClr val="dk1"/>
                </a:solidFill>
              </a:rPr>
              <a:t>Opsamling, hvor jeg udpeger nogle grupper til at fortælle, hvad de har talt om</a:t>
            </a:r>
            <a:endParaRPr sz="2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HVORFOR?</a:t>
            </a:r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2200" b="1">
                <a:solidFill>
                  <a:schemeClr val="dk1"/>
                </a:solidFill>
              </a:rPr>
              <a:t>2.1. Faglige mål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>
                <a:solidFill>
                  <a:schemeClr val="dk1"/>
                </a:solidFill>
              </a:rPr>
              <a:t>Eleverne skal kunne: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>
                <a:solidFill>
                  <a:schemeClr val="dk1"/>
                </a:solidFill>
              </a:rPr>
              <a:t>̶  disponere en mundtlig fremstilling af et religionsfagligt stof og anvende elementær religionsfaglig terminologi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>
                <a:solidFill>
                  <a:schemeClr val="dk1"/>
                </a:solidFill>
              </a:rPr>
              <a:t>̶  redegøre for grundlæggende sider ved </a:t>
            </a:r>
            <a:r>
              <a:rPr lang="da">
                <a:solidFill>
                  <a:srgbClr val="F1C232"/>
                </a:solidFill>
              </a:rPr>
              <a:t>kristendom</a:t>
            </a:r>
            <a:r>
              <a:rPr lang="da">
                <a:solidFill>
                  <a:schemeClr val="dk1"/>
                </a:solidFill>
              </a:rPr>
              <a:t>, herunder dens formative, historiske og nutidige skikkelser og rolle i europæisk og dansk idéhistorie og identitetsdannelse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>
                <a:solidFill>
                  <a:schemeClr val="dk1"/>
                </a:solidFill>
              </a:rPr>
              <a:t>̶  redegøre for væsentlige sider ved </a:t>
            </a:r>
            <a:r>
              <a:rPr lang="da">
                <a:solidFill>
                  <a:srgbClr val="F1C232"/>
                </a:solidFill>
              </a:rPr>
              <a:t>islam</a:t>
            </a:r>
            <a:r>
              <a:rPr lang="da">
                <a:solidFill>
                  <a:schemeClr val="dk1"/>
                </a:solidFill>
              </a:rPr>
              <a:t>, herunder formative og nutidige skikkelser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>
                <a:solidFill>
                  <a:schemeClr val="dk1"/>
                </a:solidFill>
              </a:rPr>
              <a:t>̶  redegøre for væsentlige sider af yderligere </a:t>
            </a:r>
            <a:r>
              <a:rPr lang="da">
                <a:solidFill>
                  <a:srgbClr val="F1C232"/>
                </a:solidFill>
              </a:rPr>
              <a:t>én større, nulevende religion</a:t>
            </a:r>
            <a:r>
              <a:rPr lang="da">
                <a:solidFill>
                  <a:schemeClr val="dk1"/>
                </a:solidFill>
              </a:rPr>
              <a:t> med en længere historie og global betydning og udbredelse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>
                <a:solidFill>
                  <a:schemeClr val="dk1"/>
                </a:solidFill>
              </a:rPr>
              <a:t>̶  redegøre for væsentlige sider af yderligere</a:t>
            </a:r>
            <a:r>
              <a:rPr lang="da">
                <a:solidFill>
                  <a:srgbClr val="F1C232"/>
                </a:solidFill>
              </a:rPr>
              <a:t> én valgfri religion eller et veldefineret religionsfagligt emne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Faglige mål </a:t>
            </a:r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da">
                <a:solidFill>
                  <a:schemeClr val="dk1"/>
                </a:solidFill>
              </a:rPr>
              <a:t>̶  karakterisere og analysere forskelligartede materialer med anvendelse af religionsfaglige begreber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da">
                <a:solidFill>
                  <a:schemeClr val="dk1"/>
                </a:solidFill>
              </a:rPr>
              <a:t>̶  karakterisere og analysere religiøse og ikke-religiøse synspunkter, herunder etiske, og aktuelle diskussioner af religionsfaglig relevans med anvendelse af både indefra- og udefra perspektiver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da">
                <a:solidFill>
                  <a:schemeClr val="dk1"/>
                </a:solidFill>
              </a:rPr>
              <a:t>̶  karakterisere og analysere væsentlige problemstillinger vedrørende forholdet mellem religion og nutidige samfund i en global kontekst, samt anvende religionsfaglige tilgange til bedre at forstå og håndtere aktuelle problemstillinger og konflikter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da">
                <a:solidFill>
                  <a:schemeClr val="dk1"/>
                </a:solidFill>
              </a:rPr>
              <a:t>̶  behandle problemstillinger i samspil med andre fag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da">
                <a:solidFill>
                  <a:schemeClr val="dk1"/>
                </a:solidFill>
              </a:rPr>
              <a:t>̶  demonstrere viden om fagets identitet og metoder.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HVORDAN?</a:t>
            </a:r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8"/>
              <a:buFont typeface="Arial"/>
              <a:buNone/>
            </a:pPr>
            <a:r>
              <a:rPr lang="da" sz="1725">
                <a:solidFill>
                  <a:schemeClr val="dk1"/>
                </a:solidFill>
              </a:rPr>
              <a:t>Fagets discipliner og metode</a:t>
            </a:r>
            <a:endParaRPr sz="1725">
              <a:solidFill>
                <a:schemeClr val="dk1"/>
              </a:solidFill>
            </a:endParaRPr>
          </a:p>
          <a:p>
            <a:pPr marL="285750" lvl="0" indent="-280987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25"/>
              <a:buChar char="•"/>
            </a:pPr>
            <a:r>
              <a:rPr lang="da" sz="1725">
                <a:solidFill>
                  <a:schemeClr val="dk1"/>
                </a:solidFill>
              </a:rPr>
              <a:t>Religionshistorie, religionsfænomenologi og religionssociologi </a:t>
            </a:r>
            <a:endParaRPr sz="1725">
              <a:solidFill>
                <a:schemeClr val="dk1"/>
              </a:solidFill>
            </a:endParaRPr>
          </a:p>
          <a:p>
            <a:pPr marL="285750" lvl="0" indent="-280987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25"/>
              <a:buChar char="•"/>
            </a:pPr>
            <a:r>
              <a:rPr lang="da" sz="1725">
                <a:solidFill>
                  <a:schemeClr val="dk1"/>
                </a:solidFill>
              </a:rPr>
              <a:t>kvalitativ og kvantitativ metode</a:t>
            </a:r>
            <a:endParaRPr sz="1725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da" sz="1725">
                <a:solidFill>
                  <a:schemeClr val="dk1"/>
                </a:solidFill>
              </a:rPr>
              <a:t>Hovedfokus i faget:</a:t>
            </a:r>
            <a:endParaRPr sz="1725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da" sz="1725">
                <a:solidFill>
                  <a:schemeClr val="dk1"/>
                </a:solidFill>
              </a:rPr>
              <a:t>To søjler, der skal kobles: baggrundsviden OG tekstlæsning </a:t>
            </a:r>
            <a:endParaRPr sz="1725">
              <a:solidFill>
                <a:schemeClr val="dk1"/>
              </a:solidFill>
            </a:endParaRPr>
          </a:p>
          <a:p>
            <a:pPr marL="285750" lvl="0" indent="-280987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25"/>
              <a:buChar char="•"/>
            </a:pPr>
            <a:r>
              <a:rPr lang="da" sz="1725" b="1">
                <a:solidFill>
                  <a:schemeClr val="dk1"/>
                </a:solidFill>
                <a:highlight>
                  <a:srgbClr val="4A86E8"/>
                </a:highlight>
              </a:rPr>
              <a:t>Tekstlæsning</a:t>
            </a:r>
            <a:r>
              <a:rPr lang="da" sz="1725">
                <a:solidFill>
                  <a:schemeClr val="dk1"/>
                </a:solidFill>
              </a:rPr>
              <a:t> – den meget nære tekstlæsning, indholds- og begrebsanalyse</a:t>
            </a:r>
            <a:endParaRPr sz="1725">
              <a:solidFill>
                <a:schemeClr val="dk1"/>
              </a:solidFill>
            </a:endParaRPr>
          </a:p>
          <a:p>
            <a:pPr marL="285750" lvl="0" indent="-280987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25"/>
              <a:buChar char="•"/>
            </a:pPr>
            <a:r>
              <a:rPr lang="da" sz="1725">
                <a:solidFill>
                  <a:schemeClr val="dk1"/>
                </a:solidFill>
              </a:rPr>
              <a:t>Udbygge og anvende </a:t>
            </a:r>
            <a:r>
              <a:rPr lang="da" sz="1725" b="1">
                <a:solidFill>
                  <a:schemeClr val="dk1"/>
                </a:solidFill>
                <a:highlight>
                  <a:srgbClr val="4A86E8"/>
                </a:highlight>
              </a:rPr>
              <a:t>baggrundsviden</a:t>
            </a:r>
            <a:endParaRPr sz="1725" b="1">
              <a:solidFill>
                <a:schemeClr val="dk1"/>
              </a:solidFill>
              <a:highlight>
                <a:srgbClr val="4A86E8"/>
              </a:highlight>
            </a:endParaRPr>
          </a:p>
          <a:p>
            <a:pPr marL="517525" lvl="3" indent="-16510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25"/>
              <a:buChar char="●"/>
            </a:pPr>
            <a:r>
              <a:rPr lang="da" sz="1725">
                <a:solidFill>
                  <a:schemeClr val="dk1"/>
                </a:solidFill>
              </a:rPr>
              <a:t>Religiøse og religionsfaglige begreber og fænomener</a:t>
            </a:r>
            <a:endParaRPr sz="1725">
              <a:solidFill>
                <a:schemeClr val="dk1"/>
              </a:solidFill>
            </a:endParaRPr>
          </a:p>
          <a:p>
            <a:pPr marL="517525" lvl="3" indent="-16510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25"/>
              <a:buChar char="●"/>
            </a:pPr>
            <a:r>
              <a:rPr lang="da" sz="1725">
                <a:solidFill>
                  <a:schemeClr val="dk1"/>
                </a:solidFill>
              </a:rPr>
              <a:t>historisk viden om religionerne</a:t>
            </a:r>
            <a:endParaRPr sz="1725">
              <a:solidFill>
                <a:schemeClr val="dk1"/>
              </a:solidFill>
            </a:endParaRPr>
          </a:p>
          <a:p>
            <a:pPr marL="285750" lvl="0" indent="-17145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688"/>
              <a:buFont typeface="Arial"/>
              <a:buNone/>
            </a:pPr>
            <a:endParaRPr sz="1325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325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Arbejdsark: Religion i det senmoderne samfund (del 1) </a:t>
            </a:r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2300">
                <a:solidFill>
                  <a:schemeClr val="dk1"/>
                </a:solidFill>
              </a:rPr>
              <a:t>Gruppearbejde:</a:t>
            </a:r>
            <a:endParaRPr sz="23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 sz="2300">
                <a:solidFill>
                  <a:schemeClr val="dk1"/>
                </a:solidFill>
              </a:rPr>
              <a:t>Svar på </a:t>
            </a:r>
            <a:r>
              <a:rPr lang="da" sz="2300">
                <a:solidFill>
                  <a:srgbClr val="CC0000"/>
                </a:solidFill>
              </a:rPr>
              <a:t>del 1</a:t>
            </a:r>
            <a:r>
              <a:rPr lang="da" sz="2300">
                <a:solidFill>
                  <a:schemeClr val="dk1"/>
                </a:solidFill>
              </a:rPr>
              <a:t> i arbejdsarket på dagens modul i lectio</a:t>
            </a:r>
            <a:endParaRPr sz="23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 sz="2300">
                <a:solidFill>
                  <a:schemeClr val="dk1"/>
                </a:solidFill>
              </a:rPr>
              <a:t>Opsamling efterfølgende</a:t>
            </a:r>
            <a:endParaRPr sz="23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da" sz="2300">
                <a:solidFill>
                  <a:schemeClr val="dk1"/>
                </a:solidFill>
              </a:rPr>
              <a:t>Tilladte hjælpemidler: lektien :-) </a:t>
            </a:r>
            <a:endParaRPr sz="23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11" name="Google Shape;11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81113" y="128588"/>
            <a:ext cx="6581775" cy="4886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690</Words>
  <Application>Microsoft Office PowerPoint</Application>
  <PresentationFormat>Skærmshow (16:9)</PresentationFormat>
  <Paragraphs>86</Paragraphs>
  <Slides>11</Slides>
  <Notes>11</Notes>
  <HiddenSlides>1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4" baseType="lpstr">
      <vt:lpstr>Arial</vt:lpstr>
      <vt:lpstr>Corbel</vt:lpstr>
      <vt:lpstr>Simple Dark</vt:lpstr>
      <vt:lpstr>Religion C</vt:lpstr>
      <vt:lpstr>HVEM?</vt:lpstr>
      <vt:lpstr>HVAD?</vt:lpstr>
      <vt:lpstr>HVORFOR?</vt:lpstr>
      <vt:lpstr>HVORFOR?</vt:lpstr>
      <vt:lpstr>Faglige mål </vt:lpstr>
      <vt:lpstr>HVORDAN?</vt:lpstr>
      <vt:lpstr>Arbejdsark: Religion i det senmoderne samfund (del 1) </vt:lpstr>
      <vt:lpstr>PowerPoint-præsentation</vt:lpstr>
      <vt:lpstr>Arbejdsark: Vigtige begreber (del 2)</vt:lpstr>
      <vt:lpstr>Arbejdsark: Definition af religion (del 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Sarah Nyvang Kristensen</cp:lastModifiedBy>
  <cp:revision>1</cp:revision>
  <dcterms:modified xsi:type="dcterms:W3CDTF">2025-08-13T12:22:28Z</dcterms:modified>
</cp:coreProperties>
</file>