
<file path=[Content_Types].xml><?xml version="1.0" encoding="utf-8"?>
<Types xmlns="http://schemas.openxmlformats.org/package/2006/content-types">
  <Default ContentType="image/jpeg" Extension="jpg"/>
  <Default ContentType="application/xml" Extension="xml"/>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Lst>
  <p:sldSz cy="51435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slide" Target="slides/slide10.xml"/><Relationship Id="rId14" Type="http://schemas.openxmlformats.org/officeDocument/2006/relationships/slide" Target="slides/slide9.xml"/><Relationship Id="rId16" Type="http://schemas.openxmlformats.org/officeDocument/2006/relationships/slide" Target="slides/slide11.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5" name="Shape 105"/>
        <p:cNvGrpSpPr/>
        <p:nvPr/>
      </p:nvGrpSpPr>
      <p:grpSpPr>
        <a:xfrm>
          <a:off x="0" y="0"/>
          <a:ext cx="0" cy="0"/>
          <a:chOff x="0" y="0"/>
          <a:chExt cx="0" cy="0"/>
        </a:xfrm>
      </p:grpSpPr>
      <p:sp>
        <p:nvSpPr>
          <p:cNvPr id="106" name="Google Shape;106;g375856edab4_0_3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7" name="Google Shape;107;g375856edab4_0_3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1" name="Shape 111"/>
        <p:cNvGrpSpPr/>
        <p:nvPr/>
      </p:nvGrpSpPr>
      <p:grpSpPr>
        <a:xfrm>
          <a:off x="0" y="0"/>
          <a:ext cx="0" cy="0"/>
          <a:chOff x="0" y="0"/>
          <a:chExt cx="0" cy="0"/>
        </a:xfrm>
      </p:grpSpPr>
      <p:sp>
        <p:nvSpPr>
          <p:cNvPr id="112" name="Google Shape;112;g375856edab4_0_3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3" name="Google Shape;113;g375856edab4_0_3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6" name="Shape 56"/>
        <p:cNvGrpSpPr/>
        <p:nvPr/>
      </p:nvGrpSpPr>
      <p:grpSpPr>
        <a:xfrm>
          <a:off x="0" y="0"/>
          <a:ext cx="0" cy="0"/>
          <a:chOff x="0" y="0"/>
          <a:chExt cx="0" cy="0"/>
        </a:xfrm>
      </p:grpSpPr>
      <p:sp>
        <p:nvSpPr>
          <p:cNvPr id="57" name="Google Shape;57;g375856edab4_0_4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8" name="Google Shape;58;g375856edab4_0_4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2" name="Shape 62"/>
        <p:cNvGrpSpPr/>
        <p:nvPr/>
      </p:nvGrpSpPr>
      <p:grpSpPr>
        <a:xfrm>
          <a:off x="0" y="0"/>
          <a:ext cx="0" cy="0"/>
          <a:chOff x="0" y="0"/>
          <a:chExt cx="0" cy="0"/>
        </a:xfrm>
      </p:grpSpPr>
      <p:sp>
        <p:nvSpPr>
          <p:cNvPr id="63" name="Google Shape;63;g36424bd1fb4_0_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4" name="Google Shape;64;g36424bd1fb4_0_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da"/>
              <a:t>Kilde: grundbogen til religion c, systime</a:t>
            </a:r>
            <a:endParaRPr/>
          </a:p>
          <a:p>
            <a:pPr indent="0" lvl="0" marL="0" rtl="0" algn="l">
              <a:spcBef>
                <a:spcPts val="0"/>
              </a:spcBef>
              <a:spcAft>
                <a:spcPts val="0"/>
              </a:spcAft>
              <a:buNone/>
            </a:pPr>
            <a:r>
              <a:rPr lang="da"/>
              <a:t>Islam: 1,5 milliard tilhængere ifølge lektien. </a:t>
            </a:r>
            <a:endParaRPr/>
          </a:p>
          <a:p>
            <a:pPr indent="0" lvl="0" marL="0" rtl="0" algn="l">
              <a:spcBef>
                <a:spcPts val="0"/>
              </a:spcBef>
              <a:spcAft>
                <a:spcPts val="0"/>
              </a:spcAft>
              <a:buNone/>
            </a:pPr>
            <a:r>
              <a:rPr lang="da"/>
              <a:t>5 min</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8" name="Shape 68"/>
        <p:cNvGrpSpPr/>
        <p:nvPr/>
      </p:nvGrpSpPr>
      <p:grpSpPr>
        <a:xfrm>
          <a:off x="0" y="0"/>
          <a:ext cx="0" cy="0"/>
          <a:chOff x="0" y="0"/>
          <a:chExt cx="0" cy="0"/>
        </a:xfrm>
      </p:grpSpPr>
      <p:sp>
        <p:nvSpPr>
          <p:cNvPr id="69" name="Google Shape;69;g375856edab4_0_1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0" name="Google Shape;70;g375856edab4_0_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da"/>
              <a:t>5 min</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4" name="Shape 74"/>
        <p:cNvGrpSpPr/>
        <p:nvPr/>
      </p:nvGrpSpPr>
      <p:grpSpPr>
        <a:xfrm>
          <a:off x="0" y="0"/>
          <a:ext cx="0" cy="0"/>
          <a:chOff x="0" y="0"/>
          <a:chExt cx="0" cy="0"/>
        </a:xfrm>
      </p:grpSpPr>
      <p:sp>
        <p:nvSpPr>
          <p:cNvPr id="75" name="Google Shape;75;g36424bd1fb4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6" name="Google Shape;76;g36424bd1fb4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da"/>
              <a:t>Den som har flest farver på sit tøj starter med at tale</a:t>
            </a:r>
            <a:endParaRPr/>
          </a:p>
          <a:p>
            <a:pPr indent="0" lvl="0" marL="0" rtl="0" algn="l">
              <a:spcBef>
                <a:spcPts val="0"/>
              </a:spcBef>
              <a:spcAft>
                <a:spcPts val="0"/>
              </a:spcAft>
              <a:buNone/>
            </a:pPr>
            <a:r>
              <a:rPr lang="da"/>
              <a:t>15 min </a:t>
            </a:r>
            <a:endParaRPr/>
          </a:p>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0" name="Shape 80"/>
        <p:cNvGrpSpPr/>
        <p:nvPr/>
      </p:nvGrpSpPr>
      <p:grpSpPr>
        <a:xfrm>
          <a:off x="0" y="0"/>
          <a:ext cx="0" cy="0"/>
          <a:chOff x="0" y="0"/>
          <a:chExt cx="0" cy="0"/>
        </a:xfrm>
      </p:grpSpPr>
      <p:sp>
        <p:nvSpPr>
          <p:cNvPr id="81" name="Google Shape;81;g375856edab4_0_5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2" name="Google Shape;82;g375856edab4_0_5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da"/>
              <a:t>Læs højt fra pamflet</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7" name="Shape 87"/>
        <p:cNvGrpSpPr/>
        <p:nvPr/>
      </p:nvGrpSpPr>
      <p:grpSpPr>
        <a:xfrm>
          <a:off x="0" y="0"/>
          <a:ext cx="0" cy="0"/>
          <a:chOff x="0" y="0"/>
          <a:chExt cx="0" cy="0"/>
        </a:xfrm>
      </p:grpSpPr>
      <p:sp>
        <p:nvSpPr>
          <p:cNvPr id="88" name="Google Shape;88;g375856edab4_0_1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9" name="Google Shape;89;g375856edab4_0_1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da"/>
              <a:t>15 min</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3" name="Shape 93"/>
        <p:cNvGrpSpPr/>
        <p:nvPr/>
      </p:nvGrpSpPr>
      <p:grpSpPr>
        <a:xfrm>
          <a:off x="0" y="0"/>
          <a:ext cx="0" cy="0"/>
          <a:chOff x="0" y="0"/>
          <a:chExt cx="0" cy="0"/>
        </a:xfrm>
      </p:grpSpPr>
      <p:sp>
        <p:nvSpPr>
          <p:cNvPr id="94" name="Google Shape;94;g375856edab4_0_2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5" name="Google Shape;95;g375856edab4_0_2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da"/>
              <a:t>25 min</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9" name="Shape 99"/>
        <p:cNvGrpSpPr/>
        <p:nvPr/>
      </p:nvGrpSpPr>
      <p:grpSpPr>
        <a:xfrm>
          <a:off x="0" y="0"/>
          <a:ext cx="0" cy="0"/>
          <a:chOff x="0" y="0"/>
          <a:chExt cx="0" cy="0"/>
        </a:xfrm>
      </p:grpSpPr>
      <p:sp>
        <p:nvSpPr>
          <p:cNvPr id="100" name="Google Shape;100;g375856edab4_0_2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1" name="Google Shape;101;g375856edab4_0_2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da"/>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da"/>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da"/>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da"/>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da"/>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da"/>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da"/>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da"/>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da"/>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075"/>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da"/>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da"/>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0"/>
              </a:spcBef>
              <a:spcAft>
                <a:spcPts val="0"/>
              </a:spcAft>
              <a:buClr>
                <a:schemeClr val="dk2"/>
              </a:buClr>
              <a:buSzPts val="1400"/>
              <a:buChar char="○"/>
              <a:defRPr>
                <a:solidFill>
                  <a:schemeClr val="dk2"/>
                </a:solidFill>
              </a:defRPr>
            </a:lvl2pPr>
            <a:lvl3pPr indent="-317500" lvl="2" marL="1371600">
              <a:lnSpc>
                <a:spcPct val="115000"/>
              </a:lnSpc>
              <a:spcBef>
                <a:spcPts val="0"/>
              </a:spcBef>
              <a:spcAft>
                <a:spcPts val="0"/>
              </a:spcAft>
              <a:buClr>
                <a:schemeClr val="dk2"/>
              </a:buClr>
              <a:buSzPts val="1400"/>
              <a:buChar char="■"/>
              <a:defRPr>
                <a:solidFill>
                  <a:schemeClr val="dk2"/>
                </a:solidFill>
              </a:defRPr>
            </a:lvl3pPr>
            <a:lvl4pPr indent="-317500" lvl="3" marL="1828800">
              <a:lnSpc>
                <a:spcPct val="115000"/>
              </a:lnSpc>
              <a:spcBef>
                <a:spcPts val="0"/>
              </a:spcBef>
              <a:spcAft>
                <a:spcPts val="0"/>
              </a:spcAft>
              <a:buClr>
                <a:schemeClr val="dk2"/>
              </a:buClr>
              <a:buSzPts val="1400"/>
              <a:buChar char="●"/>
              <a:defRPr>
                <a:solidFill>
                  <a:schemeClr val="dk2"/>
                </a:solidFill>
              </a:defRPr>
            </a:lvl4pPr>
            <a:lvl5pPr indent="-317500" lvl="4" marL="2286000">
              <a:lnSpc>
                <a:spcPct val="115000"/>
              </a:lnSpc>
              <a:spcBef>
                <a:spcPts val="0"/>
              </a:spcBef>
              <a:spcAft>
                <a:spcPts val="0"/>
              </a:spcAft>
              <a:buClr>
                <a:schemeClr val="dk2"/>
              </a:buClr>
              <a:buSzPts val="1400"/>
              <a:buChar char="○"/>
              <a:defRPr>
                <a:solidFill>
                  <a:schemeClr val="dk2"/>
                </a:solidFill>
              </a:defRPr>
            </a:lvl5pPr>
            <a:lvl6pPr indent="-317500" lvl="5" marL="2743200">
              <a:lnSpc>
                <a:spcPct val="115000"/>
              </a:lnSpc>
              <a:spcBef>
                <a:spcPts val="0"/>
              </a:spcBef>
              <a:spcAft>
                <a:spcPts val="0"/>
              </a:spcAft>
              <a:buClr>
                <a:schemeClr val="dk2"/>
              </a:buClr>
              <a:buSzPts val="1400"/>
              <a:buChar char="■"/>
              <a:defRPr>
                <a:solidFill>
                  <a:schemeClr val="dk2"/>
                </a:solidFill>
              </a:defRPr>
            </a:lvl6pPr>
            <a:lvl7pPr indent="-317500" lvl="6" marL="3200400">
              <a:lnSpc>
                <a:spcPct val="115000"/>
              </a:lnSpc>
              <a:spcBef>
                <a:spcPts val="0"/>
              </a:spcBef>
              <a:spcAft>
                <a:spcPts val="0"/>
              </a:spcAft>
              <a:buClr>
                <a:schemeClr val="dk2"/>
              </a:buClr>
              <a:buSzPts val="1400"/>
              <a:buChar char="●"/>
              <a:defRPr>
                <a:solidFill>
                  <a:schemeClr val="dk2"/>
                </a:solidFill>
              </a:defRPr>
            </a:lvl7pPr>
            <a:lvl8pPr indent="-317500" lvl="7" marL="3657600">
              <a:lnSpc>
                <a:spcPct val="115000"/>
              </a:lnSpc>
              <a:spcBef>
                <a:spcPts val="0"/>
              </a:spcBef>
              <a:spcAft>
                <a:spcPts val="0"/>
              </a:spcAft>
              <a:buClr>
                <a:schemeClr val="dk2"/>
              </a:buClr>
              <a:buSzPts val="1400"/>
              <a:buChar char="○"/>
              <a:defRPr>
                <a:solidFill>
                  <a:schemeClr val="dk2"/>
                </a:solidFill>
              </a:defRPr>
            </a:lvl8pPr>
            <a:lvl9pPr indent="-317500" lvl="8" marL="4114800">
              <a:lnSpc>
                <a:spcPct val="115000"/>
              </a:lnSpc>
              <a:spcBef>
                <a:spcPts val="0"/>
              </a:spcBef>
              <a:spcAft>
                <a:spcPts val="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da"/>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 Id="rId3" Type="http://schemas.openxmlformats.org/officeDocument/2006/relationships/image" Target="../media/image1.jp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sp>
        <p:nvSpPr>
          <p:cNvPr id="54" name="Google Shape;54;p13"/>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p>
            <a:pPr indent="0" lvl="0" marL="0" rtl="0" algn="ctr">
              <a:spcBef>
                <a:spcPts val="0"/>
              </a:spcBef>
              <a:spcAft>
                <a:spcPts val="0"/>
              </a:spcAft>
              <a:buNone/>
            </a:pPr>
            <a:r>
              <a:rPr lang="da"/>
              <a:t>Islam</a:t>
            </a:r>
            <a:endParaRPr/>
          </a:p>
        </p:txBody>
      </p:sp>
      <p:sp>
        <p:nvSpPr>
          <p:cNvPr id="55" name="Google Shape;55;p13"/>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p>
            <a:pPr indent="0" lvl="0" marL="0" rtl="0" algn="ctr">
              <a:spcBef>
                <a:spcPts val="0"/>
              </a:spcBef>
              <a:spcAft>
                <a:spcPts val="0"/>
              </a:spcAft>
              <a:buNone/>
            </a:pPr>
            <a:r>
              <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8" name="Shape 108"/>
        <p:cNvGrpSpPr/>
        <p:nvPr/>
      </p:nvGrpSpPr>
      <p:grpSpPr>
        <a:xfrm>
          <a:off x="0" y="0"/>
          <a:ext cx="0" cy="0"/>
          <a:chOff x="0" y="0"/>
          <a:chExt cx="0" cy="0"/>
        </a:xfrm>
      </p:grpSpPr>
      <p:sp>
        <p:nvSpPr>
          <p:cNvPr id="109" name="Google Shape;109;p22"/>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da"/>
              <a:t>Rækken af kaliffer (f</a:t>
            </a:r>
            <a:r>
              <a:rPr lang="da"/>
              <a:t>orskellen på sunni og shia muslimer)</a:t>
            </a:r>
            <a:endParaRPr/>
          </a:p>
          <a:p>
            <a:pPr indent="0" lvl="0" marL="0" rtl="0" algn="l">
              <a:spcBef>
                <a:spcPts val="0"/>
              </a:spcBef>
              <a:spcAft>
                <a:spcPts val="0"/>
              </a:spcAft>
              <a:buNone/>
            </a:pPr>
            <a:r>
              <a:t/>
            </a:r>
            <a:endParaRPr/>
          </a:p>
        </p:txBody>
      </p:sp>
      <p:sp>
        <p:nvSpPr>
          <p:cNvPr id="110" name="Google Shape;110;p22"/>
          <p:cNvSpPr txBox="1"/>
          <p:nvPr>
            <p:ph idx="1" type="body"/>
          </p:nvPr>
        </p:nvSpPr>
        <p:spPr>
          <a:xfrm>
            <a:off x="311700" y="971500"/>
            <a:ext cx="8520600" cy="3416400"/>
          </a:xfrm>
          <a:prstGeom prst="rect">
            <a:avLst/>
          </a:prstGeom>
        </p:spPr>
        <p:txBody>
          <a:bodyPr anchorCtr="0" anchor="t" bIns="91425" lIns="91425" spcFirstLastPara="1" rIns="91425" wrap="square" tIns="91425">
            <a:noAutofit/>
          </a:bodyPr>
          <a:lstStyle/>
          <a:p>
            <a:pPr indent="-330200" lvl="0" marL="457200" rtl="0" algn="l">
              <a:lnSpc>
                <a:spcPct val="130000"/>
              </a:lnSpc>
              <a:spcBef>
                <a:spcPts val="0"/>
              </a:spcBef>
              <a:spcAft>
                <a:spcPts val="0"/>
              </a:spcAft>
              <a:buClr>
                <a:schemeClr val="dk1"/>
              </a:buClr>
              <a:buSzPts val="1600"/>
              <a:buFont typeface="Calibri"/>
              <a:buAutoNum type="arabicParenR"/>
            </a:pPr>
            <a:r>
              <a:rPr b="1" lang="da" sz="1600">
                <a:solidFill>
                  <a:schemeClr val="dk1"/>
                </a:solidFill>
                <a:latin typeface="Calibri"/>
                <a:ea typeface="Calibri"/>
                <a:cs typeface="Calibri"/>
                <a:sym typeface="Calibri"/>
              </a:rPr>
              <a:t>Abu Bakr </a:t>
            </a:r>
            <a:r>
              <a:rPr lang="da" sz="1600">
                <a:solidFill>
                  <a:schemeClr val="dk1"/>
                </a:solidFill>
                <a:latin typeface="Calibri"/>
                <a:ea typeface="Calibri"/>
                <a:cs typeface="Calibri"/>
                <a:sym typeface="Calibri"/>
              </a:rPr>
              <a:t>(632-634): Muhammeds nærmeste medarbejder og far til Aisha </a:t>
            </a:r>
            <a:endParaRPr sz="1600">
              <a:solidFill>
                <a:schemeClr val="dk1"/>
              </a:solidFill>
              <a:latin typeface="Calibri"/>
              <a:ea typeface="Calibri"/>
              <a:cs typeface="Calibri"/>
              <a:sym typeface="Calibri"/>
            </a:endParaRPr>
          </a:p>
          <a:p>
            <a:pPr indent="-330200" lvl="0" marL="457200" rtl="0" algn="l">
              <a:lnSpc>
                <a:spcPct val="130000"/>
              </a:lnSpc>
              <a:spcBef>
                <a:spcPts val="0"/>
              </a:spcBef>
              <a:spcAft>
                <a:spcPts val="0"/>
              </a:spcAft>
              <a:buClr>
                <a:schemeClr val="dk1"/>
              </a:buClr>
              <a:buSzPts val="1600"/>
              <a:buFont typeface="Calibri"/>
              <a:buAutoNum type="arabicParenR"/>
            </a:pPr>
            <a:r>
              <a:rPr b="1" lang="da" sz="1600">
                <a:solidFill>
                  <a:schemeClr val="dk1"/>
                </a:solidFill>
                <a:latin typeface="Calibri"/>
                <a:ea typeface="Calibri"/>
                <a:cs typeface="Calibri"/>
                <a:sym typeface="Calibri"/>
              </a:rPr>
              <a:t>Omar</a:t>
            </a:r>
            <a:r>
              <a:rPr lang="da" sz="1600">
                <a:solidFill>
                  <a:schemeClr val="dk1"/>
                </a:solidFill>
                <a:latin typeface="Calibri"/>
                <a:ea typeface="Calibri"/>
                <a:cs typeface="Calibri"/>
                <a:sym typeface="Calibri"/>
              </a:rPr>
              <a:t> (634-644), en dygtig kriger og strateg. Islam ekspanderer under hans ledelse.</a:t>
            </a:r>
            <a:endParaRPr sz="1600">
              <a:solidFill>
                <a:schemeClr val="dk1"/>
              </a:solidFill>
              <a:latin typeface="Calibri"/>
              <a:ea typeface="Calibri"/>
              <a:cs typeface="Calibri"/>
              <a:sym typeface="Calibri"/>
            </a:endParaRPr>
          </a:p>
          <a:p>
            <a:pPr indent="-330200" lvl="0" marL="457200" rtl="0" algn="l">
              <a:lnSpc>
                <a:spcPct val="130000"/>
              </a:lnSpc>
              <a:spcBef>
                <a:spcPts val="0"/>
              </a:spcBef>
              <a:spcAft>
                <a:spcPts val="0"/>
              </a:spcAft>
              <a:buClr>
                <a:schemeClr val="dk1"/>
              </a:buClr>
              <a:buSzPts val="1600"/>
              <a:buFont typeface="Calibri"/>
              <a:buAutoNum type="arabicParenR"/>
            </a:pPr>
            <a:r>
              <a:rPr b="1" lang="da" sz="1600">
                <a:solidFill>
                  <a:schemeClr val="dk1"/>
                </a:solidFill>
                <a:latin typeface="Calibri"/>
                <a:ea typeface="Calibri"/>
                <a:cs typeface="Calibri"/>
                <a:sym typeface="Calibri"/>
              </a:rPr>
              <a:t>Uthman</a:t>
            </a:r>
            <a:r>
              <a:rPr lang="da" sz="1600">
                <a:solidFill>
                  <a:schemeClr val="dk1"/>
                </a:solidFill>
                <a:latin typeface="Calibri"/>
                <a:ea typeface="Calibri"/>
                <a:cs typeface="Calibri"/>
                <a:sym typeface="Calibri"/>
              </a:rPr>
              <a:t> (644-656) fra Ummayadeslægten, som tidligere var modstandere af Muhammed. Islam bliver en politisk og økonomisk magt under Uthman, og han formår at samle Koranen som helligt skrift omkring 20 år efter Profetens død (ca. 650 e.Kr). </a:t>
            </a:r>
            <a:endParaRPr sz="1600">
              <a:solidFill>
                <a:schemeClr val="dk1"/>
              </a:solidFill>
              <a:latin typeface="Calibri"/>
              <a:ea typeface="Calibri"/>
              <a:cs typeface="Calibri"/>
              <a:sym typeface="Calibri"/>
            </a:endParaRPr>
          </a:p>
          <a:p>
            <a:pPr indent="-330200" lvl="0" marL="457200" rtl="0" algn="l">
              <a:lnSpc>
                <a:spcPct val="130000"/>
              </a:lnSpc>
              <a:spcBef>
                <a:spcPts val="0"/>
              </a:spcBef>
              <a:spcAft>
                <a:spcPts val="0"/>
              </a:spcAft>
              <a:buClr>
                <a:schemeClr val="dk1"/>
              </a:buClr>
              <a:buSzPts val="1600"/>
              <a:buFont typeface="Calibri"/>
              <a:buAutoNum type="arabicParenR"/>
            </a:pPr>
            <a:r>
              <a:rPr b="1" lang="da" sz="1600">
                <a:solidFill>
                  <a:schemeClr val="dk1"/>
                </a:solidFill>
                <a:latin typeface="Calibri"/>
                <a:ea typeface="Calibri"/>
                <a:cs typeface="Calibri"/>
                <a:sym typeface="Calibri"/>
              </a:rPr>
              <a:t>Ali</a:t>
            </a:r>
            <a:r>
              <a:rPr lang="da" sz="1600">
                <a:solidFill>
                  <a:schemeClr val="dk1"/>
                </a:solidFill>
                <a:latin typeface="Calibri"/>
                <a:ea typeface="Calibri"/>
                <a:cs typeface="Calibri"/>
                <a:sym typeface="Calibri"/>
              </a:rPr>
              <a:t> (656-661), Muhammeds fætter og altså i slægt med Profeten. Desuden er Ali gift med Muhammeds datter Fatima. </a:t>
            </a:r>
            <a:endParaRPr sz="1600">
              <a:solidFill>
                <a:schemeClr val="dk1"/>
              </a:solidFill>
              <a:latin typeface="Calibri"/>
              <a:ea typeface="Calibri"/>
              <a:cs typeface="Calibri"/>
              <a:sym typeface="Calibri"/>
            </a:endParaRPr>
          </a:p>
          <a:p>
            <a:pPr indent="-330200" lvl="1" marL="914400" rtl="0" algn="l">
              <a:lnSpc>
                <a:spcPct val="130000"/>
              </a:lnSpc>
              <a:spcBef>
                <a:spcPts val="0"/>
              </a:spcBef>
              <a:spcAft>
                <a:spcPts val="0"/>
              </a:spcAft>
              <a:buClr>
                <a:schemeClr val="dk1"/>
              </a:buClr>
              <a:buSzPts val="1600"/>
              <a:buFont typeface="Calibri"/>
              <a:buAutoNum type="alphaLcParenR"/>
            </a:pPr>
            <a:r>
              <a:rPr lang="da" sz="1600">
                <a:solidFill>
                  <a:schemeClr val="dk1"/>
                </a:solidFill>
                <a:latin typeface="Calibri"/>
                <a:ea typeface="Calibri"/>
                <a:cs typeface="Calibri"/>
                <a:sym typeface="Calibri"/>
              </a:rPr>
              <a:t>Shia-islam: Ali anses som første kalif pga. slægtskabet → sønnen Hussein burde efterfølge ham</a:t>
            </a:r>
            <a:endParaRPr sz="1600">
              <a:solidFill>
                <a:schemeClr val="dk1"/>
              </a:solidFill>
              <a:latin typeface="Calibri"/>
              <a:ea typeface="Calibri"/>
              <a:cs typeface="Calibri"/>
              <a:sym typeface="Calibri"/>
            </a:endParaRPr>
          </a:p>
          <a:p>
            <a:pPr indent="-330200" lvl="0" marL="457200" rtl="0" algn="l">
              <a:lnSpc>
                <a:spcPct val="130000"/>
              </a:lnSpc>
              <a:spcBef>
                <a:spcPts val="0"/>
              </a:spcBef>
              <a:spcAft>
                <a:spcPts val="0"/>
              </a:spcAft>
              <a:buClr>
                <a:schemeClr val="dk1"/>
              </a:buClr>
              <a:buSzPts val="1600"/>
              <a:buFont typeface="Calibri"/>
              <a:buAutoNum type="arabicParenR"/>
            </a:pPr>
            <a:r>
              <a:rPr b="1" lang="da" sz="1600">
                <a:solidFill>
                  <a:schemeClr val="dk1"/>
                </a:solidFill>
                <a:latin typeface="Calibri"/>
                <a:ea typeface="Calibri"/>
                <a:cs typeface="Calibri"/>
                <a:sym typeface="Calibri"/>
              </a:rPr>
              <a:t>Mu'awiya</a:t>
            </a:r>
            <a:r>
              <a:rPr lang="da" sz="1600">
                <a:solidFill>
                  <a:schemeClr val="dk1"/>
                </a:solidFill>
                <a:latin typeface="Calibri"/>
                <a:ea typeface="Calibri"/>
                <a:cs typeface="Calibri"/>
                <a:sym typeface="Calibri"/>
              </a:rPr>
              <a:t> </a:t>
            </a:r>
            <a:r>
              <a:rPr lang="da" sz="1600">
                <a:solidFill>
                  <a:schemeClr val="dk1"/>
                </a:solidFill>
                <a:latin typeface="Calibri"/>
                <a:ea typeface="Calibri"/>
                <a:cs typeface="Calibri"/>
                <a:sym typeface="Calibri"/>
              </a:rPr>
              <a:t>leder et oprør mod Ali, som myrdes i 661 e.Kr. Hermed opstår splittelsen mellem Shia og Sunni for alvor. Alis søn, Hussein, myrdes i 680 e. Kr. af Muawijas søn, Yazid, ved slaget ved Kerbala, der sidenhen mindes årligt af shi’itter ved ritualet ”ashura”.</a:t>
            </a:r>
            <a:endParaRPr sz="2200"/>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10">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10">
                                            <p:txEl>
                                              <p:pRg end="1" st="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10">
                                            <p:txEl>
                                              <p:pRg end="2" st="2"/>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10">
                                            <p:txEl>
                                              <p:pRg end="3" st="3"/>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10">
                                            <p:txEl>
                                              <p:pRg end="4" st="4"/>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10">
                                            <p:txEl>
                                              <p:pRg end="5" st="5"/>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4" name="Shape 114"/>
        <p:cNvGrpSpPr/>
        <p:nvPr/>
      </p:nvGrpSpPr>
      <p:grpSpPr>
        <a:xfrm>
          <a:off x="0" y="0"/>
          <a:ext cx="0" cy="0"/>
          <a:chOff x="0" y="0"/>
          <a:chExt cx="0" cy="0"/>
        </a:xfrm>
      </p:grpSpPr>
      <p:sp>
        <p:nvSpPr>
          <p:cNvPr id="115" name="Google Shape;115;p23"/>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Clr>
                <a:schemeClr val="dk1"/>
              </a:buClr>
              <a:buSzPct val="39285"/>
              <a:buFont typeface="Arial"/>
              <a:buNone/>
            </a:pPr>
            <a:r>
              <a:rPr lang="da"/>
              <a:t>Forskellen på sunni og shia muslimer</a:t>
            </a:r>
            <a:endParaRPr/>
          </a:p>
          <a:p>
            <a:pPr indent="0" lvl="0" marL="0" rtl="0" algn="l">
              <a:spcBef>
                <a:spcPts val="0"/>
              </a:spcBef>
              <a:spcAft>
                <a:spcPts val="0"/>
              </a:spcAft>
              <a:buNone/>
            </a:pPr>
            <a:r>
              <a:t/>
            </a:r>
            <a:endParaRPr/>
          </a:p>
        </p:txBody>
      </p:sp>
      <p:sp>
        <p:nvSpPr>
          <p:cNvPr id="116" name="Google Shape;116;p23"/>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lnSpc>
                <a:spcPct val="107916"/>
              </a:lnSpc>
              <a:spcBef>
                <a:spcPts val="0"/>
              </a:spcBef>
              <a:spcAft>
                <a:spcPts val="0"/>
              </a:spcAft>
              <a:buClr>
                <a:schemeClr val="dk1"/>
              </a:buClr>
              <a:buSzPts val="1100"/>
              <a:buFont typeface="Arial"/>
              <a:buNone/>
            </a:pPr>
            <a:r>
              <a:rPr b="1" lang="da" sz="1400">
                <a:solidFill>
                  <a:schemeClr val="dk1"/>
                </a:solidFill>
                <a:latin typeface="Calibri"/>
                <a:ea typeface="Calibri"/>
                <a:cs typeface="Calibri"/>
                <a:sym typeface="Calibri"/>
              </a:rPr>
              <a:t>Forskelle mellem sunni og shia</a:t>
            </a:r>
            <a:endParaRPr b="1" sz="1400">
              <a:solidFill>
                <a:schemeClr val="dk1"/>
              </a:solidFill>
              <a:latin typeface="Calibri"/>
              <a:ea typeface="Calibri"/>
              <a:cs typeface="Calibri"/>
              <a:sym typeface="Calibri"/>
            </a:endParaRPr>
          </a:p>
          <a:p>
            <a:pPr indent="0" lvl="0" marL="0" rtl="0" algn="l">
              <a:lnSpc>
                <a:spcPct val="107916"/>
              </a:lnSpc>
              <a:spcBef>
                <a:spcPts val="800"/>
              </a:spcBef>
              <a:spcAft>
                <a:spcPts val="0"/>
              </a:spcAft>
              <a:buNone/>
            </a:pPr>
            <a:r>
              <a:rPr lang="da" sz="1400">
                <a:solidFill>
                  <a:schemeClr val="dk1"/>
                </a:solidFill>
                <a:highlight>
                  <a:srgbClr val="FFFFFF"/>
                </a:highlight>
                <a:latin typeface="Calibri"/>
                <a:ea typeface="Calibri"/>
                <a:cs typeface="Calibri"/>
                <a:sym typeface="Calibri"/>
              </a:rPr>
              <a:t>Sunnier udgør ca. 85-90 % af muslimer, mens shi’itter udgør ca. 10-15 %. </a:t>
            </a:r>
            <a:endParaRPr sz="1400">
              <a:solidFill>
                <a:schemeClr val="dk1"/>
              </a:solidFill>
              <a:highlight>
                <a:srgbClr val="FFFFFF"/>
              </a:highlight>
              <a:latin typeface="Calibri"/>
              <a:ea typeface="Calibri"/>
              <a:cs typeface="Calibri"/>
              <a:sym typeface="Calibri"/>
            </a:endParaRPr>
          </a:p>
          <a:p>
            <a:pPr indent="0" lvl="0" marL="0" rtl="0" algn="l">
              <a:lnSpc>
                <a:spcPct val="107916"/>
              </a:lnSpc>
              <a:spcBef>
                <a:spcPts val="800"/>
              </a:spcBef>
              <a:spcAft>
                <a:spcPts val="0"/>
              </a:spcAft>
              <a:buNone/>
            </a:pPr>
            <a:r>
              <a:rPr lang="da" sz="1400">
                <a:solidFill>
                  <a:schemeClr val="dk1"/>
                </a:solidFill>
                <a:highlight>
                  <a:srgbClr val="FFFFFF"/>
                </a:highlight>
                <a:latin typeface="Calibri"/>
                <a:ea typeface="Calibri"/>
                <a:cs typeface="Calibri"/>
                <a:sym typeface="Calibri"/>
              </a:rPr>
              <a:t>I sunni-islam er en </a:t>
            </a:r>
            <a:r>
              <a:rPr b="1" lang="da" sz="1400">
                <a:solidFill>
                  <a:schemeClr val="dk1"/>
                </a:solidFill>
                <a:highlight>
                  <a:srgbClr val="FFFFFF"/>
                </a:highlight>
                <a:latin typeface="Calibri"/>
                <a:ea typeface="Calibri"/>
                <a:cs typeface="Calibri"/>
                <a:sym typeface="Calibri"/>
              </a:rPr>
              <a:t>imam</a:t>
            </a:r>
            <a:r>
              <a:rPr lang="da" sz="1400">
                <a:solidFill>
                  <a:schemeClr val="dk1"/>
                </a:solidFill>
                <a:highlight>
                  <a:srgbClr val="FFFFFF"/>
                </a:highlight>
                <a:latin typeface="Calibri"/>
                <a:ea typeface="Calibri"/>
                <a:cs typeface="Calibri"/>
                <a:sym typeface="Calibri"/>
              </a:rPr>
              <a:t> en bønneleder, mens en imam i shia er en religiøs leder og fortolker af Guds ord. Ali er den første imam/kalif ifølge shia-islam. </a:t>
            </a:r>
            <a:endParaRPr sz="1400">
              <a:solidFill>
                <a:schemeClr val="dk1"/>
              </a:solidFill>
              <a:highlight>
                <a:srgbClr val="FFFFFF"/>
              </a:highlight>
              <a:latin typeface="Calibri"/>
              <a:ea typeface="Calibri"/>
              <a:cs typeface="Calibri"/>
              <a:sym typeface="Calibri"/>
            </a:endParaRPr>
          </a:p>
          <a:p>
            <a:pPr indent="0" lvl="0" marL="0" rtl="0" algn="l">
              <a:lnSpc>
                <a:spcPct val="107916"/>
              </a:lnSpc>
              <a:spcBef>
                <a:spcPts val="800"/>
              </a:spcBef>
              <a:spcAft>
                <a:spcPts val="0"/>
              </a:spcAft>
              <a:buNone/>
            </a:pPr>
            <a:r>
              <a:rPr lang="da" sz="1400">
                <a:solidFill>
                  <a:schemeClr val="dk1"/>
                </a:solidFill>
                <a:highlight>
                  <a:srgbClr val="FFFFFF"/>
                </a:highlight>
                <a:latin typeface="Calibri"/>
                <a:ea typeface="Calibri"/>
                <a:cs typeface="Calibri"/>
                <a:sym typeface="Calibri"/>
              </a:rPr>
              <a:t>Shia understreger </a:t>
            </a:r>
            <a:r>
              <a:rPr b="1" lang="da" sz="1400">
                <a:solidFill>
                  <a:schemeClr val="dk1"/>
                </a:solidFill>
                <a:highlight>
                  <a:srgbClr val="FFFFFF"/>
                </a:highlight>
                <a:latin typeface="Calibri"/>
                <a:ea typeface="Calibri"/>
                <a:cs typeface="Calibri"/>
                <a:sym typeface="Calibri"/>
              </a:rPr>
              <a:t>slægtskab</a:t>
            </a:r>
            <a:r>
              <a:rPr lang="da" sz="1400">
                <a:solidFill>
                  <a:schemeClr val="dk1"/>
                </a:solidFill>
                <a:highlight>
                  <a:srgbClr val="FFFFFF"/>
                </a:highlight>
                <a:latin typeface="Calibri"/>
                <a:ea typeface="Calibri"/>
                <a:cs typeface="Calibri"/>
                <a:sym typeface="Calibri"/>
              </a:rPr>
              <a:t> med Profeten og at imamer/kaliffer skal spores tilbage til Muhammed. </a:t>
            </a:r>
            <a:endParaRPr sz="1400">
              <a:solidFill>
                <a:schemeClr val="dk1"/>
              </a:solidFill>
              <a:highlight>
                <a:srgbClr val="FFFFFF"/>
              </a:highlight>
              <a:latin typeface="Calibri"/>
              <a:ea typeface="Calibri"/>
              <a:cs typeface="Calibri"/>
              <a:sym typeface="Calibri"/>
            </a:endParaRPr>
          </a:p>
          <a:p>
            <a:pPr indent="0" lvl="0" marL="0" rtl="0" algn="l">
              <a:lnSpc>
                <a:spcPct val="107916"/>
              </a:lnSpc>
              <a:spcBef>
                <a:spcPts val="800"/>
              </a:spcBef>
              <a:spcAft>
                <a:spcPts val="0"/>
              </a:spcAft>
              <a:buNone/>
            </a:pPr>
            <a:r>
              <a:rPr lang="da" sz="1400">
                <a:solidFill>
                  <a:schemeClr val="dk1"/>
                </a:solidFill>
                <a:highlight>
                  <a:srgbClr val="FFFFFF"/>
                </a:highlight>
                <a:latin typeface="Calibri"/>
                <a:ea typeface="Calibri"/>
                <a:cs typeface="Calibri"/>
                <a:sym typeface="Calibri"/>
              </a:rPr>
              <a:t>Shia mener, at der har været </a:t>
            </a:r>
            <a:r>
              <a:rPr b="1" lang="da" sz="1400">
                <a:solidFill>
                  <a:schemeClr val="dk1"/>
                </a:solidFill>
                <a:highlight>
                  <a:srgbClr val="FFFFFF"/>
                </a:highlight>
                <a:latin typeface="Calibri"/>
                <a:ea typeface="Calibri"/>
                <a:cs typeface="Calibri"/>
                <a:sym typeface="Calibri"/>
              </a:rPr>
              <a:t>tolv</a:t>
            </a:r>
            <a:r>
              <a:rPr lang="da" sz="1400">
                <a:solidFill>
                  <a:schemeClr val="dk1"/>
                </a:solidFill>
                <a:highlight>
                  <a:srgbClr val="FFFFFF"/>
                </a:highlight>
                <a:latin typeface="Calibri"/>
                <a:ea typeface="Calibri"/>
                <a:cs typeface="Calibri"/>
                <a:sym typeface="Calibri"/>
              </a:rPr>
              <a:t> retmæssige </a:t>
            </a:r>
            <a:r>
              <a:rPr b="1" lang="da" sz="1400">
                <a:solidFill>
                  <a:schemeClr val="dk1"/>
                </a:solidFill>
                <a:highlight>
                  <a:srgbClr val="FFFFFF"/>
                </a:highlight>
                <a:latin typeface="Calibri"/>
                <a:ea typeface="Calibri"/>
                <a:cs typeface="Calibri"/>
                <a:sym typeface="Calibri"/>
              </a:rPr>
              <a:t>imamer</a:t>
            </a:r>
            <a:r>
              <a:rPr lang="da" sz="1400">
                <a:solidFill>
                  <a:schemeClr val="dk1"/>
                </a:solidFill>
                <a:highlight>
                  <a:srgbClr val="FFFFFF"/>
                </a:highlight>
                <a:latin typeface="Calibri"/>
                <a:ea typeface="Calibri"/>
                <a:cs typeface="Calibri"/>
                <a:sym typeface="Calibri"/>
              </a:rPr>
              <a:t> siden Profeten. Den 12. imam er forsvundet, men skal vende tilbage som en frelsende messias.</a:t>
            </a:r>
            <a:endParaRPr sz="1400">
              <a:solidFill>
                <a:schemeClr val="dk1"/>
              </a:solidFill>
              <a:highlight>
                <a:srgbClr val="FFFFFF"/>
              </a:highlight>
              <a:latin typeface="Calibri"/>
              <a:ea typeface="Calibri"/>
              <a:cs typeface="Calibri"/>
              <a:sym typeface="Calibri"/>
            </a:endParaRPr>
          </a:p>
          <a:p>
            <a:pPr indent="0" lvl="0" marL="0" rtl="0" algn="l">
              <a:lnSpc>
                <a:spcPct val="107916"/>
              </a:lnSpc>
              <a:spcBef>
                <a:spcPts val="800"/>
              </a:spcBef>
              <a:spcAft>
                <a:spcPts val="0"/>
              </a:spcAft>
              <a:buNone/>
            </a:pPr>
            <a:r>
              <a:rPr b="1" lang="da" sz="1400">
                <a:solidFill>
                  <a:schemeClr val="dk1"/>
                </a:solidFill>
                <a:highlight>
                  <a:srgbClr val="FFFFFF"/>
                </a:highlight>
                <a:latin typeface="Calibri"/>
                <a:ea typeface="Calibri"/>
                <a:cs typeface="Calibri"/>
                <a:sym typeface="Calibri"/>
              </a:rPr>
              <a:t>Trosbekendelsen</a:t>
            </a:r>
            <a:r>
              <a:rPr lang="da" sz="1400">
                <a:solidFill>
                  <a:schemeClr val="dk1"/>
                </a:solidFill>
                <a:highlight>
                  <a:srgbClr val="FFFFFF"/>
                </a:highlight>
                <a:latin typeface="Calibri"/>
                <a:ea typeface="Calibri"/>
                <a:cs typeface="Calibri"/>
                <a:sym typeface="Calibri"/>
              </a:rPr>
              <a:t> hos shia-muslimer har et ekstra led, ”Der er ingen gud uden Gud, og Muhammad er Hans sendebud – </a:t>
            </a:r>
            <a:r>
              <a:rPr i="1" lang="da" sz="1400">
                <a:solidFill>
                  <a:schemeClr val="dk1"/>
                </a:solidFill>
                <a:highlight>
                  <a:srgbClr val="FFFFFF"/>
                </a:highlight>
                <a:latin typeface="Calibri"/>
                <a:ea typeface="Calibri"/>
                <a:cs typeface="Calibri"/>
                <a:sym typeface="Calibri"/>
              </a:rPr>
              <a:t>og Ali er Hans ven</a:t>
            </a:r>
            <a:r>
              <a:rPr lang="da" sz="1400">
                <a:solidFill>
                  <a:schemeClr val="dk1"/>
                </a:solidFill>
                <a:highlight>
                  <a:srgbClr val="FFFFFF"/>
                </a:highlight>
                <a:latin typeface="Calibri"/>
                <a:ea typeface="Calibri"/>
                <a:cs typeface="Calibri"/>
                <a:sym typeface="Calibri"/>
              </a:rPr>
              <a:t>.”</a:t>
            </a:r>
            <a:endParaRPr sz="1400">
              <a:solidFill>
                <a:schemeClr val="dk1"/>
              </a:solidFill>
              <a:highlight>
                <a:srgbClr val="FFFFFF"/>
              </a:highlight>
              <a:latin typeface="Calibri"/>
              <a:ea typeface="Calibri"/>
              <a:cs typeface="Calibri"/>
              <a:sym typeface="Calibri"/>
            </a:endParaRPr>
          </a:p>
          <a:p>
            <a:pPr indent="0" lvl="0" marL="0" rtl="0" algn="l">
              <a:lnSpc>
                <a:spcPct val="107916"/>
              </a:lnSpc>
              <a:spcBef>
                <a:spcPts val="800"/>
              </a:spcBef>
              <a:spcAft>
                <a:spcPts val="800"/>
              </a:spcAft>
              <a:buClr>
                <a:schemeClr val="dk1"/>
              </a:buClr>
              <a:buSzPts val="1100"/>
              <a:buFont typeface="Arial"/>
              <a:buNone/>
            </a:pPr>
            <a:r>
              <a:rPr b="1" lang="da" sz="1400">
                <a:solidFill>
                  <a:schemeClr val="dk1"/>
                </a:solidFill>
                <a:highlight>
                  <a:srgbClr val="FFFFFF"/>
                </a:highlight>
                <a:latin typeface="Calibri"/>
                <a:ea typeface="Calibri"/>
                <a:cs typeface="Calibri"/>
                <a:sym typeface="Calibri"/>
              </a:rPr>
              <a:t>Martyriet</a:t>
            </a:r>
            <a:r>
              <a:rPr lang="da" sz="1400">
                <a:solidFill>
                  <a:schemeClr val="dk1"/>
                </a:solidFill>
                <a:highlight>
                  <a:srgbClr val="FFFFFF"/>
                </a:highlight>
                <a:latin typeface="Calibri"/>
                <a:ea typeface="Calibri"/>
                <a:cs typeface="Calibri"/>
                <a:sym typeface="Calibri"/>
              </a:rPr>
              <a:t> fylder mere i shia end i sunni pga. shia-islams oplevelse af drab på deres ledere.</a:t>
            </a:r>
            <a:endParaRPr sz="2000"/>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9" name="Shape 59"/>
        <p:cNvGrpSpPr/>
        <p:nvPr/>
      </p:nvGrpSpPr>
      <p:grpSpPr>
        <a:xfrm>
          <a:off x="0" y="0"/>
          <a:ext cx="0" cy="0"/>
          <a:chOff x="0" y="0"/>
          <a:chExt cx="0" cy="0"/>
        </a:xfrm>
      </p:grpSpPr>
      <p:sp>
        <p:nvSpPr>
          <p:cNvPr id="60" name="Google Shape;60;p14"/>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da"/>
              <a:t>Dagens program</a:t>
            </a:r>
            <a:endParaRPr/>
          </a:p>
        </p:txBody>
      </p:sp>
      <p:sp>
        <p:nvSpPr>
          <p:cNvPr id="61" name="Google Shape;61;p1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342900" lvl="0" marL="457200" rtl="0" algn="l">
              <a:spcBef>
                <a:spcPts val="0"/>
              </a:spcBef>
              <a:spcAft>
                <a:spcPts val="0"/>
              </a:spcAft>
              <a:buSzPts val="1800"/>
              <a:buChar char="-"/>
            </a:pPr>
            <a:r>
              <a:rPr lang="da"/>
              <a:t>Overblik over religioner i verden</a:t>
            </a:r>
            <a:endParaRPr/>
          </a:p>
          <a:p>
            <a:pPr indent="-342900" lvl="0" marL="457200" rtl="0" algn="l">
              <a:spcBef>
                <a:spcPts val="0"/>
              </a:spcBef>
              <a:spcAft>
                <a:spcPts val="0"/>
              </a:spcAft>
              <a:buSzPts val="1800"/>
              <a:buChar char="-"/>
            </a:pPr>
            <a:r>
              <a:rPr lang="da"/>
              <a:t>Refleksion: hvilket bias har du ift. islam?</a:t>
            </a:r>
            <a:endParaRPr/>
          </a:p>
          <a:p>
            <a:pPr indent="-342900" lvl="0" marL="457200" rtl="0" algn="l">
              <a:spcBef>
                <a:spcPts val="0"/>
              </a:spcBef>
              <a:spcAft>
                <a:spcPts val="0"/>
              </a:spcAft>
              <a:buSzPts val="1800"/>
              <a:buChar char="-"/>
            </a:pPr>
            <a:r>
              <a:rPr lang="da"/>
              <a:t>Tekstlæsning: hvorfor være muslim?</a:t>
            </a:r>
            <a:endParaRPr/>
          </a:p>
          <a:p>
            <a:pPr indent="-342900" lvl="0" marL="457200" rtl="0" algn="l">
              <a:spcBef>
                <a:spcPts val="0"/>
              </a:spcBef>
              <a:spcAft>
                <a:spcPts val="0"/>
              </a:spcAft>
              <a:buSzPts val="1800"/>
              <a:buChar char="-"/>
            </a:pPr>
            <a:r>
              <a:rPr lang="da"/>
              <a:t>Fakta om islam + arbejdsark</a:t>
            </a:r>
            <a:endParaRPr/>
          </a:p>
          <a:p>
            <a:pPr indent="-342900" lvl="0" marL="457200" rtl="0" algn="l">
              <a:spcBef>
                <a:spcPts val="0"/>
              </a:spcBef>
              <a:spcAft>
                <a:spcPts val="0"/>
              </a:spcAft>
              <a:buSzPts val="1800"/>
              <a:buChar char="-"/>
            </a:pPr>
            <a:r>
              <a:rPr lang="da"/>
              <a:t>Læreroplæg om Islam</a:t>
            </a:r>
            <a:endParaRPr/>
          </a:p>
          <a:p>
            <a:pPr indent="0" lvl="0" marL="0" rtl="0" algn="l">
              <a:spcBef>
                <a:spcPts val="1200"/>
              </a:spcBef>
              <a:spcAft>
                <a:spcPts val="1200"/>
              </a:spcAft>
              <a:buNone/>
            </a:pPr>
            <a:r>
              <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5" name="Shape 65"/>
        <p:cNvGrpSpPr/>
        <p:nvPr/>
      </p:nvGrpSpPr>
      <p:grpSpPr>
        <a:xfrm>
          <a:off x="0" y="0"/>
          <a:ext cx="0" cy="0"/>
          <a:chOff x="0" y="0"/>
          <a:chExt cx="0" cy="0"/>
        </a:xfrm>
      </p:grpSpPr>
      <p:pic>
        <p:nvPicPr>
          <p:cNvPr id="66" name="Google Shape;66;p15"/>
          <p:cNvPicPr preferRelativeResize="0"/>
          <p:nvPr/>
        </p:nvPicPr>
        <p:blipFill>
          <a:blip r:embed="rId3">
            <a:alphaModFix/>
          </a:blip>
          <a:stretch>
            <a:fillRect/>
          </a:stretch>
        </p:blipFill>
        <p:spPr>
          <a:xfrm>
            <a:off x="410251" y="575338"/>
            <a:ext cx="6146926" cy="4568175"/>
          </a:xfrm>
          <a:prstGeom prst="rect">
            <a:avLst/>
          </a:prstGeom>
          <a:noFill/>
          <a:ln>
            <a:noFill/>
          </a:ln>
        </p:spPr>
      </p:pic>
      <p:sp>
        <p:nvSpPr>
          <p:cNvPr id="67" name="Google Shape;67;p15"/>
          <p:cNvSpPr txBox="1"/>
          <p:nvPr/>
        </p:nvSpPr>
        <p:spPr>
          <a:xfrm>
            <a:off x="6482875" y="1324125"/>
            <a:ext cx="2454900" cy="3393300"/>
          </a:xfrm>
          <a:prstGeom prst="rect">
            <a:avLst/>
          </a:prstGeom>
          <a:noFill/>
          <a:ln>
            <a:noFill/>
          </a:ln>
        </p:spPr>
        <p:txBody>
          <a:bodyPr anchorCtr="0" anchor="t" bIns="91425" lIns="91425" spcFirstLastPara="1" rIns="91425" wrap="square" tIns="91425">
            <a:spAutoFit/>
          </a:bodyPr>
          <a:lstStyle/>
          <a:p>
            <a:pPr indent="0" lvl="0" marL="0" rtl="0" algn="l">
              <a:lnSpc>
                <a:spcPct val="115000"/>
              </a:lnSpc>
              <a:spcBef>
                <a:spcPts val="0"/>
              </a:spcBef>
              <a:spcAft>
                <a:spcPts val="0"/>
              </a:spcAft>
              <a:buNone/>
            </a:pPr>
            <a:r>
              <a:rPr b="1" lang="da" sz="1100">
                <a:solidFill>
                  <a:schemeClr val="dk1"/>
                </a:solidFill>
              </a:rPr>
              <a:t>Monoteisme</a:t>
            </a:r>
            <a:r>
              <a:rPr lang="da" sz="1100">
                <a:solidFill>
                  <a:schemeClr val="dk1"/>
                </a:solidFill>
              </a:rPr>
              <a:t>: Religioner med kun én gud</a:t>
            </a:r>
            <a:endParaRPr sz="1100">
              <a:solidFill>
                <a:schemeClr val="dk1"/>
              </a:solidFill>
            </a:endParaRPr>
          </a:p>
          <a:p>
            <a:pPr indent="0" lvl="0" marL="0" rtl="0" algn="l">
              <a:lnSpc>
                <a:spcPct val="115000"/>
              </a:lnSpc>
              <a:spcBef>
                <a:spcPts val="0"/>
              </a:spcBef>
              <a:spcAft>
                <a:spcPts val="0"/>
              </a:spcAft>
              <a:buNone/>
            </a:pPr>
            <a:r>
              <a:t/>
            </a:r>
            <a:endParaRPr sz="1100">
              <a:solidFill>
                <a:schemeClr val="dk1"/>
              </a:solidFill>
            </a:endParaRPr>
          </a:p>
          <a:p>
            <a:pPr indent="0" lvl="0" marL="0" rtl="0" algn="l">
              <a:lnSpc>
                <a:spcPct val="115000"/>
              </a:lnSpc>
              <a:spcBef>
                <a:spcPts val="0"/>
              </a:spcBef>
              <a:spcAft>
                <a:spcPts val="0"/>
              </a:spcAft>
              <a:buNone/>
            </a:pPr>
            <a:r>
              <a:rPr b="1" lang="da" sz="1100">
                <a:solidFill>
                  <a:schemeClr val="dk1"/>
                </a:solidFill>
              </a:rPr>
              <a:t>Polyteisme:</a:t>
            </a:r>
            <a:r>
              <a:rPr lang="da" sz="1100">
                <a:solidFill>
                  <a:schemeClr val="dk1"/>
                </a:solidFill>
              </a:rPr>
              <a:t> Religioner med mange guder</a:t>
            </a:r>
            <a:endParaRPr sz="1100">
              <a:solidFill>
                <a:schemeClr val="dk1"/>
              </a:solidFill>
            </a:endParaRPr>
          </a:p>
          <a:p>
            <a:pPr indent="0" lvl="0" marL="0" rtl="0" algn="l">
              <a:lnSpc>
                <a:spcPct val="115000"/>
              </a:lnSpc>
              <a:spcBef>
                <a:spcPts val="0"/>
              </a:spcBef>
              <a:spcAft>
                <a:spcPts val="0"/>
              </a:spcAft>
              <a:buNone/>
            </a:pPr>
            <a:r>
              <a:t/>
            </a:r>
            <a:endParaRPr sz="1100">
              <a:solidFill>
                <a:schemeClr val="dk1"/>
              </a:solidFill>
            </a:endParaRPr>
          </a:p>
          <a:p>
            <a:pPr indent="0" lvl="0" marL="0" rtl="0" algn="l">
              <a:lnSpc>
                <a:spcPct val="115000"/>
              </a:lnSpc>
              <a:spcBef>
                <a:spcPts val="0"/>
              </a:spcBef>
              <a:spcAft>
                <a:spcPts val="0"/>
              </a:spcAft>
              <a:buNone/>
            </a:pPr>
            <a:r>
              <a:rPr b="1" lang="da" sz="1100">
                <a:solidFill>
                  <a:schemeClr val="dk1"/>
                </a:solidFill>
              </a:rPr>
              <a:t>Panteisme:</a:t>
            </a:r>
            <a:r>
              <a:rPr lang="da" sz="1100">
                <a:solidFill>
                  <a:schemeClr val="dk1"/>
                </a:solidFill>
              </a:rPr>
              <a:t> Religioner hvor det guddommelige er til stede overalt i naturen</a:t>
            </a:r>
            <a:endParaRPr sz="1100">
              <a:solidFill>
                <a:schemeClr val="dk1"/>
              </a:solidFill>
            </a:endParaRPr>
          </a:p>
          <a:p>
            <a:pPr indent="0" lvl="0" marL="0" rtl="0" algn="l">
              <a:lnSpc>
                <a:spcPct val="115000"/>
              </a:lnSpc>
              <a:spcBef>
                <a:spcPts val="0"/>
              </a:spcBef>
              <a:spcAft>
                <a:spcPts val="0"/>
              </a:spcAft>
              <a:buNone/>
            </a:pPr>
            <a:r>
              <a:t/>
            </a:r>
            <a:endParaRPr b="1" sz="1100">
              <a:solidFill>
                <a:schemeClr val="dk1"/>
              </a:solidFill>
            </a:endParaRPr>
          </a:p>
          <a:p>
            <a:pPr indent="0" lvl="0" marL="0" rtl="0" algn="l">
              <a:lnSpc>
                <a:spcPct val="115000"/>
              </a:lnSpc>
              <a:spcBef>
                <a:spcPts val="0"/>
              </a:spcBef>
              <a:spcAft>
                <a:spcPts val="0"/>
              </a:spcAft>
              <a:buNone/>
            </a:pPr>
            <a:r>
              <a:rPr b="1" lang="da" sz="1100">
                <a:solidFill>
                  <a:schemeClr val="dk1"/>
                </a:solidFill>
              </a:rPr>
              <a:t>Ateisme:</a:t>
            </a:r>
            <a:r>
              <a:rPr lang="da" sz="1100">
                <a:solidFill>
                  <a:schemeClr val="dk1"/>
                </a:solidFill>
              </a:rPr>
              <a:t> Livsopfattelser uden guder</a:t>
            </a:r>
            <a:endParaRPr sz="1100">
              <a:solidFill>
                <a:schemeClr val="dk1"/>
              </a:solidFill>
            </a:endParaRPr>
          </a:p>
          <a:p>
            <a:pPr indent="0" lvl="0" marL="0" rtl="0" algn="l">
              <a:lnSpc>
                <a:spcPct val="115000"/>
              </a:lnSpc>
              <a:spcBef>
                <a:spcPts val="0"/>
              </a:spcBef>
              <a:spcAft>
                <a:spcPts val="0"/>
              </a:spcAft>
              <a:buNone/>
            </a:pPr>
            <a:r>
              <a:t/>
            </a:r>
            <a:endParaRPr sz="1100">
              <a:solidFill>
                <a:schemeClr val="dk1"/>
              </a:solidFill>
            </a:endParaRPr>
          </a:p>
          <a:p>
            <a:pPr indent="0" lvl="0" marL="0" rtl="0" algn="l">
              <a:lnSpc>
                <a:spcPct val="150000"/>
              </a:lnSpc>
              <a:spcBef>
                <a:spcPts val="0"/>
              </a:spcBef>
              <a:spcAft>
                <a:spcPts val="1000"/>
              </a:spcAft>
              <a:buNone/>
            </a:pPr>
            <a:r>
              <a:rPr b="1" lang="da" sz="1100">
                <a:solidFill>
                  <a:schemeClr val="dk1"/>
                </a:solidFill>
              </a:rPr>
              <a:t>Agnosticisme:</a:t>
            </a:r>
            <a:r>
              <a:rPr lang="da" sz="1100">
                <a:solidFill>
                  <a:schemeClr val="dk1"/>
                </a:solidFill>
              </a:rPr>
              <a:t> Livsopfattelser hvor man ikke tager stilling til, om der findes guder</a:t>
            </a:r>
            <a:r>
              <a:rPr lang="da" sz="1100">
                <a:solidFill>
                  <a:schemeClr val="dk1"/>
                </a:solidFill>
                <a:latin typeface="Calibri"/>
                <a:ea typeface="Calibri"/>
                <a:cs typeface="Calibri"/>
                <a:sym typeface="Calibri"/>
              </a:rPr>
              <a:t>.</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1" name="Shape 71"/>
        <p:cNvGrpSpPr/>
        <p:nvPr/>
      </p:nvGrpSpPr>
      <p:grpSpPr>
        <a:xfrm>
          <a:off x="0" y="0"/>
          <a:ext cx="0" cy="0"/>
          <a:chOff x="0" y="0"/>
          <a:chExt cx="0" cy="0"/>
        </a:xfrm>
      </p:grpSpPr>
      <p:sp>
        <p:nvSpPr>
          <p:cNvPr id="72" name="Google Shape;72;p16"/>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da"/>
              <a:t>Kort refleksion: hvad er dit eget bias overfor islam?</a:t>
            </a:r>
            <a:endParaRPr/>
          </a:p>
        </p:txBody>
      </p:sp>
      <p:sp>
        <p:nvSpPr>
          <p:cNvPr id="73" name="Google Shape;73;p16"/>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1200"/>
              </a:spcAft>
              <a:buNone/>
            </a:pPr>
            <a:r>
              <a:rPr lang="da"/>
              <a:t>Alene og uden andre behøver at få noget info om det - så tænk over hvad dit eget bias mon er overfor islam?</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9900"/>
        </a:solidFill>
      </p:bgPr>
    </p:bg>
    <p:spTree>
      <p:nvGrpSpPr>
        <p:cNvPr id="77" name="Shape 77"/>
        <p:cNvGrpSpPr/>
        <p:nvPr/>
      </p:nvGrpSpPr>
      <p:grpSpPr>
        <a:xfrm>
          <a:off x="0" y="0"/>
          <a:ext cx="0" cy="0"/>
          <a:chOff x="0" y="0"/>
          <a:chExt cx="0" cy="0"/>
        </a:xfrm>
      </p:grpSpPr>
      <p:sp>
        <p:nvSpPr>
          <p:cNvPr id="78" name="Google Shape;78;p17"/>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da"/>
              <a:t>Hvorfor være muslim?</a:t>
            </a:r>
            <a:endParaRPr/>
          </a:p>
        </p:txBody>
      </p:sp>
      <p:sp>
        <p:nvSpPr>
          <p:cNvPr id="79" name="Google Shape;79;p17"/>
          <p:cNvSpPr txBox="1"/>
          <p:nvPr>
            <p:ph idx="1" type="body"/>
          </p:nvPr>
        </p:nvSpPr>
        <p:spPr>
          <a:xfrm>
            <a:off x="311700" y="1152475"/>
            <a:ext cx="8520600" cy="3416400"/>
          </a:xfrm>
          <a:prstGeom prst="rect">
            <a:avLst/>
          </a:prstGeom>
        </p:spPr>
        <p:txBody>
          <a:bodyPr anchorCtr="0" anchor="t" bIns="91425" lIns="91425" spcFirstLastPara="1" rIns="91425" wrap="square" tIns="91425">
            <a:normAutofit fontScale="92500"/>
          </a:bodyPr>
          <a:lstStyle/>
          <a:p>
            <a:pPr indent="0" lvl="0" marL="0" rtl="0" algn="l">
              <a:spcBef>
                <a:spcPts val="1200"/>
              </a:spcBef>
              <a:spcAft>
                <a:spcPts val="0"/>
              </a:spcAft>
              <a:buClr>
                <a:schemeClr val="dk1"/>
              </a:buClr>
              <a:buSzPct val="61111"/>
              <a:buFont typeface="Arial"/>
              <a:buNone/>
            </a:pPr>
            <a:r>
              <a:rPr lang="da">
                <a:solidFill>
                  <a:schemeClr val="dk1"/>
                </a:solidFill>
              </a:rPr>
              <a:t>Diskuter følgende punkter i forhold til kilderne fra s. 112-115</a:t>
            </a:r>
            <a:endParaRPr>
              <a:solidFill>
                <a:schemeClr val="dk1"/>
              </a:solidFill>
            </a:endParaRPr>
          </a:p>
          <a:p>
            <a:pPr indent="-334327" lvl="0" marL="457200" rtl="0" algn="l">
              <a:spcBef>
                <a:spcPts val="1200"/>
              </a:spcBef>
              <a:spcAft>
                <a:spcPts val="0"/>
              </a:spcAft>
              <a:buClr>
                <a:schemeClr val="dk1"/>
              </a:buClr>
              <a:buSzPct val="100000"/>
              <a:buChar char="●"/>
            </a:pPr>
            <a:r>
              <a:rPr lang="da">
                <a:solidFill>
                  <a:schemeClr val="dk1"/>
                </a:solidFill>
              </a:rPr>
              <a:t>Er kilderne udtryk for en </a:t>
            </a:r>
            <a:r>
              <a:rPr i="1" lang="da">
                <a:solidFill>
                  <a:schemeClr val="dk1"/>
                </a:solidFill>
              </a:rPr>
              <a:t>indefra</a:t>
            </a:r>
            <a:r>
              <a:rPr lang="da">
                <a:solidFill>
                  <a:schemeClr val="dk1"/>
                </a:solidFill>
              </a:rPr>
              <a:t> eller en </a:t>
            </a:r>
            <a:r>
              <a:rPr i="1" lang="da">
                <a:solidFill>
                  <a:schemeClr val="dk1"/>
                </a:solidFill>
              </a:rPr>
              <a:t>udefra</a:t>
            </a:r>
            <a:r>
              <a:rPr lang="da">
                <a:solidFill>
                  <a:schemeClr val="dk1"/>
                </a:solidFill>
              </a:rPr>
              <a:t> synsvinkel? (find citater)</a:t>
            </a:r>
            <a:endParaRPr>
              <a:solidFill>
                <a:schemeClr val="dk1"/>
              </a:solidFill>
            </a:endParaRPr>
          </a:p>
          <a:p>
            <a:pPr indent="0" lvl="0" marL="457200" rtl="0" algn="l">
              <a:spcBef>
                <a:spcPts val="1200"/>
              </a:spcBef>
              <a:spcAft>
                <a:spcPts val="0"/>
              </a:spcAft>
              <a:buNone/>
            </a:pPr>
            <a:r>
              <a:t/>
            </a:r>
            <a:endParaRPr>
              <a:solidFill>
                <a:schemeClr val="dk1"/>
              </a:solidFill>
            </a:endParaRPr>
          </a:p>
          <a:p>
            <a:pPr indent="-334327" lvl="0" marL="457200" rtl="0" algn="l">
              <a:spcBef>
                <a:spcPts val="1200"/>
              </a:spcBef>
              <a:spcAft>
                <a:spcPts val="0"/>
              </a:spcAft>
              <a:buClr>
                <a:schemeClr val="dk1"/>
              </a:buClr>
              <a:buSzPct val="100000"/>
              <a:buChar char="●"/>
            </a:pPr>
            <a:r>
              <a:rPr lang="da">
                <a:solidFill>
                  <a:schemeClr val="dk1"/>
                </a:solidFill>
              </a:rPr>
              <a:t>Hvilken grad af religiøst engagement ses i kilderne? (maksimalisme vs. minimalisme) (find citater)</a:t>
            </a:r>
            <a:endParaRPr>
              <a:solidFill>
                <a:schemeClr val="dk1"/>
              </a:solidFill>
            </a:endParaRPr>
          </a:p>
          <a:p>
            <a:pPr indent="0" lvl="0" marL="457200" rtl="0" algn="l">
              <a:spcBef>
                <a:spcPts val="1200"/>
              </a:spcBef>
              <a:spcAft>
                <a:spcPts val="0"/>
              </a:spcAft>
              <a:buNone/>
            </a:pPr>
            <a:r>
              <a:t/>
            </a:r>
            <a:endParaRPr>
              <a:solidFill>
                <a:schemeClr val="dk1"/>
              </a:solidFill>
            </a:endParaRPr>
          </a:p>
          <a:p>
            <a:pPr indent="-334327" lvl="0" marL="457200" rtl="0" algn="l">
              <a:spcBef>
                <a:spcPts val="1200"/>
              </a:spcBef>
              <a:spcAft>
                <a:spcPts val="0"/>
              </a:spcAft>
              <a:buClr>
                <a:schemeClr val="dk1"/>
              </a:buClr>
              <a:buSzPct val="100000"/>
              <a:buChar char="●"/>
            </a:pPr>
            <a:r>
              <a:rPr lang="da">
                <a:solidFill>
                  <a:schemeClr val="dk1"/>
                </a:solidFill>
              </a:rPr>
              <a:t>Hvad kan man konkludere ud fra kilderne om praksis af islam? Er islam ensartet?</a:t>
            </a:r>
            <a:endParaRPr>
              <a:solidFill>
                <a:schemeClr val="dk1"/>
              </a:solidFill>
            </a:endParaRPr>
          </a:p>
          <a:p>
            <a:pPr indent="0" lvl="0" marL="0" rtl="0" algn="l">
              <a:spcBef>
                <a:spcPts val="1200"/>
              </a:spcBef>
              <a:spcAft>
                <a:spcPts val="1200"/>
              </a:spcAft>
              <a:buNone/>
            </a:pPr>
            <a:r>
              <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3" name="Shape 83"/>
        <p:cNvGrpSpPr/>
        <p:nvPr/>
      </p:nvGrpSpPr>
      <p:grpSpPr>
        <a:xfrm>
          <a:off x="0" y="0"/>
          <a:ext cx="0" cy="0"/>
          <a:chOff x="0" y="0"/>
          <a:chExt cx="0" cy="0"/>
        </a:xfrm>
      </p:grpSpPr>
      <p:sp>
        <p:nvSpPr>
          <p:cNvPr id="84" name="Google Shape;84;p18"/>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da"/>
              <a:t>Islam som religion</a:t>
            </a:r>
            <a:endParaRPr/>
          </a:p>
        </p:txBody>
      </p:sp>
      <p:sp>
        <p:nvSpPr>
          <p:cNvPr id="85" name="Google Shape;85;p18"/>
          <p:cNvSpPr txBox="1"/>
          <p:nvPr>
            <p:ph idx="1" type="body"/>
          </p:nvPr>
        </p:nvSpPr>
        <p:spPr>
          <a:xfrm>
            <a:off x="311700" y="1017725"/>
            <a:ext cx="3269700" cy="3416400"/>
          </a:xfrm>
          <a:prstGeom prst="rect">
            <a:avLst/>
          </a:prstGeom>
        </p:spPr>
        <p:txBody>
          <a:bodyPr anchorCtr="0" anchor="t" bIns="91425" lIns="91425" spcFirstLastPara="1" rIns="91425" wrap="square" tIns="91425">
            <a:normAutofit/>
          </a:bodyPr>
          <a:lstStyle/>
          <a:p>
            <a:pPr indent="0" lvl="0" marL="0" rtl="0" algn="l">
              <a:lnSpc>
                <a:spcPct val="115000"/>
              </a:lnSpc>
              <a:spcBef>
                <a:spcPts val="0"/>
              </a:spcBef>
              <a:spcAft>
                <a:spcPts val="800"/>
              </a:spcAft>
              <a:buClr>
                <a:schemeClr val="dk1"/>
              </a:buClr>
              <a:buSzPts val="1100"/>
              <a:buFont typeface="Arial"/>
              <a:buNone/>
            </a:pPr>
            <a:r>
              <a:rPr lang="da" sz="1600">
                <a:solidFill>
                  <a:schemeClr val="dk1"/>
                </a:solidFill>
                <a:latin typeface="Calibri"/>
                <a:ea typeface="Calibri"/>
                <a:cs typeface="Calibri"/>
                <a:sym typeface="Calibri"/>
              </a:rPr>
              <a:t>Set med en </a:t>
            </a:r>
            <a:r>
              <a:rPr i="1" lang="da" sz="1600">
                <a:solidFill>
                  <a:schemeClr val="dk1"/>
                </a:solidFill>
                <a:highlight>
                  <a:srgbClr val="FFFF00"/>
                </a:highlight>
                <a:latin typeface="Calibri"/>
                <a:ea typeface="Calibri"/>
                <a:cs typeface="Calibri"/>
                <a:sym typeface="Calibri"/>
              </a:rPr>
              <a:t>indefra synsvinkel</a:t>
            </a:r>
            <a:r>
              <a:rPr lang="da" sz="1600">
                <a:solidFill>
                  <a:schemeClr val="dk1"/>
                </a:solidFill>
                <a:latin typeface="Calibri"/>
                <a:ea typeface="Calibri"/>
                <a:cs typeface="Calibri"/>
                <a:sym typeface="Calibri"/>
              </a:rPr>
              <a:t> er islam </a:t>
            </a:r>
            <a:r>
              <a:rPr lang="da" sz="1600" u="sng">
                <a:solidFill>
                  <a:schemeClr val="dk1"/>
                </a:solidFill>
                <a:latin typeface="Calibri"/>
                <a:ea typeface="Calibri"/>
                <a:cs typeface="Calibri"/>
                <a:sym typeface="Calibri"/>
              </a:rPr>
              <a:t>ikke</a:t>
            </a:r>
            <a:r>
              <a:rPr lang="da" sz="1600">
                <a:solidFill>
                  <a:schemeClr val="dk1"/>
                </a:solidFill>
                <a:latin typeface="Calibri"/>
                <a:ea typeface="Calibri"/>
                <a:cs typeface="Calibri"/>
                <a:sym typeface="Calibri"/>
              </a:rPr>
              <a:t> en ny religion, men en korrigering af tidligere åbenbaringer, som var blevet misforstået (se fx Koranen: sura 3, aya 84)</a:t>
            </a:r>
            <a:endParaRPr sz="1600">
              <a:solidFill>
                <a:schemeClr val="dk1"/>
              </a:solidFill>
              <a:latin typeface="Calibri"/>
              <a:ea typeface="Calibri"/>
              <a:cs typeface="Calibri"/>
              <a:sym typeface="Calibri"/>
            </a:endParaRPr>
          </a:p>
        </p:txBody>
      </p:sp>
      <p:sp>
        <p:nvSpPr>
          <p:cNvPr id="86" name="Google Shape;86;p18"/>
          <p:cNvSpPr txBox="1"/>
          <p:nvPr/>
        </p:nvSpPr>
        <p:spPr>
          <a:xfrm>
            <a:off x="3581400" y="922475"/>
            <a:ext cx="5572200" cy="3932100"/>
          </a:xfrm>
          <a:prstGeom prst="rect">
            <a:avLst/>
          </a:prstGeom>
          <a:noFill/>
          <a:ln>
            <a:noFill/>
          </a:ln>
        </p:spPr>
        <p:txBody>
          <a:bodyPr anchorCtr="0" anchor="t" bIns="91425" lIns="91425" spcFirstLastPara="1" rIns="91425" wrap="square" tIns="91425">
            <a:spAutoFit/>
          </a:bodyPr>
          <a:lstStyle/>
          <a:p>
            <a:pPr indent="0" lvl="0" marL="0" rtl="0" algn="l">
              <a:lnSpc>
                <a:spcPct val="115000"/>
              </a:lnSpc>
              <a:spcBef>
                <a:spcPts val="0"/>
              </a:spcBef>
              <a:spcAft>
                <a:spcPts val="0"/>
              </a:spcAft>
              <a:buNone/>
            </a:pPr>
            <a:r>
              <a:rPr lang="da" sz="1600">
                <a:solidFill>
                  <a:schemeClr val="dk1"/>
                </a:solidFill>
                <a:latin typeface="Calibri"/>
                <a:ea typeface="Calibri"/>
                <a:cs typeface="Calibri"/>
                <a:sym typeface="Calibri"/>
              </a:rPr>
              <a:t>Islam er den sande version, så at sige. Set med en </a:t>
            </a:r>
            <a:r>
              <a:rPr i="1" lang="da" sz="1600">
                <a:solidFill>
                  <a:schemeClr val="dk1"/>
                </a:solidFill>
                <a:highlight>
                  <a:srgbClr val="FFFF00"/>
                </a:highlight>
                <a:latin typeface="Calibri"/>
                <a:ea typeface="Calibri"/>
                <a:cs typeface="Calibri"/>
                <a:sym typeface="Calibri"/>
              </a:rPr>
              <a:t>udefra synsvinkel</a:t>
            </a:r>
            <a:r>
              <a:rPr lang="da" sz="1600">
                <a:solidFill>
                  <a:schemeClr val="dk1"/>
                </a:solidFill>
                <a:highlight>
                  <a:srgbClr val="FFFF00"/>
                </a:highlight>
                <a:latin typeface="Calibri"/>
                <a:ea typeface="Calibri"/>
                <a:cs typeface="Calibri"/>
                <a:sym typeface="Calibri"/>
              </a:rPr>
              <a:t> </a:t>
            </a:r>
            <a:r>
              <a:rPr lang="da" sz="1600">
                <a:solidFill>
                  <a:schemeClr val="dk1"/>
                </a:solidFill>
                <a:latin typeface="Calibri"/>
                <a:ea typeface="Calibri"/>
                <a:cs typeface="Calibri"/>
                <a:sym typeface="Calibri"/>
              </a:rPr>
              <a:t>er der tale om en ny religion, fordi islam etablerer:</a:t>
            </a:r>
            <a:endParaRPr sz="1600">
              <a:solidFill>
                <a:schemeClr val="dk1"/>
              </a:solidFill>
              <a:latin typeface="Calibri"/>
              <a:ea typeface="Calibri"/>
              <a:cs typeface="Calibri"/>
              <a:sym typeface="Calibri"/>
            </a:endParaRPr>
          </a:p>
          <a:p>
            <a:pPr indent="-330200" lvl="0" marL="457200" rtl="0" algn="l">
              <a:lnSpc>
                <a:spcPct val="115000"/>
              </a:lnSpc>
              <a:spcBef>
                <a:spcPts val="800"/>
              </a:spcBef>
              <a:spcAft>
                <a:spcPts val="0"/>
              </a:spcAft>
              <a:buClr>
                <a:schemeClr val="dk1"/>
              </a:buClr>
              <a:buSzPts val="1600"/>
              <a:buFont typeface="Calibri"/>
              <a:buChar char="●"/>
            </a:pPr>
            <a:r>
              <a:rPr lang="da" sz="1600">
                <a:solidFill>
                  <a:schemeClr val="dk1"/>
                </a:solidFill>
                <a:latin typeface="Calibri"/>
                <a:ea typeface="Calibri"/>
                <a:cs typeface="Calibri"/>
                <a:sym typeface="Calibri"/>
              </a:rPr>
              <a:t>En ny guddom ved navn Allah.</a:t>
            </a:r>
            <a:endParaRPr sz="1600">
              <a:solidFill>
                <a:schemeClr val="dk1"/>
              </a:solidFill>
              <a:latin typeface="Calibri"/>
              <a:ea typeface="Calibri"/>
              <a:cs typeface="Calibri"/>
              <a:sym typeface="Calibri"/>
            </a:endParaRPr>
          </a:p>
          <a:p>
            <a:pPr indent="-330200" lvl="0" marL="457200" rtl="0" algn="l">
              <a:lnSpc>
                <a:spcPct val="115000"/>
              </a:lnSpc>
              <a:spcBef>
                <a:spcPts val="0"/>
              </a:spcBef>
              <a:spcAft>
                <a:spcPts val="0"/>
              </a:spcAft>
              <a:buClr>
                <a:schemeClr val="dk1"/>
              </a:buClr>
              <a:buSzPts val="1600"/>
              <a:buFont typeface="Calibri"/>
              <a:buChar char="●"/>
            </a:pPr>
            <a:r>
              <a:rPr lang="da" sz="1600">
                <a:solidFill>
                  <a:schemeClr val="dk1"/>
                </a:solidFill>
                <a:latin typeface="Calibri"/>
                <a:ea typeface="Calibri"/>
                <a:cs typeface="Calibri"/>
                <a:sym typeface="Calibri"/>
              </a:rPr>
              <a:t>En ny hellig bog, der formidler Guds åbenbaring.</a:t>
            </a:r>
            <a:endParaRPr sz="1600">
              <a:solidFill>
                <a:schemeClr val="dk1"/>
              </a:solidFill>
              <a:latin typeface="Calibri"/>
              <a:ea typeface="Calibri"/>
              <a:cs typeface="Calibri"/>
              <a:sym typeface="Calibri"/>
            </a:endParaRPr>
          </a:p>
          <a:p>
            <a:pPr indent="-330200" lvl="0" marL="457200" rtl="0" algn="l">
              <a:lnSpc>
                <a:spcPct val="115000"/>
              </a:lnSpc>
              <a:spcBef>
                <a:spcPts val="0"/>
              </a:spcBef>
              <a:spcAft>
                <a:spcPts val="0"/>
              </a:spcAft>
              <a:buClr>
                <a:schemeClr val="dk1"/>
              </a:buClr>
              <a:buSzPts val="1600"/>
              <a:buFont typeface="Calibri"/>
              <a:buChar char="●"/>
            </a:pPr>
            <a:r>
              <a:rPr lang="da" sz="1600">
                <a:solidFill>
                  <a:schemeClr val="dk1"/>
                </a:solidFill>
                <a:latin typeface="Calibri"/>
                <a:ea typeface="Calibri"/>
                <a:cs typeface="Calibri"/>
                <a:sym typeface="Calibri"/>
              </a:rPr>
              <a:t>Et nyt bindeled mellem Gud og mennesket, nemlig Profeten Muhammed.</a:t>
            </a:r>
            <a:endParaRPr sz="1600">
              <a:solidFill>
                <a:schemeClr val="dk1"/>
              </a:solidFill>
              <a:latin typeface="Calibri"/>
              <a:ea typeface="Calibri"/>
              <a:cs typeface="Calibri"/>
              <a:sym typeface="Calibri"/>
            </a:endParaRPr>
          </a:p>
          <a:p>
            <a:pPr indent="-330200" lvl="0" marL="457200" rtl="0" algn="l">
              <a:lnSpc>
                <a:spcPct val="115000"/>
              </a:lnSpc>
              <a:spcBef>
                <a:spcPts val="0"/>
              </a:spcBef>
              <a:spcAft>
                <a:spcPts val="0"/>
              </a:spcAft>
              <a:buClr>
                <a:schemeClr val="dk1"/>
              </a:buClr>
              <a:buSzPts val="1600"/>
              <a:buFont typeface="Calibri"/>
              <a:buChar char="●"/>
            </a:pPr>
            <a:r>
              <a:rPr lang="da" sz="1600">
                <a:solidFill>
                  <a:schemeClr val="dk1"/>
                </a:solidFill>
                <a:latin typeface="Calibri"/>
                <a:ea typeface="Calibri"/>
                <a:cs typeface="Calibri"/>
                <a:sym typeface="Calibri"/>
              </a:rPr>
              <a:t>En ny bederetning mod Mekka </a:t>
            </a:r>
            <a:endParaRPr sz="1600">
              <a:solidFill>
                <a:schemeClr val="dk1"/>
              </a:solidFill>
              <a:latin typeface="Calibri"/>
              <a:ea typeface="Calibri"/>
              <a:cs typeface="Calibri"/>
              <a:sym typeface="Calibri"/>
            </a:endParaRPr>
          </a:p>
          <a:p>
            <a:pPr indent="-330200" lvl="0" marL="457200" rtl="0" algn="l">
              <a:lnSpc>
                <a:spcPct val="115000"/>
              </a:lnSpc>
              <a:spcBef>
                <a:spcPts val="0"/>
              </a:spcBef>
              <a:spcAft>
                <a:spcPts val="0"/>
              </a:spcAft>
              <a:buClr>
                <a:schemeClr val="dk1"/>
              </a:buClr>
              <a:buSzPts val="1600"/>
              <a:buFont typeface="Calibri"/>
              <a:buChar char="●"/>
            </a:pPr>
            <a:r>
              <a:rPr lang="da" sz="1600">
                <a:solidFill>
                  <a:schemeClr val="dk1"/>
                </a:solidFill>
                <a:latin typeface="Calibri"/>
                <a:ea typeface="Calibri"/>
                <a:cs typeface="Calibri"/>
                <a:sym typeface="Calibri"/>
              </a:rPr>
              <a:t>Nye rituelle handlinger, såsom de 5 tidebønner, en ny fastemåned og valfarten til Mekka.</a:t>
            </a:r>
            <a:endParaRPr sz="1600">
              <a:solidFill>
                <a:schemeClr val="dk1"/>
              </a:solidFill>
              <a:latin typeface="Calibri"/>
              <a:ea typeface="Calibri"/>
              <a:cs typeface="Calibri"/>
              <a:sym typeface="Calibri"/>
            </a:endParaRPr>
          </a:p>
          <a:p>
            <a:pPr indent="-330200" lvl="0" marL="457200" rtl="0" algn="l">
              <a:lnSpc>
                <a:spcPct val="115000"/>
              </a:lnSpc>
              <a:spcBef>
                <a:spcPts val="0"/>
              </a:spcBef>
              <a:spcAft>
                <a:spcPts val="0"/>
              </a:spcAft>
              <a:buClr>
                <a:schemeClr val="dk1"/>
              </a:buClr>
              <a:buSzPts val="1600"/>
              <a:buFont typeface="Calibri"/>
              <a:buChar char="●"/>
            </a:pPr>
            <a:r>
              <a:rPr lang="da" sz="1600">
                <a:solidFill>
                  <a:schemeClr val="dk1"/>
                </a:solidFill>
                <a:latin typeface="Calibri"/>
                <a:ea typeface="Calibri"/>
                <a:cs typeface="Calibri"/>
                <a:sym typeface="Calibri"/>
              </a:rPr>
              <a:t>En overgang fra et polyteistisk samfund til et monoteistisk samfund i Mellemøsten.</a:t>
            </a:r>
            <a:endParaRPr sz="1600">
              <a:solidFill>
                <a:schemeClr val="dk1"/>
              </a:solidFill>
              <a:latin typeface="Calibri"/>
              <a:ea typeface="Calibri"/>
              <a:cs typeface="Calibri"/>
              <a:sym typeface="Calibri"/>
            </a:endParaRPr>
          </a:p>
          <a:p>
            <a:pPr indent="-330200" lvl="0" marL="457200" rtl="0" algn="l">
              <a:lnSpc>
                <a:spcPct val="115000"/>
              </a:lnSpc>
              <a:spcBef>
                <a:spcPts val="0"/>
              </a:spcBef>
              <a:spcAft>
                <a:spcPts val="800"/>
              </a:spcAft>
              <a:buClr>
                <a:schemeClr val="dk1"/>
              </a:buClr>
              <a:buSzPts val="1600"/>
              <a:buFont typeface="Calibri"/>
              <a:buChar char="●"/>
            </a:pPr>
            <a:r>
              <a:rPr lang="da" sz="1600">
                <a:solidFill>
                  <a:schemeClr val="dk1"/>
                </a:solidFill>
                <a:latin typeface="Calibri"/>
                <a:ea typeface="Calibri"/>
                <a:cs typeface="Calibri"/>
                <a:sym typeface="Calibri"/>
              </a:rPr>
              <a:t>En ny fortolkning af, hvordan religion og samfund skal fungere sammen ud fra muslimske principper og idealer.</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0" name="Shape 90"/>
        <p:cNvGrpSpPr/>
        <p:nvPr/>
      </p:nvGrpSpPr>
      <p:grpSpPr>
        <a:xfrm>
          <a:off x="0" y="0"/>
          <a:ext cx="0" cy="0"/>
          <a:chOff x="0" y="0"/>
          <a:chExt cx="0" cy="0"/>
        </a:xfrm>
      </p:grpSpPr>
      <p:sp>
        <p:nvSpPr>
          <p:cNvPr id="91" name="Google Shape;91;p19"/>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da"/>
              <a:t>Fakta om Islam </a:t>
            </a:r>
            <a:endParaRPr/>
          </a:p>
        </p:txBody>
      </p:sp>
      <p:sp>
        <p:nvSpPr>
          <p:cNvPr id="92" name="Google Shape;92;p19"/>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1200"/>
              </a:spcAft>
              <a:buNone/>
            </a:pPr>
            <a:r>
              <a:rPr lang="da"/>
              <a:t>Udfyld skemaet i hånden</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9900"/>
        </a:solidFill>
      </p:bgPr>
    </p:bg>
    <p:spTree>
      <p:nvGrpSpPr>
        <p:cNvPr id="96" name="Shape 96"/>
        <p:cNvGrpSpPr/>
        <p:nvPr/>
      </p:nvGrpSpPr>
      <p:grpSpPr>
        <a:xfrm>
          <a:off x="0" y="0"/>
          <a:ext cx="0" cy="0"/>
          <a:chOff x="0" y="0"/>
          <a:chExt cx="0" cy="0"/>
        </a:xfrm>
      </p:grpSpPr>
      <p:sp>
        <p:nvSpPr>
          <p:cNvPr id="97" name="Google Shape;97;p20"/>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da"/>
              <a:t>Arbejdsark om profeten Muhammed</a:t>
            </a:r>
            <a:endParaRPr/>
          </a:p>
        </p:txBody>
      </p:sp>
      <p:sp>
        <p:nvSpPr>
          <p:cNvPr id="98" name="Google Shape;98;p20"/>
          <p:cNvSpPr txBox="1"/>
          <p:nvPr>
            <p:ph idx="1" type="body"/>
          </p:nvPr>
        </p:nvSpPr>
        <p:spPr>
          <a:xfrm>
            <a:off x="311700" y="1017725"/>
            <a:ext cx="8520600" cy="3416400"/>
          </a:xfrm>
          <a:prstGeom prst="rect">
            <a:avLst/>
          </a:prstGeom>
        </p:spPr>
        <p:txBody>
          <a:bodyPr anchorCtr="0" anchor="t" bIns="91425" lIns="91425" spcFirstLastPara="1" rIns="91425" wrap="square" tIns="91425">
            <a:normAutofit/>
          </a:bodyPr>
          <a:lstStyle/>
          <a:p>
            <a:pPr indent="0" lvl="0" marL="0" rtl="0" algn="l">
              <a:lnSpc>
                <a:spcPct val="107916"/>
              </a:lnSpc>
              <a:spcBef>
                <a:spcPts val="0"/>
              </a:spcBef>
              <a:spcAft>
                <a:spcPts val="0"/>
              </a:spcAft>
              <a:buNone/>
            </a:pPr>
            <a:r>
              <a:rPr b="1" lang="da" sz="1600">
                <a:solidFill>
                  <a:schemeClr val="dk1"/>
                </a:solidFill>
                <a:latin typeface="Calibri"/>
                <a:ea typeface="Calibri"/>
                <a:cs typeface="Calibri"/>
                <a:sym typeface="Calibri"/>
              </a:rPr>
              <a:t>Besvar spørgsmålene om:</a:t>
            </a:r>
            <a:endParaRPr b="1" sz="1600">
              <a:solidFill>
                <a:schemeClr val="dk1"/>
              </a:solidFill>
              <a:latin typeface="Calibri"/>
              <a:ea typeface="Calibri"/>
              <a:cs typeface="Calibri"/>
              <a:sym typeface="Calibri"/>
            </a:endParaRPr>
          </a:p>
          <a:p>
            <a:pPr indent="-330200" lvl="0" marL="457200" rtl="0" algn="l">
              <a:lnSpc>
                <a:spcPct val="107916"/>
              </a:lnSpc>
              <a:spcBef>
                <a:spcPts val="800"/>
              </a:spcBef>
              <a:spcAft>
                <a:spcPts val="0"/>
              </a:spcAft>
              <a:buClr>
                <a:schemeClr val="dk1"/>
              </a:buClr>
              <a:buSzPts val="1600"/>
              <a:buFont typeface="Calibri"/>
              <a:buChar char="-"/>
            </a:pPr>
            <a:r>
              <a:rPr lang="da" sz="1600">
                <a:solidFill>
                  <a:schemeClr val="dk1"/>
                </a:solidFill>
                <a:latin typeface="Calibri"/>
                <a:ea typeface="Calibri"/>
                <a:cs typeface="Calibri"/>
                <a:sym typeface="Calibri"/>
              </a:rPr>
              <a:t>Islams tilblivelse (religionens formative historie) </a:t>
            </a:r>
            <a:endParaRPr sz="1600">
              <a:solidFill>
                <a:schemeClr val="dk1"/>
              </a:solidFill>
              <a:latin typeface="Calibri"/>
              <a:ea typeface="Calibri"/>
              <a:cs typeface="Calibri"/>
              <a:sym typeface="Calibri"/>
            </a:endParaRPr>
          </a:p>
          <a:p>
            <a:pPr indent="-330200" lvl="0" marL="457200" rtl="0" algn="l">
              <a:lnSpc>
                <a:spcPct val="107916"/>
              </a:lnSpc>
              <a:spcBef>
                <a:spcPts val="0"/>
              </a:spcBef>
              <a:spcAft>
                <a:spcPts val="0"/>
              </a:spcAft>
              <a:buClr>
                <a:schemeClr val="dk1"/>
              </a:buClr>
              <a:buSzPts val="1600"/>
              <a:buFont typeface="Calibri"/>
              <a:buChar char="-"/>
            </a:pPr>
            <a:r>
              <a:rPr lang="da" sz="1600">
                <a:solidFill>
                  <a:schemeClr val="dk1"/>
                </a:solidFill>
                <a:latin typeface="Calibri"/>
                <a:ea typeface="Calibri"/>
                <a:cs typeface="Calibri"/>
                <a:sym typeface="Calibri"/>
              </a:rPr>
              <a:t>Udfyld tidslinjen på s. 120 til at kortlægge væsentlige årstal og begivenheder i Muhammeds liv</a:t>
            </a:r>
            <a:endParaRPr sz="1200">
              <a:solidFill>
                <a:schemeClr val="dk1"/>
              </a:solidFill>
              <a:latin typeface="Calibri"/>
              <a:ea typeface="Calibri"/>
              <a:cs typeface="Calibri"/>
              <a:sym typeface="Calibri"/>
            </a:endParaRPr>
          </a:p>
          <a:p>
            <a:pPr indent="0" lvl="0" marL="0" rtl="0" algn="l">
              <a:lnSpc>
                <a:spcPct val="107916"/>
              </a:lnSpc>
              <a:spcBef>
                <a:spcPts val="800"/>
              </a:spcBef>
              <a:spcAft>
                <a:spcPts val="0"/>
              </a:spcAft>
              <a:buNone/>
            </a:pPr>
            <a:r>
              <a:t/>
            </a:r>
            <a:endParaRPr sz="1200">
              <a:solidFill>
                <a:schemeClr val="dk1"/>
              </a:solidFill>
              <a:latin typeface="Calibri"/>
              <a:ea typeface="Calibri"/>
              <a:cs typeface="Calibri"/>
              <a:sym typeface="Calibri"/>
            </a:endParaRPr>
          </a:p>
          <a:p>
            <a:pPr indent="0" lvl="0" marL="0" rtl="0" algn="l">
              <a:lnSpc>
                <a:spcPct val="107916"/>
              </a:lnSpc>
              <a:spcBef>
                <a:spcPts val="800"/>
              </a:spcBef>
              <a:spcAft>
                <a:spcPts val="800"/>
              </a:spcAft>
              <a:buNone/>
            </a:pPr>
            <a:r>
              <a:rPr lang="da" sz="1600">
                <a:solidFill>
                  <a:schemeClr val="dk1"/>
                </a:solidFill>
                <a:latin typeface="Calibri"/>
                <a:ea typeface="Calibri"/>
                <a:cs typeface="Calibri"/>
                <a:sym typeface="Calibri"/>
              </a:rPr>
              <a:t>Opsamling</a:t>
            </a:r>
            <a:endParaRPr sz="1600">
              <a:solidFill>
                <a:schemeClr val="dk1"/>
              </a:solidFill>
              <a:latin typeface="Calibri"/>
              <a:ea typeface="Calibri"/>
              <a:cs typeface="Calibri"/>
              <a:sym typeface="Calibri"/>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2" name="Shape 102"/>
        <p:cNvGrpSpPr/>
        <p:nvPr/>
      </p:nvGrpSpPr>
      <p:grpSpPr>
        <a:xfrm>
          <a:off x="0" y="0"/>
          <a:ext cx="0" cy="0"/>
          <a:chOff x="0" y="0"/>
          <a:chExt cx="0" cy="0"/>
        </a:xfrm>
      </p:grpSpPr>
      <p:sp>
        <p:nvSpPr>
          <p:cNvPr id="103" name="Google Shape;103;p21"/>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da"/>
              <a:t>Forskellen på sunni og shia muslimer</a:t>
            </a:r>
            <a:endParaRPr/>
          </a:p>
        </p:txBody>
      </p:sp>
      <p:sp>
        <p:nvSpPr>
          <p:cNvPr id="104" name="Google Shape;104;p21"/>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lnSpc>
                <a:spcPct val="107916"/>
              </a:lnSpc>
              <a:spcBef>
                <a:spcPts val="0"/>
              </a:spcBef>
              <a:spcAft>
                <a:spcPts val="0"/>
              </a:spcAft>
              <a:buClr>
                <a:schemeClr val="dk1"/>
              </a:buClr>
              <a:buSzPts val="1100"/>
              <a:buFont typeface="Arial"/>
              <a:buNone/>
            </a:pPr>
            <a:r>
              <a:rPr lang="da" sz="2000">
                <a:solidFill>
                  <a:schemeClr val="dk1"/>
                </a:solidFill>
                <a:latin typeface="Calibri"/>
                <a:ea typeface="Calibri"/>
                <a:cs typeface="Calibri"/>
                <a:sym typeface="Calibri"/>
              </a:rPr>
              <a:t>Efter Muhammeds død i 632 e.Kr opstod magtkampe og en opsplitning i </a:t>
            </a:r>
            <a:r>
              <a:rPr b="1" lang="da" sz="2000">
                <a:solidFill>
                  <a:schemeClr val="dk1"/>
                </a:solidFill>
                <a:latin typeface="Calibri"/>
                <a:ea typeface="Calibri"/>
                <a:cs typeface="Calibri"/>
                <a:sym typeface="Calibri"/>
              </a:rPr>
              <a:t>sunni</a:t>
            </a:r>
            <a:r>
              <a:rPr lang="da" sz="2000">
                <a:solidFill>
                  <a:schemeClr val="dk1"/>
                </a:solidFill>
                <a:latin typeface="Calibri"/>
                <a:ea typeface="Calibri"/>
                <a:cs typeface="Calibri"/>
                <a:sym typeface="Calibri"/>
              </a:rPr>
              <a:t> og </a:t>
            </a:r>
            <a:r>
              <a:rPr b="1" lang="da" sz="2000">
                <a:solidFill>
                  <a:schemeClr val="dk1"/>
                </a:solidFill>
                <a:latin typeface="Calibri"/>
                <a:ea typeface="Calibri"/>
                <a:cs typeface="Calibri"/>
                <a:sym typeface="Calibri"/>
              </a:rPr>
              <a:t>shia</a:t>
            </a:r>
            <a:r>
              <a:rPr lang="da" sz="2000">
                <a:solidFill>
                  <a:schemeClr val="dk1"/>
                </a:solidFill>
                <a:latin typeface="Calibri"/>
                <a:ea typeface="Calibri"/>
                <a:cs typeface="Calibri"/>
                <a:sym typeface="Calibri"/>
              </a:rPr>
              <a:t>, de to største hovedretninger inden for islam</a:t>
            </a:r>
            <a:endParaRPr sz="2000">
              <a:solidFill>
                <a:schemeClr val="dk1"/>
              </a:solidFill>
              <a:latin typeface="Calibri"/>
              <a:ea typeface="Calibri"/>
              <a:cs typeface="Calibri"/>
              <a:sym typeface="Calibri"/>
            </a:endParaRPr>
          </a:p>
          <a:p>
            <a:pPr indent="-355600" lvl="0" marL="457200" rtl="0" algn="l">
              <a:lnSpc>
                <a:spcPct val="115000"/>
              </a:lnSpc>
              <a:spcBef>
                <a:spcPts val="800"/>
              </a:spcBef>
              <a:spcAft>
                <a:spcPts val="0"/>
              </a:spcAft>
              <a:buClr>
                <a:schemeClr val="dk1"/>
              </a:buClr>
              <a:buSzPts val="2000"/>
              <a:buFont typeface="Calibri"/>
              <a:buChar char="●"/>
            </a:pPr>
            <a:r>
              <a:rPr b="1" lang="da" sz="2000">
                <a:solidFill>
                  <a:schemeClr val="dk1"/>
                </a:solidFill>
                <a:latin typeface="Calibri"/>
                <a:ea typeface="Calibri"/>
                <a:cs typeface="Calibri"/>
                <a:sym typeface="Calibri"/>
              </a:rPr>
              <a:t>Sunni</a:t>
            </a:r>
            <a:r>
              <a:rPr lang="da" sz="2000">
                <a:solidFill>
                  <a:schemeClr val="dk1"/>
                </a:solidFill>
                <a:latin typeface="Calibri"/>
                <a:ea typeface="Calibri"/>
                <a:cs typeface="Calibri"/>
                <a:sym typeface="Calibri"/>
              </a:rPr>
              <a:t>: betyder ”at følge sunna”, dvs. Profetens måde at leve på og hans skik.</a:t>
            </a:r>
            <a:endParaRPr sz="2000">
              <a:solidFill>
                <a:schemeClr val="dk1"/>
              </a:solidFill>
              <a:latin typeface="Calibri"/>
              <a:ea typeface="Calibri"/>
              <a:cs typeface="Calibri"/>
              <a:sym typeface="Calibri"/>
            </a:endParaRPr>
          </a:p>
          <a:p>
            <a:pPr indent="-355600" lvl="0" marL="457200" rtl="0" algn="l">
              <a:lnSpc>
                <a:spcPct val="100000"/>
              </a:lnSpc>
              <a:spcBef>
                <a:spcPts val="0"/>
              </a:spcBef>
              <a:spcAft>
                <a:spcPts val="0"/>
              </a:spcAft>
              <a:buClr>
                <a:schemeClr val="dk1"/>
              </a:buClr>
              <a:buSzPts val="2000"/>
              <a:buFont typeface="Calibri"/>
              <a:buChar char="●"/>
            </a:pPr>
            <a:r>
              <a:rPr b="1" lang="da" sz="2000">
                <a:solidFill>
                  <a:schemeClr val="dk1"/>
                </a:solidFill>
                <a:latin typeface="Calibri"/>
                <a:ea typeface="Calibri"/>
                <a:cs typeface="Calibri"/>
                <a:sym typeface="Calibri"/>
              </a:rPr>
              <a:t>Shia</a:t>
            </a:r>
            <a:r>
              <a:rPr lang="da" sz="2000">
                <a:solidFill>
                  <a:schemeClr val="dk1"/>
                </a:solidFill>
                <a:latin typeface="Calibri"/>
                <a:ea typeface="Calibri"/>
                <a:cs typeface="Calibri"/>
                <a:sym typeface="Calibri"/>
              </a:rPr>
              <a:t>: kommer fra ”Shiat Ali” (Alis parti) og betegner, at tilhængerne støtter den leder, som er i slægt med Muhammed.</a:t>
            </a:r>
            <a:endParaRPr sz="2600"/>
          </a:p>
        </p:txBody>
      </p:sp>
    </p:spTree>
  </p:cSld>
  <p:clrMapOvr>
    <a:masterClrMapping/>
  </p:clrMapOvr>
</p:sld>
</file>

<file path=ppt/theme/theme1.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