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810201db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810201db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7810201db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7810201db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7810201dbd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7810201db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a">
                <a:solidFill>
                  <a:schemeClr val="dk1"/>
                </a:solidFill>
              </a:rPr>
              <a:t>Systematisering og fortolkning af religionens lære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7810201dbd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7810201dbd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7810201dbd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7810201dbd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7810201dbd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7810201dbd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Modul 2: Islams dogmatik</a:t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Dagens program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Ninian Smarts dimension: dagens dimension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Islams dogmer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Læsning af korantekster om Gud og dommedag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Gruppearbejde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43900" y="1017725"/>
            <a:ext cx="4388399" cy="4082238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Islamiske forestillinger - dogmatikken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213350"/>
            <a:ext cx="4388400" cy="374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900">
                <a:solidFill>
                  <a:schemeClr val="dk1"/>
                </a:solidFill>
              </a:rPr>
              <a:t>Ninian Smarts dimensioner - i dag: den dogmatiske dimension: “systematisering og fortolkning af religionens lære”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da" sz="1900">
                <a:solidFill>
                  <a:schemeClr val="dk1"/>
                </a:solidFill>
                <a:highlight>
                  <a:srgbClr val="FFFF00"/>
                </a:highlight>
              </a:rPr>
              <a:t>Dogme i ordbogen: </a:t>
            </a:r>
            <a:r>
              <a:rPr i="1" lang="da" sz="1900">
                <a:solidFill>
                  <a:schemeClr val="dk1"/>
                </a:solidFill>
                <a:highlight>
                  <a:srgbClr val="FFFF00"/>
                </a:highlight>
              </a:rPr>
              <a:t>“grundlæggende trossætning som er fastsat af en kirkelig [religiøs] autoritet, og hvis rigtighed ikke betvivles”</a:t>
            </a:r>
            <a:endParaRPr sz="1900">
              <a:solidFill>
                <a:schemeClr val="dk1"/>
              </a:solidFill>
              <a:highlight>
                <a:srgbClr val="FFFF00"/>
              </a:highlight>
            </a:endParaRPr>
          </a:p>
        </p:txBody>
      </p:sp>
      <p:sp>
        <p:nvSpPr>
          <p:cNvPr id="69" name="Google Shape;69;p15"/>
          <p:cNvSpPr/>
          <p:nvPr/>
        </p:nvSpPr>
        <p:spPr>
          <a:xfrm>
            <a:off x="7111625" y="3114500"/>
            <a:ext cx="1187100" cy="1156500"/>
          </a:xfrm>
          <a:prstGeom prst="ellipse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Islams dogmer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arenR"/>
            </a:pPr>
            <a:r>
              <a:rPr b="1" lang="da" sz="2000">
                <a:solidFill>
                  <a:schemeClr val="dk1"/>
                </a:solidFill>
              </a:rPr>
              <a:t>Gud </a:t>
            </a:r>
            <a:r>
              <a:rPr lang="da" sz="2000">
                <a:solidFill>
                  <a:schemeClr val="dk1"/>
                </a:solidFill>
              </a:rPr>
              <a:t>- Troen på én Gud - tawhid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arenR"/>
            </a:pPr>
            <a:r>
              <a:rPr b="1" lang="da" sz="2000">
                <a:solidFill>
                  <a:schemeClr val="dk1"/>
                </a:solidFill>
              </a:rPr>
              <a:t>Englene </a:t>
            </a:r>
            <a:r>
              <a:rPr lang="da" sz="2000">
                <a:solidFill>
                  <a:schemeClr val="dk1"/>
                </a:solidFill>
              </a:rPr>
              <a:t>- Allah har skabt engle af lys som tilbeder Allah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arenR"/>
            </a:pPr>
            <a:r>
              <a:rPr b="1" lang="da" sz="2000">
                <a:solidFill>
                  <a:schemeClr val="dk1"/>
                </a:solidFill>
              </a:rPr>
              <a:t>Bøgerne </a:t>
            </a:r>
            <a:r>
              <a:rPr lang="da" sz="2000">
                <a:solidFill>
                  <a:schemeClr val="dk1"/>
                </a:solidFill>
              </a:rPr>
              <a:t>- Koranen som det eneste helligskrift der ikke er forvansket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arenR"/>
            </a:pPr>
            <a:r>
              <a:rPr b="1" lang="da" sz="2000">
                <a:solidFill>
                  <a:schemeClr val="dk1"/>
                </a:solidFill>
              </a:rPr>
              <a:t>Profeterne </a:t>
            </a:r>
            <a:r>
              <a:rPr lang="da" sz="2000">
                <a:solidFill>
                  <a:schemeClr val="dk1"/>
                </a:solidFill>
              </a:rPr>
              <a:t>- Gud har sendt sin vejledning til mennesker via profeterne: Muhammed er den sidste profet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arenR"/>
            </a:pPr>
            <a:r>
              <a:rPr b="1" lang="da" sz="2000">
                <a:solidFill>
                  <a:schemeClr val="dk1"/>
                </a:solidFill>
              </a:rPr>
              <a:t>Dommedag </a:t>
            </a:r>
            <a:r>
              <a:rPr lang="da" sz="2000">
                <a:solidFill>
                  <a:schemeClr val="dk1"/>
                </a:solidFill>
              </a:rPr>
              <a:t>- Alle stilles til regnskab på dommedag - bestemmes om man kommer i paradis eller helvede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arenR"/>
            </a:pPr>
            <a:r>
              <a:rPr b="1" lang="da" sz="2000">
                <a:solidFill>
                  <a:schemeClr val="dk1"/>
                </a:solidFill>
              </a:rPr>
              <a:t>Forudbestemmelsen </a:t>
            </a:r>
            <a:r>
              <a:rPr lang="da" sz="2000">
                <a:solidFill>
                  <a:schemeClr val="dk1"/>
                </a:solidFill>
              </a:rPr>
              <a:t>- Gud har forudbestemt ethvert menneskes skæbne, men mennesket har fri vilje til at vælge den rette vej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9900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Fælles læsning af korantekster om Gud og dommedag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AutoNum type="arabicParenR"/>
            </a:pPr>
            <a:r>
              <a:rPr lang="da" sz="3000">
                <a:solidFill>
                  <a:schemeClr val="dk1"/>
                </a:solidFill>
              </a:rPr>
              <a:t>Alle grupper starter med at besvare del 1 (cirka 25 min)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AutoNum type="arabicParenR"/>
            </a:pPr>
            <a:r>
              <a:rPr lang="da" sz="3000">
                <a:solidFill>
                  <a:schemeClr val="dk1"/>
                </a:solidFill>
              </a:rPr>
              <a:t>Herefter tager vi spørgsmålene i fællesskab mens vi læser dele af koranteksterne højt</a:t>
            </a:r>
            <a:endParaRPr sz="3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9900"/>
        </a:solid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Gruppearbejde om englene, profeterne, bøgerne og forudbestemmelsen</a:t>
            </a:r>
            <a:endParaRPr/>
          </a:p>
        </p:txBody>
      </p:sp>
      <p:sp>
        <p:nvSpPr>
          <p:cNvPr id="87" name="Google Shape;87;p18"/>
          <p:cNvSpPr txBox="1"/>
          <p:nvPr>
            <p:ph idx="1" type="body"/>
          </p:nvPr>
        </p:nvSpPr>
        <p:spPr>
          <a:xfrm>
            <a:off x="311700" y="1653625"/>
            <a:ext cx="8520600" cy="291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da" sz="2800">
                <a:solidFill>
                  <a:schemeClr val="dk1"/>
                </a:solidFill>
              </a:rPr>
              <a:t>Fordeling af emner: Hvilke grupper vil arbejde med hvad? (del 2 i arbejdsark)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da" sz="2800">
                <a:solidFill>
                  <a:schemeClr val="dk1"/>
                </a:solidFill>
              </a:rPr>
              <a:t>Bevarelse af spørgsmål i grupperne (15 min)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da" sz="2800">
                <a:solidFill>
                  <a:schemeClr val="dk1"/>
                </a:solidFill>
              </a:rPr>
              <a:t>Kort fremlæggelse fra hver gruppe af svar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