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7817ad09c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7817ad09c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7817ad09c8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7817ad09c8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7817ad09c8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7817ad09c8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7817ad09c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7817ad09c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7817ad09c8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7817ad09c8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Kilde: grundbogen til religion c, systime</a:t>
            </a:r>
            <a:endParaRPr/>
          </a:p>
          <a:p>
            <a:pPr indent="0" lvl="0" marL="0" rtl="0" algn="l">
              <a:spcBef>
                <a:spcPts val="0"/>
              </a:spcBef>
              <a:spcAft>
                <a:spcPts val="0"/>
              </a:spcAft>
              <a:buNone/>
            </a:pPr>
            <a:r>
              <a:rPr lang="da"/>
              <a:t>Islam: 1,5 milliard tilhængere ifølge lektien. </a:t>
            </a:r>
            <a:endParaRPr/>
          </a:p>
          <a:p>
            <a:pPr indent="0" lvl="0" marL="0" rtl="0" algn="l">
              <a:spcBef>
                <a:spcPts val="0"/>
              </a:spcBef>
              <a:spcAft>
                <a:spcPts val="0"/>
              </a:spcAft>
              <a:buNone/>
            </a:pPr>
            <a:r>
              <a:rPr lang="da"/>
              <a:t>5 min</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7817ad09c8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7817ad09c8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5 min</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7817ad09c8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7817ad09c8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Den som har flest farver på sit tøj starter med at tale</a:t>
            </a:r>
            <a:endParaRPr/>
          </a:p>
          <a:p>
            <a:pPr indent="0" lvl="0" marL="0" rtl="0" algn="l">
              <a:spcBef>
                <a:spcPts val="0"/>
              </a:spcBef>
              <a:spcAft>
                <a:spcPts val="0"/>
              </a:spcAft>
              <a:buNone/>
            </a:pPr>
            <a:r>
              <a:rPr lang="da"/>
              <a:t>15 min </a:t>
            </a:r>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7817ad09c8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7817ad09c8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Læs højt fra pamflet</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7817ad09c8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7817ad09c8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15 min</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7817ad09c8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7817ad09c8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da"/>
              <a:t>25 min</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7817ad09c8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7817ad09c8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d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da"/>
              <a:t>Islam</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Rækken af kaliffer (forskellen på sunni og shia muslimer)</a:t>
            </a:r>
            <a:endParaRPr/>
          </a:p>
          <a:p>
            <a:pPr indent="0" lvl="0" marL="0" rtl="0" algn="l">
              <a:spcBef>
                <a:spcPts val="0"/>
              </a:spcBef>
              <a:spcAft>
                <a:spcPts val="0"/>
              </a:spcAft>
              <a:buNone/>
            </a:pPr>
            <a:r>
              <a:t/>
            </a:r>
            <a:endParaRPr/>
          </a:p>
        </p:txBody>
      </p:sp>
      <p:sp>
        <p:nvSpPr>
          <p:cNvPr id="110" name="Google Shape;110;p22"/>
          <p:cNvSpPr txBox="1"/>
          <p:nvPr>
            <p:ph idx="1" type="body"/>
          </p:nvPr>
        </p:nvSpPr>
        <p:spPr>
          <a:xfrm>
            <a:off x="311700" y="971500"/>
            <a:ext cx="8520600" cy="3416400"/>
          </a:xfrm>
          <a:prstGeom prst="rect">
            <a:avLst/>
          </a:prstGeom>
        </p:spPr>
        <p:txBody>
          <a:bodyPr anchorCtr="0" anchor="t" bIns="91425" lIns="91425" spcFirstLastPara="1" rIns="91425" wrap="square" tIns="91425">
            <a:noAutofit/>
          </a:bodyPr>
          <a:lstStyle/>
          <a:p>
            <a:pPr indent="-330200" lvl="0" marL="457200" rtl="0" algn="l">
              <a:lnSpc>
                <a:spcPct val="130000"/>
              </a:lnSpc>
              <a:spcBef>
                <a:spcPts val="0"/>
              </a:spcBef>
              <a:spcAft>
                <a:spcPts val="0"/>
              </a:spcAft>
              <a:buClr>
                <a:schemeClr val="dk1"/>
              </a:buClr>
              <a:buSzPts val="1600"/>
              <a:buFont typeface="Calibri"/>
              <a:buAutoNum type="arabicParenR"/>
            </a:pPr>
            <a:r>
              <a:rPr b="1" lang="da" sz="1600">
                <a:solidFill>
                  <a:schemeClr val="dk1"/>
                </a:solidFill>
                <a:latin typeface="Calibri"/>
                <a:ea typeface="Calibri"/>
                <a:cs typeface="Calibri"/>
                <a:sym typeface="Calibri"/>
              </a:rPr>
              <a:t>Abu Bakr </a:t>
            </a:r>
            <a:r>
              <a:rPr lang="da" sz="1600">
                <a:solidFill>
                  <a:schemeClr val="dk1"/>
                </a:solidFill>
                <a:latin typeface="Calibri"/>
                <a:ea typeface="Calibri"/>
                <a:cs typeface="Calibri"/>
                <a:sym typeface="Calibri"/>
              </a:rPr>
              <a:t>(632-634): Muhammeds nærmeste medarbejder og far til Aisha </a:t>
            </a:r>
            <a:endParaRPr sz="1600">
              <a:solidFill>
                <a:schemeClr val="dk1"/>
              </a:solidFill>
              <a:latin typeface="Calibri"/>
              <a:ea typeface="Calibri"/>
              <a:cs typeface="Calibri"/>
              <a:sym typeface="Calibri"/>
            </a:endParaRPr>
          </a:p>
          <a:p>
            <a:pPr indent="-330200" lvl="0" marL="457200" rtl="0" algn="l">
              <a:lnSpc>
                <a:spcPct val="130000"/>
              </a:lnSpc>
              <a:spcBef>
                <a:spcPts val="0"/>
              </a:spcBef>
              <a:spcAft>
                <a:spcPts val="0"/>
              </a:spcAft>
              <a:buClr>
                <a:schemeClr val="dk1"/>
              </a:buClr>
              <a:buSzPts val="1600"/>
              <a:buFont typeface="Calibri"/>
              <a:buAutoNum type="arabicParenR"/>
            </a:pPr>
            <a:r>
              <a:rPr b="1" lang="da" sz="1600">
                <a:solidFill>
                  <a:schemeClr val="dk1"/>
                </a:solidFill>
                <a:latin typeface="Calibri"/>
                <a:ea typeface="Calibri"/>
                <a:cs typeface="Calibri"/>
                <a:sym typeface="Calibri"/>
              </a:rPr>
              <a:t>Omar</a:t>
            </a:r>
            <a:r>
              <a:rPr lang="da" sz="1600">
                <a:solidFill>
                  <a:schemeClr val="dk1"/>
                </a:solidFill>
                <a:latin typeface="Calibri"/>
                <a:ea typeface="Calibri"/>
                <a:cs typeface="Calibri"/>
                <a:sym typeface="Calibri"/>
              </a:rPr>
              <a:t> (634-644), en dygtig kriger og strateg. Islam ekspanderer under hans ledelse.</a:t>
            </a:r>
            <a:endParaRPr sz="1600">
              <a:solidFill>
                <a:schemeClr val="dk1"/>
              </a:solidFill>
              <a:latin typeface="Calibri"/>
              <a:ea typeface="Calibri"/>
              <a:cs typeface="Calibri"/>
              <a:sym typeface="Calibri"/>
            </a:endParaRPr>
          </a:p>
          <a:p>
            <a:pPr indent="-330200" lvl="0" marL="457200" rtl="0" algn="l">
              <a:lnSpc>
                <a:spcPct val="130000"/>
              </a:lnSpc>
              <a:spcBef>
                <a:spcPts val="0"/>
              </a:spcBef>
              <a:spcAft>
                <a:spcPts val="0"/>
              </a:spcAft>
              <a:buClr>
                <a:schemeClr val="dk1"/>
              </a:buClr>
              <a:buSzPts val="1600"/>
              <a:buFont typeface="Calibri"/>
              <a:buAutoNum type="arabicParenR"/>
            </a:pPr>
            <a:r>
              <a:rPr b="1" lang="da" sz="1600">
                <a:solidFill>
                  <a:schemeClr val="dk1"/>
                </a:solidFill>
                <a:latin typeface="Calibri"/>
                <a:ea typeface="Calibri"/>
                <a:cs typeface="Calibri"/>
                <a:sym typeface="Calibri"/>
              </a:rPr>
              <a:t>Uthman</a:t>
            </a:r>
            <a:r>
              <a:rPr lang="da" sz="1600">
                <a:solidFill>
                  <a:schemeClr val="dk1"/>
                </a:solidFill>
                <a:latin typeface="Calibri"/>
                <a:ea typeface="Calibri"/>
                <a:cs typeface="Calibri"/>
                <a:sym typeface="Calibri"/>
              </a:rPr>
              <a:t> (644-656) fra Ummayadeslægten, som tidligere var modstandere af Muhammed. Islam bliver en politisk og økonomisk magt under Uthman, og han formår at samle Koranen som helligt skrift omkring 20 år efter Profetens død (ca. 650 e.Kr). </a:t>
            </a:r>
            <a:endParaRPr sz="1600">
              <a:solidFill>
                <a:schemeClr val="dk1"/>
              </a:solidFill>
              <a:latin typeface="Calibri"/>
              <a:ea typeface="Calibri"/>
              <a:cs typeface="Calibri"/>
              <a:sym typeface="Calibri"/>
            </a:endParaRPr>
          </a:p>
          <a:p>
            <a:pPr indent="-330200" lvl="0" marL="457200" rtl="0" algn="l">
              <a:lnSpc>
                <a:spcPct val="130000"/>
              </a:lnSpc>
              <a:spcBef>
                <a:spcPts val="0"/>
              </a:spcBef>
              <a:spcAft>
                <a:spcPts val="0"/>
              </a:spcAft>
              <a:buClr>
                <a:schemeClr val="dk1"/>
              </a:buClr>
              <a:buSzPts val="1600"/>
              <a:buFont typeface="Calibri"/>
              <a:buAutoNum type="arabicParenR"/>
            </a:pPr>
            <a:r>
              <a:rPr b="1" lang="da" sz="1600">
                <a:solidFill>
                  <a:schemeClr val="dk1"/>
                </a:solidFill>
                <a:latin typeface="Calibri"/>
                <a:ea typeface="Calibri"/>
                <a:cs typeface="Calibri"/>
                <a:sym typeface="Calibri"/>
              </a:rPr>
              <a:t>Ali</a:t>
            </a:r>
            <a:r>
              <a:rPr lang="da" sz="1600">
                <a:solidFill>
                  <a:schemeClr val="dk1"/>
                </a:solidFill>
                <a:latin typeface="Calibri"/>
                <a:ea typeface="Calibri"/>
                <a:cs typeface="Calibri"/>
                <a:sym typeface="Calibri"/>
              </a:rPr>
              <a:t> (656-661), Muhammeds fætter og altså i slægt med Profeten. Desuden er Ali gift med Muhammeds datter Fatima. </a:t>
            </a:r>
            <a:endParaRPr sz="1600">
              <a:solidFill>
                <a:schemeClr val="dk1"/>
              </a:solidFill>
              <a:latin typeface="Calibri"/>
              <a:ea typeface="Calibri"/>
              <a:cs typeface="Calibri"/>
              <a:sym typeface="Calibri"/>
            </a:endParaRPr>
          </a:p>
          <a:p>
            <a:pPr indent="-330200" lvl="1" marL="914400" rtl="0" algn="l">
              <a:lnSpc>
                <a:spcPct val="130000"/>
              </a:lnSpc>
              <a:spcBef>
                <a:spcPts val="0"/>
              </a:spcBef>
              <a:spcAft>
                <a:spcPts val="0"/>
              </a:spcAft>
              <a:buClr>
                <a:schemeClr val="dk1"/>
              </a:buClr>
              <a:buSzPts val="1600"/>
              <a:buFont typeface="Calibri"/>
              <a:buAutoNum type="alphaLcParenR"/>
            </a:pPr>
            <a:r>
              <a:rPr lang="da" sz="1600">
                <a:solidFill>
                  <a:schemeClr val="dk1"/>
                </a:solidFill>
                <a:latin typeface="Calibri"/>
                <a:ea typeface="Calibri"/>
                <a:cs typeface="Calibri"/>
                <a:sym typeface="Calibri"/>
              </a:rPr>
              <a:t>Shia-islam: Ali anses som første kalif pga. slægtskabet → sønnen Hussein burde efterfølge ham</a:t>
            </a:r>
            <a:endParaRPr sz="1600">
              <a:solidFill>
                <a:schemeClr val="dk1"/>
              </a:solidFill>
              <a:latin typeface="Calibri"/>
              <a:ea typeface="Calibri"/>
              <a:cs typeface="Calibri"/>
              <a:sym typeface="Calibri"/>
            </a:endParaRPr>
          </a:p>
          <a:p>
            <a:pPr indent="-330200" lvl="0" marL="457200" rtl="0" algn="l">
              <a:lnSpc>
                <a:spcPct val="130000"/>
              </a:lnSpc>
              <a:spcBef>
                <a:spcPts val="0"/>
              </a:spcBef>
              <a:spcAft>
                <a:spcPts val="0"/>
              </a:spcAft>
              <a:buClr>
                <a:schemeClr val="dk1"/>
              </a:buClr>
              <a:buSzPts val="1600"/>
              <a:buFont typeface="Calibri"/>
              <a:buAutoNum type="arabicParenR"/>
            </a:pPr>
            <a:r>
              <a:rPr b="1" lang="da" sz="1600">
                <a:solidFill>
                  <a:schemeClr val="dk1"/>
                </a:solidFill>
                <a:latin typeface="Calibri"/>
                <a:ea typeface="Calibri"/>
                <a:cs typeface="Calibri"/>
                <a:sym typeface="Calibri"/>
              </a:rPr>
              <a:t>Mu'awiya</a:t>
            </a:r>
            <a:r>
              <a:rPr lang="da" sz="1600">
                <a:solidFill>
                  <a:schemeClr val="dk1"/>
                </a:solidFill>
                <a:latin typeface="Calibri"/>
                <a:ea typeface="Calibri"/>
                <a:cs typeface="Calibri"/>
                <a:sym typeface="Calibri"/>
              </a:rPr>
              <a:t> leder et oprør mod Ali, som myrdes i 661 e.Kr. Hermed opstår splittelsen mellem Shia og Sunni for alvor. Alis søn, Hussein, myrdes i 680 e. Kr. af Muawijas søn, Yazid, ved slaget ved Kerbala, der sidenhen mindes årligt af shi’itter ved ritualet ”ashura”.</a:t>
            </a:r>
            <a:endParaRPr sz="22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0">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da"/>
              <a:t>Forskellen på sunni og shia muslimer</a:t>
            </a:r>
            <a:endParaRPr/>
          </a:p>
          <a:p>
            <a:pPr indent="0" lvl="0" marL="0" rtl="0" algn="l">
              <a:spcBef>
                <a:spcPts val="0"/>
              </a:spcBef>
              <a:spcAft>
                <a:spcPts val="0"/>
              </a:spcAft>
              <a:buNone/>
            </a:pPr>
            <a:r>
              <a:t/>
            </a:r>
            <a:endParaRPr/>
          </a:p>
        </p:txBody>
      </p:sp>
      <p:sp>
        <p:nvSpPr>
          <p:cNvPr id="116" name="Google Shape;116;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07916"/>
              </a:lnSpc>
              <a:spcBef>
                <a:spcPts val="0"/>
              </a:spcBef>
              <a:spcAft>
                <a:spcPts val="0"/>
              </a:spcAft>
              <a:buClr>
                <a:schemeClr val="dk1"/>
              </a:buClr>
              <a:buSzPts val="1100"/>
              <a:buFont typeface="Arial"/>
              <a:buNone/>
            </a:pPr>
            <a:r>
              <a:rPr b="1" lang="da" sz="1400">
                <a:solidFill>
                  <a:schemeClr val="dk1"/>
                </a:solidFill>
                <a:latin typeface="Calibri"/>
                <a:ea typeface="Calibri"/>
                <a:cs typeface="Calibri"/>
                <a:sym typeface="Calibri"/>
              </a:rPr>
              <a:t>Forskelle mellem sunni og shia</a:t>
            </a:r>
            <a:endParaRPr b="1" sz="1400">
              <a:solidFill>
                <a:schemeClr val="dk1"/>
              </a:solidFill>
              <a:latin typeface="Calibri"/>
              <a:ea typeface="Calibri"/>
              <a:cs typeface="Calibri"/>
              <a:sym typeface="Calibri"/>
            </a:endParaRPr>
          </a:p>
          <a:p>
            <a:pPr indent="0" lvl="0" marL="0" rtl="0" algn="l">
              <a:lnSpc>
                <a:spcPct val="107916"/>
              </a:lnSpc>
              <a:spcBef>
                <a:spcPts val="800"/>
              </a:spcBef>
              <a:spcAft>
                <a:spcPts val="0"/>
              </a:spcAft>
              <a:buNone/>
            </a:pPr>
            <a:r>
              <a:rPr lang="da" sz="1400">
                <a:solidFill>
                  <a:schemeClr val="dk1"/>
                </a:solidFill>
                <a:highlight>
                  <a:srgbClr val="FFFFFF"/>
                </a:highlight>
                <a:latin typeface="Calibri"/>
                <a:ea typeface="Calibri"/>
                <a:cs typeface="Calibri"/>
                <a:sym typeface="Calibri"/>
              </a:rPr>
              <a:t>Sunnier udgør ca. 85-90 % af muslimer, mens shi’itter udgør ca. 10-15 %. </a:t>
            </a:r>
            <a:endParaRPr sz="1400">
              <a:solidFill>
                <a:schemeClr val="dk1"/>
              </a:solidFill>
              <a:highlight>
                <a:srgbClr val="FFFFFF"/>
              </a:highlight>
              <a:latin typeface="Calibri"/>
              <a:ea typeface="Calibri"/>
              <a:cs typeface="Calibri"/>
              <a:sym typeface="Calibri"/>
            </a:endParaRPr>
          </a:p>
          <a:p>
            <a:pPr indent="0" lvl="0" marL="0" rtl="0" algn="l">
              <a:lnSpc>
                <a:spcPct val="107916"/>
              </a:lnSpc>
              <a:spcBef>
                <a:spcPts val="800"/>
              </a:spcBef>
              <a:spcAft>
                <a:spcPts val="0"/>
              </a:spcAft>
              <a:buNone/>
            </a:pPr>
            <a:r>
              <a:rPr lang="da" sz="1400">
                <a:solidFill>
                  <a:schemeClr val="dk1"/>
                </a:solidFill>
                <a:highlight>
                  <a:srgbClr val="FFFFFF"/>
                </a:highlight>
                <a:latin typeface="Calibri"/>
                <a:ea typeface="Calibri"/>
                <a:cs typeface="Calibri"/>
                <a:sym typeface="Calibri"/>
              </a:rPr>
              <a:t>I sunni-islam er en </a:t>
            </a:r>
            <a:r>
              <a:rPr b="1" lang="da" sz="1400">
                <a:solidFill>
                  <a:schemeClr val="dk1"/>
                </a:solidFill>
                <a:highlight>
                  <a:srgbClr val="FFFFFF"/>
                </a:highlight>
                <a:latin typeface="Calibri"/>
                <a:ea typeface="Calibri"/>
                <a:cs typeface="Calibri"/>
                <a:sym typeface="Calibri"/>
              </a:rPr>
              <a:t>imam</a:t>
            </a:r>
            <a:r>
              <a:rPr lang="da" sz="1400">
                <a:solidFill>
                  <a:schemeClr val="dk1"/>
                </a:solidFill>
                <a:highlight>
                  <a:srgbClr val="FFFFFF"/>
                </a:highlight>
                <a:latin typeface="Calibri"/>
                <a:ea typeface="Calibri"/>
                <a:cs typeface="Calibri"/>
                <a:sym typeface="Calibri"/>
              </a:rPr>
              <a:t> en bønneleder, mens en imam i shia er en religiøs leder og fortolker af Guds ord. Ali er den første imam/kalif ifølge shia-islam. </a:t>
            </a:r>
            <a:endParaRPr sz="1400">
              <a:solidFill>
                <a:schemeClr val="dk1"/>
              </a:solidFill>
              <a:highlight>
                <a:srgbClr val="FFFFFF"/>
              </a:highlight>
              <a:latin typeface="Calibri"/>
              <a:ea typeface="Calibri"/>
              <a:cs typeface="Calibri"/>
              <a:sym typeface="Calibri"/>
            </a:endParaRPr>
          </a:p>
          <a:p>
            <a:pPr indent="0" lvl="0" marL="0" rtl="0" algn="l">
              <a:lnSpc>
                <a:spcPct val="107916"/>
              </a:lnSpc>
              <a:spcBef>
                <a:spcPts val="800"/>
              </a:spcBef>
              <a:spcAft>
                <a:spcPts val="0"/>
              </a:spcAft>
              <a:buNone/>
            </a:pPr>
            <a:r>
              <a:rPr lang="da" sz="1400">
                <a:solidFill>
                  <a:schemeClr val="dk1"/>
                </a:solidFill>
                <a:highlight>
                  <a:srgbClr val="FFFFFF"/>
                </a:highlight>
                <a:latin typeface="Calibri"/>
                <a:ea typeface="Calibri"/>
                <a:cs typeface="Calibri"/>
                <a:sym typeface="Calibri"/>
              </a:rPr>
              <a:t>Shia understreger </a:t>
            </a:r>
            <a:r>
              <a:rPr b="1" lang="da" sz="1400">
                <a:solidFill>
                  <a:schemeClr val="dk1"/>
                </a:solidFill>
                <a:highlight>
                  <a:srgbClr val="FFFFFF"/>
                </a:highlight>
                <a:latin typeface="Calibri"/>
                <a:ea typeface="Calibri"/>
                <a:cs typeface="Calibri"/>
                <a:sym typeface="Calibri"/>
              </a:rPr>
              <a:t>slægtskab</a:t>
            </a:r>
            <a:r>
              <a:rPr lang="da" sz="1400">
                <a:solidFill>
                  <a:schemeClr val="dk1"/>
                </a:solidFill>
                <a:highlight>
                  <a:srgbClr val="FFFFFF"/>
                </a:highlight>
                <a:latin typeface="Calibri"/>
                <a:ea typeface="Calibri"/>
                <a:cs typeface="Calibri"/>
                <a:sym typeface="Calibri"/>
              </a:rPr>
              <a:t> med Profeten og at imamer/kaliffer skal spores tilbage til Muhammed. </a:t>
            </a:r>
            <a:endParaRPr sz="1400">
              <a:solidFill>
                <a:schemeClr val="dk1"/>
              </a:solidFill>
              <a:highlight>
                <a:srgbClr val="FFFFFF"/>
              </a:highlight>
              <a:latin typeface="Calibri"/>
              <a:ea typeface="Calibri"/>
              <a:cs typeface="Calibri"/>
              <a:sym typeface="Calibri"/>
            </a:endParaRPr>
          </a:p>
          <a:p>
            <a:pPr indent="0" lvl="0" marL="0" rtl="0" algn="l">
              <a:lnSpc>
                <a:spcPct val="107916"/>
              </a:lnSpc>
              <a:spcBef>
                <a:spcPts val="800"/>
              </a:spcBef>
              <a:spcAft>
                <a:spcPts val="0"/>
              </a:spcAft>
              <a:buNone/>
            </a:pPr>
            <a:r>
              <a:rPr lang="da" sz="1400">
                <a:solidFill>
                  <a:schemeClr val="dk1"/>
                </a:solidFill>
                <a:highlight>
                  <a:srgbClr val="FFFFFF"/>
                </a:highlight>
                <a:latin typeface="Calibri"/>
                <a:ea typeface="Calibri"/>
                <a:cs typeface="Calibri"/>
                <a:sym typeface="Calibri"/>
              </a:rPr>
              <a:t>Shia mener, at der har været </a:t>
            </a:r>
            <a:r>
              <a:rPr b="1" lang="da" sz="1400">
                <a:solidFill>
                  <a:schemeClr val="dk1"/>
                </a:solidFill>
                <a:highlight>
                  <a:srgbClr val="FFFFFF"/>
                </a:highlight>
                <a:latin typeface="Calibri"/>
                <a:ea typeface="Calibri"/>
                <a:cs typeface="Calibri"/>
                <a:sym typeface="Calibri"/>
              </a:rPr>
              <a:t>tolv</a:t>
            </a:r>
            <a:r>
              <a:rPr lang="da" sz="1400">
                <a:solidFill>
                  <a:schemeClr val="dk1"/>
                </a:solidFill>
                <a:highlight>
                  <a:srgbClr val="FFFFFF"/>
                </a:highlight>
                <a:latin typeface="Calibri"/>
                <a:ea typeface="Calibri"/>
                <a:cs typeface="Calibri"/>
                <a:sym typeface="Calibri"/>
              </a:rPr>
              <a:t> retmæssige </a:t>
            </a:r>
            <a:r>
              <a:rPr b="1" lang="da" sz="1400">
                <a:solidFill>
                  <a:schemeClr val="dk1"/>
                </a:solidFill>
                <a:highlight>
                  <a:srgbClr val="FFFFFF"/>
                </a:highlight>
                <a:latin typeface="Calibri"/>
                <a:ea typeface="Calibri"/>
                <a:cs typeface="Calibri"/>
                <a:sym typeface="Calibri"/>
              </a:rPr>
              <a:t>imamer</a:t>
            </a:r>
            <a:r>
              <a:rPr lang="da" sz="1400">
                <a:solidFill>
                  <a:schemeClr val="dk1"/>
                </a:solidFill>
                <a:highlight>
                  <a:srgbClr val="FFFFFF"/>
                </a:highlight>
                <a:latin typeface="Calibri"/>
                <a:ea typeface="Calibri"/>
                <a:cs typeface="Calibri"/>
                <a:sym typeface="Calibri"/>
              </a:rPr>
              <a:t> siden Profeten. Den 12. imam er forsvundet, men skal vende tilbage som en frelsende messias.</a:t>
            </a:r>
            <a:endParaRPr sz="1400">
              <a:solidFill>
                <a:schemeClr val="dk1"/>
              </a:solidFill>
              <a:highlight>
                <a:srgbClr val="FFFFFF"/>
              </a:highlight>
              <a:latin typeface="Calibri"/>
              <a:ea typeface="Calibri"/>
              <a:cs typeface="Calibri"/>
              <a:sym typeface="Calibri"/>
            </a:endParaRPr>
          </a:p>
          <a:p>
            <a:pPr indent="0" lvl="0" marL="0" rtl="0" algn="l">
              <a:lnSpc>
                <a:spcPct val="107916"/>
              </a:lnSpc>
              <a:spcBef>
                <a:spcPts val="800"/>
              </a:spcBef>
              <a:spcAft>
                <a:spcPts val="0"/>
              </a:spcAft>
              <a:buNone/>
            </a:pPr>
            <a:r>
              <a:rPr b="1" lang="da" sz="1400">
                <a:solidFill>
                  <a:schemeClr val="dk1"/>
                </a:solidFill>
                <a:highlight>
                  <a:srgbClr val="FFFFFF"/>
                </a:highlight>
                <a:latin typeface="Calibri"/>
                <a:ea typeface="Calibri"/>
                <a:cs typeface="Calibri"/>
                <a:sym typeface="Calibri"/>
              </a:rPr>
              <a:t>Trosbekendelsen</a:t>
            </a:r>
            <a:r>
              <a:rPr lang="da" sz="1400">
                <a:solidFill>
                  <a:schemeClr val="dk1"/>
                </a:solidFill>
                <a:highlight>
                  <a:srgbClr val="FFFFFF"/>
                </a:highlight>
                <a:latin typeface="Calibri"/>
                <a:ea typeface="Calibri"/>
                <a:cs typeface="Calibri"/>
                <a:sym typeface="Calibri"/>
              </a:rPr>
              <a:t> hos shia-muslimer har et ekstra led, ”Der er ingen gud uden Gud, og Muhammad er Hans sendebud – </a:t>
            </a:r>
            <a:r>
              <a:rPr i="1" lang="da" sz="1400">
                <a:solidFill>
                  <a:schemeClr val="dk1"/>
                </a:solidFill>
                <a:highlight>
                  <a:srgbClr val="FFFFFF"/>
                </a:highlight>
                <a:latin typeface="Calibri"/>
                <a:ea typeface="Calibri"/>
                <a:cs typeface="Calibri"/>
                <a:sym typeface="Calibri"/>
              </a:rPr>
              <a:t>og Ali er Hans ven</a:t>
            </a:r>
            <a:r>
              <a:rPr lang="da" sz="1400">
                <a:solidFill>
                  <a:schemeClr val="dk1"/>
                </a:solidFill>
                <a:highlight>
                  <a:srgbClr val="FFFFFF"/>
                </a:highlight>
                <a:latin typeface="Calibri"/>
                <a:ea typeface="Calibri"/>
                <a:cs typeface="Calibri"/>
                <a:sym typeface="Calibri"/>
              </a:rPr>
              <a:t>.”</a:t>
            </a:r>
            <a:endParaRPr sz="1400">
              <a:solidFill>
                <a:schemeClr val="dk1"/>
              </a:solidFill>
              <a:highlight>
                <a:srgbClr val="FFFFFF"/>
              </a:highlight>
              <a:latin typeface="Calibri"/>
              <a:ea typeface="Calibri"/>
              <a:cs typeface="Calibri"/>
              <a:sym typeface="Calibri"/>
            </a:endParaRPr>
          </a:p>
          <a:p>
            <a:pPr indent="0" lvl="0" marL="0" rtl="0" algn="l">
              <a:lnSpc>
                <a:spcPct val="107916"/>
              </a:lnSpc>
              <a:spcBef>
                <a:spcPts val="800"/>
              </a:spcBef>
              <a:spcAft>
                <a:spcPts val="800"/>
              </a:spcAft>
              <a:buClr>
                <a:schemeClr val="dk1"/>
              </a:buClr>
              <a:buSzPts val="1100"/>
              <a:buFont typeface="Arial"/>
              <a:buNone/>
            </a:pPr>
            <a:r>
              <a:rPr b="1" lang="da" sz="1400">
                <a:solidFill>
                  <a:schemeClr val="dk1"/>
                </a:solidFill>
                <a:highlight>
                  <a:srgbClr val="FFFFFF"/>
                </a:highlight>
                <a:latin typeface="Calibri"/>
                <a:ea typeface="Calibri"/>
                <a:cs typeface="Calibri"/>
                <a:sym typeface="Calibri"/>
              </a:rPr>
              <a:t>Martyriet</a:t>
            </a:r>
            <a:r>
              <a:rPr lang="da" sz="1400">
                <a:solidFill>
                  <a:schemeClr val="dk1"/>
                </a:solidFill>
                <a:highlight>
                  <a:srgbClr val="FFFFFF"/>
                </a:highlight>
                <a:latin typeface="Calibri"/>
                <a:ea typeface="Calibri"/>
                <a:cs typeface="Calibri"/>
                <a:sym typeface="Calibri"/>
              </a:rPr>
              <a:t> fylder mere i shia end i sunni pga. shia-islams oplevelse af drab på deres ledere.</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Dagens program</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da"/>
              <a:t>Overblik over religioner i verden</a:t>
            </a:r>
            <a:endParaRPr/>
          </a:p>
          <a:p>
            <a:pPr indent="-342900" lvl="0" marL="457200" rtl="0" algn="l">
              <a:spcBef>
                <a:spcPts val="0"/>
              </a:spcBef>
              <a:spcAft>
                <a:spcPts val="0"/>
              </a:spcAft>
              <a:buSzPts val="1800"/>
              <a:buChar char="-"/>
            </a:pPr>
            <a:r>
              <a:rPr lang="da"/>
              <a:t>Refleksion: hvilket bias har du ift. islam?</a:t>
            </a:r>
            <a:endParaRPr/>
          </a:p>
          <a:p>
            <a:pPr indent="-342900" lvl="0" marL="457200" rtl="0" algn="l">
              <a:spcBef>
                <a:spcPts val="0"/>
              </a:spcBef>
              <a:spcAft>
                <a:spcPts val="0"/>
              </a:spcAft>
              <a:buSzPts val="1800"/>
              <a:buChar char="-"/>
            </a:pPr>
            <a:r>
              <a:rPr lang="da"/>
              <a:t>Tekstlæsning: hvorfor være muslim?</a:t>
            </a:r>
            <a:endParaRPr/>
          </a:p>
          <a:p>
            <a:pPr indent="-342900" lvl="0" marL="457200" rtl="0" algn="l">
              <a:spcBef>
                <a:spcPts val="0"/>
              </a:spcBef>
              <a:spcAft>
                <a:spcPts val="0"/>
              </a:spcAft>
              <a:buSzPts val="1800"/>
              <a:buChar char="-"/>
            </a:pPr>
            <a:r>
              <a:rPr lang="da"/>
              <a:t>Fakta om islam + arbejdsark</a:t>
            </a:r>
            <a:endParaRPr/>
          </a:p>
          <a:p>
            <a:pPr indent="-342900" lvl="0" marL="457200" rtl="0" algn="l">
              <a:spcBef>
                <a:spcPts val="0"/>
              </a:spcBef>
              <a:spcAft>
                <a:spcPts val="0"/>
              </a:spcAft>
              <a:buSzPts val="1800"/>
              <a:buChar char="-"/>
            </a:pPr>
            <a:r>
              <a:rPr lang="da"/>
              <a:t>Læreroplæg om Islam</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pic>
        <p:nvPicPr>
          <p:cNvPr id="66" name="Google Shape;66;p15"/>
          <p:cNvPicPr preferRelativeResize="0"/>
          <p:nvPr/>
        </p:nvPicPr>
        <p:blipFill>
          <a:blip r:embed="rId3">
            <a:alphaModFix/>
          </a:blip>
          <a:stretch>
            <a:fillRect/>
          </a:stretch>
        </p:blipFill>
        <p:spPr>
          <a:xfrm>
            <a:off x="410251" y="575338"/>
            <a:ext cx="6146926" cy="4568175"/>
          </a:xfrm>
          <a:prstGeom prst="rect">
            <a:avLst/>
          </a:prstGeom>
          <a:noFill/>
          <a:ln>
            <a:noFill/>
          </a:ln>
        </p:spPr>
      </p:pic>
      <p:sp>
        <p:nvSpPr>
          <p:cNvPr id="67" name="Google Shape;67;p15"/>
          <p:cNvSpPr txBox="1"/>
          <p:nvPr/>
        </p:nvSpPr>
        <p:spPr>
          <a:xfrm>
            <a:off x="6482875" y="1324125"/>
            <a:ext cx="2454900" cy="3393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da" sz="1100">
                <a:solidFill>
                  <a:schemeClr val="dk1"/>
                </a:solidFill>
              </a:rPr>
              <a:t>Monoteisme</a:t>
            </a:r>
            <a:r>
              <a:rPr lang="da" sz="1100">
                <a:solidFill>
                  <a:schemeClr val="dk1"/>
                </a:solidFill>
              </a:rPr>
              <a:t>: Religioner med kun én gud</a:t>
            </a:r>
            <a:endParaRPr sz="1100">
              <a:solidFill>
                <a:schemeClr val="dk1"/>
              </a:solidFill>
            </a:endParaRPr>
          </a:p>
          <a:p>
            <a:pPr indent="0" lvl="0" marL="0" rtl="0" algn="l">
              <a:lnSpc>
                <a:spcPct val="115000"/>
              </a:lnSpc>
              <a:spcBef>
                <a:spcPts val="0"/>
              </a:spcBef>
              <a:spcAft>
                <a:spcPts val="0"/>
              </a:spcAft>
              <a:buNone/>
            </a:pPr>
            <a:r>
              <a:t/>
            </a:r>
            <a:endParaRPr sz="1100">
              <a:solidFill>
                <a:schemeClr val="dk1"/>
              </a:solidFill>
            </a:endParaRPr>
          </a:p>
          <a:p>
            <a:pPr indent="0" lvl="0" marL="0" rtl="0" algn="l">
              <a:lnSpc>
                <a:spcPct val="115000"/>
              </a:lnSpc>
              <a:spcBef>
                <a:spcPts val="0"/>
              </a:spcBef>
              <a:spcAft>
                <a:spcPts val="0"/>
              </a:spcAft>
              <a:buNone/>
            </a:pPr>
            <a:r>
              <a:rPr b="1" lang="da" sz="1100">
                <a:solidFill>
                  <a:schemeClr val="dk1"/>
                </a:solidFill>
              </a:rPr>
              <a:t>Polyteisme:</a:t>
            </a:r>
            <a:r>
              <a:rPr lang="da" sz="1100">
                <a:solidFill>
                  <a:schemeClr val="dk1"/>
                </a:solidFill>
              </a:rPr>
              <a:t> Religioner med mange guder</a:t>
            </a:r>
            <a:endParaRPr sz="1100">
              <a:solidFill>
                <a:schemeClr val="dk1"/>
              </a:solidFill>
            </a:endParaRPr>
          </a:p>
          <a:p>
            <a:pPr indent="0" lvl="0" marL="0" rtl="0" algn="l">
              <a:lnSpc>
                <a:spcPct val="115000"/>
              </a:lnSpc>
              <a:spcBef>
                <a:spcPts val="0"/>
              </a:spcBef>
              <a:spcAft>
                <a:spcPts val="0"/>
              </a:spcAft>
              <a:buNone/>
            </a:pPr>
            <a:r>
              <a:t/>
            </a:r>
            <a:endParaRPr sz="1100">
              <a:solidFill>
                <a:schemeClr val="dk1"/>
              </a:solidFill>
            </a:endParaRPr>
          </a:p>
          <a:p>
            <a:pPr indent="0" lvl="0" marL="0" rtl="0" algn="l">
              <a:lnSpc>
                <a:spcPct val="115000"/>
              </a:lnSpc>
              <a:spcBef>
                <a:spcPts val="0"/>
              </a:spcBef>
              <a:spcAft>
                <a:spcPts val="0"/>
              </a:spcAft>
              <a:buNone/>
            </a:pPr>
            <a:r>
              <a:rPr b="1" lang="da" sz="1100">
                <a:solidFill>
                  <a:schemeClr val="dk1"/>
                </a:solidFill>
              </a:rPr>
              <a:t>Panteisme:</a:t>
            </a:r>
            <a:r>
              <a:rPr lang="da" sz="1100">
                <a:solidFill>
                  <a:schemeClr val="dk1"/>
                </a:solidFill>
              </a:rPr>
              <a:t> Religioner hvor det guddommelige er til stede overalt i naturen</a:t>
            </a:r>
            <a:endParaRPr sz="1100">
              <a:solidFill>
                <a:schemeClr val="dk1"/>
              </a:solidFill>
            </a:endParaRPr>
          </a:p>
          <a:p>
            <a:pPr indent="0" lvl="0" marL="0" rtl="0" algn="l">
              <a:lnSpc>
                <a:spcPct val="115000"/>
              </a:lnSpc>
              <a:spcBef>
                <a:spcPts val="0"/>
              </a:spcBef>
              <a:spcAft>
                <a:spcPts val="0"/>
              </a:spcAft>
              <a:buNone/>
            </a:pPr>
            <a:r>
              <a:t/>
            </a:r>
            <a:endParaRPr b="1" sz="1100">
              <a:solidFill>
                <a:schemeClr val="dk1"/>
              </a:solidFill>
            </a:endParaRPr>
          </a:p>
          <a:p>
            <a:pPr indent="0" lvl="0" marL="0" rtl="0" algn="l">
              <a:lnSpc>
                <a:spcPct val="115000"/>
              </a:lnSpc>
              <a:spcBef>
                <a:spcPts val="0"/>
              </a:spcBef>
              <a:spcAft>
                <a:spcPts val="0"/>
              </a:spcAft>
              <a:buNone/>
            </a:pPr>
            <a:r>
              <a:rPr b="1" lang="da" sz="1100">
                <a:solidFill>
                  <a:schemeClr val="dk1"/>
                </a:solidFill>
              </a:rPr>
              <a:t>Ateisme:</a:t>
            </a:r>
            <a:r>
              <a:rPr lang="da" sz="1100">
                <a:solidFill>
                  <a:schemeClr val="dk1"/>
                </a:solidFill>
              </a:rPr>
              <a:t> Livsopfattelser uden guder</a:t>
            </a:r>
            <a:endParaRPr sz="1100">
              <a:solidFill>
                <a:schemeClr val="dk1"/>
              </a:solidFill>
            </a:endParaRPr>
          </a:p>
          <a:p>
            <a:pPr indent="0" lvl="0" marL="0" rtl="0" algn="l">
              <a:lnSpc>
                <a:spcPct val="115000"/>
              </a:lnSpc>
              <a:spcBef>
                <a:spcPts val="0"/>
              </a:spcBef>
              <a:spcAft>
                <a:spcPts val="0"/>
              </a:spcAft>
              <a:buNone/>
            </a:pPr>
            <a:r>
              <a:t/>
            </a:r>
            <a:endParaRPr sz="1100">
              <a:solidFill>
                <a:schemeClr val="dk1"/>
              </a:solidFill>
            </a:endParaRPr>
          </a:p>
          <a:p>
            <a:pPr indent="0" lvl="0" marL="0" rtl="0" algn="l">
              <a:lnSpc>
                <a:spcPct val="150000"/>
              </a:lnSpc>
              <a:spcBef>
                <a:spcPts val="0"/>
              </a:spcBef>
              <a:spcAft>
                <a:spcPts val="1000"/>
              </a:spcAft>
              <a:buNone/>
            </a:pPr>
            <a:r>
              <a:rPr b="1" lang="da" sz="1100">
                <a:solidFill>
                  <a:schemeClr val="dk1"/>
                </a:solidFill>
              </a:rPr>
              <a:t>Agnosticisme:</a:t>
            </a:r>
            <a:r>
              <a:rPr lang="da" sz="1100">
                <a:solidFill>
                  <a:schemeClr val="dk1"/>
                </a:solidFill>
              </a:rPr>
              <a:t> Livsopfattelser hvor man ikke tager stilling til, om der findes guder</a:t>
            </a:r>
            <a:r>
              <a:rPr lang="da" sz="1100">
                <a:solidFill>
                  <a:schemeClr val="dk1"/>
                </a:solidFill>
                <a:latin typeface="Calibri"/>
                <a:ea typeface="Calibri"/>
                <a:cs typeface="Calibri"/>
                <a:sym typeface="Calibri"/>
              </a:rPr>
              <a: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Kort refleksion: hvad er dit eget bias overfor islam?</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da"/>
              <a:t>Alene og uden andre behøver at få noget info om det - så tænk over hvad dit eget bias mon er overfor islam?</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9900"/>
        </a:solidFill>
      </p:bgPr>
    </p:bg>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Hvorfor være muslim?</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a:bodyPr>
          <a:lstStyle/>
          <a:p>
            <a:pPr indent="0" lvl="0" marL="0" rtl="0" algn="l">
              <a:spcBef>
                <a:spcPts val="1200"/>
              </a:spcBef>
              <a:spcAft>
                <a:spcPts val="0"/>
              </a:spcAft>
              <a:buClr>
                <a:schemeClr val="dk1"/>
              </a:buClr>
              <a:buSzPct val="61111"/>
              <a:buFont typeface="Arial"/>
              <a:buNone/>
            </a:pPr>
            <a:r>
              <a:rPr lang="da">
                <a:solidFill>
                  <a:schemeClr val="dk1"/>
                </a:solidFill>
              </a:rPr>
              <a:t>Diskuter følgende punkter i forhold til kilderne fra s. 112-115</a:t>
            </a:r>
            <a:endParaRPr>
              <a:solidFill>
                <a:schemeClr val="dk1"/>
              </a:solidFill>
            </a:endParaRPr>
          </a:p>
          <a:p>
            <a:pPr indent="-334327" lvl="0" marL="457200" rtl="0" algn="l">
              <a:spcBef>
                <a:spcPts val="1200"/>
              </a:spcBef>
              <a:spcAft>
                <a:spcPts val="0"/>
              </a:spcAft>
              <a:buClr>
                <a:schemeClr val="dk1"/>
              </a:buClr>
              <a:buSzPct val="100000"/>
              <a:buChar char="●"/>
            </a:pPr>
            <a:r>
              <a:rPr lang="da">
                <a:solidFill>
                  <a:schemeClr val="dk1"/>
                </a:solidFill>
              </a:rPr>
              <a:t>Er kilderne udtryk for en </a:t>
            </a:r>
            <a:r>
              <a:rPr i="1" lang="da">
                <a:solidFill>
                  <a:schemeClr val="dk1"/>
                </a:solidFill>
              </a:rPr>
              <a:t>indefra</a:t>
            </a:r>
            <a:r>
              <a:rPr lang="da">
                <a:solidFill>
                  <a:schemeClr val="dk1"/>
                </a:solidFill>
              </a:rPr>
              <a:t> eller en </a:t>
            </a:r>
            <a:r>
              <a:rPr i="1" lang="da">
                <a:solidFill>
                  <a:schemeClr val="dk1"/>
                </a:solidFill>
              </a:rPr>
              <a:t>udefra</a:t>
            </a:r>
            <a:r>
              <a:rPr lang="da">
                <a:solidFill>
                  <a:schemeClr val="dk1"/>
                </a:solidFill>
              </a:rPr>
              <a:t> synsvinkel? (find citater)</a:t>
            </a:r>
            <a:endParaRPr>
              <a:solidFill>
                <a:schemeClr val="dk1"/>
              </a:solidFill>
            </a:endParaRPr>
          </a:p>
          <a:p>
            <a:pPr indent="0" lvl="0" marL="457200" rtl="0" algn="l">
              <a:spcBef>
                <a:spcPts val="1200"/>
              </a:spcBef>
              <a:spcAft>
                <a:spcPts val="0"/>
              </a:spcAft>
              <a:buNone/>
            </a:pPr>
            <a:r>
              <a:t/>
            </a:r>
            <a:endParaRPr>
              <a:solidFill>
                <a:schemeClr val="dk1"/>
              </a:solidFill>
            </a:endParaRPr>
          </a:p>
          <a:p>
            <a:pPr indent="-334327" lvl="0" marL="457200" rtl="0" algn="l">
              <a:spcBef>
                <a:spcPts val="1200"/>
              </a:spcBef>
              <a:spcAft>
                <a:spcPts val="0"/>
              </a:spcAft>
              <a:buClr>
                <a:schemeClr val="dk1"/>
              </a:buClr>
              <a:buSzPct val="100000"/>
              <a:buChar char="●"/>
            </a:pPr>
            <a:r>
              <a:rPr lang="da">
                <a:solidFill>
                  <a:schemeClr val="dk1"/>
                </a:solidFill>
              </a:rPr>
              <a:t>Hvilken grad af religiøst engagement ses i kilderne? (maksimalisme vs. minimalisme) (find citater)</a:t>
            </a:r>
            <a:endParaRPr>
              <a:solidFill>
                <a:schemeClr val="dk1"/>
              </a:solidFill>
            </a:endParaRPr>
          </a:p>
          <a:p>
            <a:pPr indent="0" lvl="0" marL="457200" rtl="0" algn="l">
              <a:spcBef>
                <a:spcPts val="1200"/>
              </a:spcBef>
              <a:spcAft>
                <a:spcPts val="0"/>
              </a:spcAft>
              <a:buNone/>
            </a:pPr>
            <a:r>
              <a:t/>
            </a:r>
            <a:endParaRPr>
              <a:solidFill>
                <a:schemeClr val="dk1"/>
              </a:solidFill>
            </a:endParaRPr>
          </a:p>
          <a:p>
            <a:pPr indent="-334327" lvl="0" marL="457200" rtl="0" algn="l">
              <a:spcBef>
                <a:spcPts val="1200"/>
              </a:spcBef>
              <a:spcAft>
                <a:spcPts val="0"/>
              </a:spcAft>
              <a:buClr>
                <a:schemeClr val="dk1"/>
              </a:buClr>
              <a:buSzPct val="100000"/>
              <a:buChar char="●"/>
            </a:pPr>
            <a:r>
              <a:rPr lang="da">
                <a:solidFill>
                  <a:schemeClr val="dk1"/>
                </a:solidFill>
              </a:rPr>
              <a:t>Hvad kan man konkludere ud fra kilderne om praksis af islam? Er islam ensartet?</a:t>
            </a:r>
            <a:endParaRPr>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Islam som religion</a:t>
            </a:r>
            <a:endParaRPr/>
          </a:p>
        </p:txBody>
      </p:sp>
      <p:sp>
        <p:nvSpPr>
          <p:cNvPr id="85" name="Google Shape;85;p18"/>
          <p:cNvSpPr txBox="1"/>
          <p:nvPr>
            <p:ph idx="1" type="body"/>
          </p:nvPr>
        </p:nvSpPr>
        <p:spPr>
          <a:xfrm>
            <a:off x="311700" y="1017725"/>
            <a:ext cx="3269700" cy="3416400"/>
          </a:xfrm>
          <a:prstGeom prst="rect">
            <a:avLst/>
          </a:prstGeom>
        </p:spPr>
        <p:txBody>
          <a:bodyPr anchorCtr="0" anchor="t" bIns="91425" lIns="91425" spcFirstLastPara="1" rIns="91425" wrap="square" tIns="91425">
            <a:normAutofit/>
          </a:bodyPr>
          <a:lstStyle/>
          <a:p>
            <a:pPr indent="0" lvl="0" marL="0" rtl="0" algn="l">
              <a:lnSpc>
                <a:spcPct val="115000"/>
              </a:lnSpc>
              <a:spcBef>
                <a:spcPts val="0"/>
              </a:spcBef>
              <a:spcAft>
                <a:spcPts val="800"/>
              </a:spcAft>
              <a:buClr>
                <a:schemeClr val="dk1"/>
              </a:buClr>
              <a:buSzPts val="1100"/>
              <a:buFont typeface="Arial"/>
              <a:buNone/>
            </a:pPr>
            <a:r>
              <a:rPr lang="da" sz="1600">
                <a:solidFill>
                  <a:schemeClr val="dk1"/>
                </a:solidFill>
                <a:latin typeface="Calibri"/>
                <a:ea typeface="Calibri"/>
                <a:cs typeface="Calibri"/>
                <a:sym typeface="Calibri"/>
              </a:rPr>
              <a:t>Set med en </a:t>
            </a:r>
            <a:r>
              <a:rPr i="1" lang="da" sz="1600">
                <a:solidFill>
                  <a:schemeClr val="dk1"/>
                </a:solidFill>
                <a:highlight>
                  <a:srgbClr val="FFFF00"/>
                </a:highlight>
                <a:latin typeface="Calibri"/>
                <a:ea typeface="Calibri"/>
                <a:cs typeface="Calibri"/>
                <a:sym typeface="Calibri"/>
              </a:rPr>
              <a:t>indefra synsvinkel</a:t>
            </a:r>
            <a:r>
              <a:rPr lang="da" sz="1600">
                <a:solidFill>
                  <a:schemeClr val="dk1"/>
                </a:solidFill>
                <a:latin typeface="Calibri"/>
                <a:ea typeface="Calibri"/>
                <a:cs typeface="Calibri"/>
                <a:sym typeface="Calibri"/>
              </a:rPr>
              <a:t> er islam </a:t>
            </a:r>
            <a:r>
              <a:rPr lang="da" sz="1600" u="sng">
                <a:solidFill>
                  <a:schemeClr val="dk1"/>
                </a:solidFill>
                <a:latin typeface="Calibri"/>
                <a:ea typeface="Calibri"/>
                <a:cs typeface="Calibri"/>
                <a:sym typeface="Calibri"/>
              </a:rPr>
              <a:t>ikke</a:t>
            </a:r>
            <a:r>
              <a:rPr lang="da" sz="1600">
                <a:solidFill>
                  <a:schemeClr val="dk1"/>
                </a:solidFill>
                <a:latin typeface="Calibri"/>
                <a:ea typeface="Calibri"/>
                <a:cs typeface="Calibri"/>
                <a:sym typeface="Calibri"/>
              </a:rPr>
              <a:t> en ny religion, men en korrigering af tidligere åbenbaringer, som var blevet misforstået (se fx Koranen: sura 3, aya 84)</a:t>
            </a:r>
            <a:endParaRPr sz="1600">
              <a:solidFill>
                <a:schemeClr val="dk1"/>
              </a:solidFill>
              <a:latin typeface="Calibri"/>
              <a:ea typeface="Calibri"/>
              <a:cs typeface="Calibri"/>
              <a:sym typeface="Calibri"/>
            </a:endParaRPr>
          </a:p>
        </p:txBody>
      </p:sp>
      <p:sp>
        <p:nvSpPr>
          <p:cNvPr id="86" name="Google Shape;86;p18"/>
          <p:cNvSpPr txBox="1"/>
          <p:nvPr/>
        </p:nvSpPr>
        <p:spPr>
          <a:xfrm>
            <a:off x="3581400" y="922475"/>
            <a:ext cx="5572200" cy="4498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da" sz="1600">
                <a:solidFill>
                  <a:schemeClr val="dk1"/>
                </a:solidFill>
                <a:latin typeface="Calibri"/>
                <a:ea typeface="Calibri"/>
                <a:cs typeface="Calibri"/>
                <a:sym typeface="Calibri"/>
              </a:rPr>
              <a:t>Islam er den sande version, så at sige. Set med en </a:t>
            </a:r>
            <a:r>
              <a:rPr i="1" lang="da" sz="1600">
                <a:solidFill>
                  <a:schemeClr val="dk1"/>
                </a:solidFill>
                <a:highlight>
                  <a:srgbClr val="FFFF00"/>
                </a:highlight>
                <a:latin typeface="Calibri"/>
                <a:ea typeface="Calibri"/>
                <a:cs typeface="Calibri"/>
                <a:sym typeface="Calibri"/>
              </a:rPr>
              <a:t>udefra synsvinkel</a:t>
            </a:r>
            <a:r>
              <a:rPr lang="da" sz="1600">
                <a:solidFill>
                  <a:schemeClr val="dk1"/>
                </a:solidFill>
                <a:highlight>
                  <a:srgbClr val="FFFF00"/>
                </a:highlight>
                <a:latin typeface="Calibri"/>
                <a:ea typeface="Calibri"/>
                <a:cs typeface="Calibri"/>
                <a:sym typeface="Calibri"/>
              </a:rPr>
              <a:t> </a:t>
            </a:r>
            <a:r>
              <a:rPr lang="da" sz="1600">
                <a:solidFill>
                  <a:schemeClr val="dk1"/>
                </a:solidFill>
                <a:latin typeface="Calibri"/>
                <a:ea typeface="Calibri"/>
                <a:cs typeface="Calibri"/>
                <a:sym typeface="Calibri"/>
              </a:rPr>
              <a:t>er der tale om en ny religion, fordi islam etablerer:</a:t>
            </a:r>
            <a:endParaRPr sz="1600">
              <a:solidFill>
                <a:schemeClr val="dk1"/>
              </a:solidFill>
              <a:latin typeface="Calibri"/>
              <a:ea typeface="Calibri"/>
              <a:cs typeface="Calibri"/>
              <a:sym typeface="Calibri"/>
            </a:endParaRPr>
          </a:p>
          <a:p>
            <a:pPr indent="-330200" lvl="0" marL="457200" rtl="0" algn="l">
              <a:lnSpc>
                <a:spcPct val="115000"/>
              </a:lnSpc>
              <a:spcBef>
                <a:spcPts val="80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En ny guddom ved navn Allah.</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En ny hellig bog, der formidler Guds åbenbaring.</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Et nyt bindeled mellem Gud og mennesket, nemlig Profeten Muhammed.</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En ny bederetning mod Mekka </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Nye rituelle handlinger, såsom de 5 tidebønner, en ny fastemåned og valfarten til Mekka.</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En overgang fra et polyteistisk samfund til et monoteistisk samfund i Mellemøsten.</a:t>
            </a:r>
            <a:endParaRPr sz="1600">
              <a:solidFill>
                <a:schemeClr val="dk1"/>
              </a:solidFill>
              <a:latin typeface="Calibri"/>
              <a:ea typeface="Calibri"/>
              <a:cs typeface="Calibri"/>
              <a:sym typeface="Calibri"/>
            </a:endParaRPr>
          </a:p>
          <a:p>
            <a:pPr indent="-330200" lvl="0" marL="457200" rtl="0" algn="l">
              <a:lnSpc>
                <a:spcPct val="115000"/>
              </a:lnSpc>
              <a:spcBef>
                <a:spcPts val="0"/>
              </a:spcBef>
              <a:spcAft>
                <a:spcPts val="800"/>
              </a:spcAft>
              <a:buClr>
                <a:schemeClr val="dk1"/>
              </a:buClr>
              <a:buSzPts val="1600"/>
              <a:buFont typeface="Calibri"/>
              <a:buChar char="●"/>
            </a:pPr>
            <a:r>
              <a:rPr lang="da" sz="1600">
                <a:solidFill>
                  <a:schemeClr val="dk1"/>
                </a:solidFill>
                <a:latin typeface="Calibri"/>
                <a:ea typeface="Calibri"/>
                <a:cs typeface="Calibri"/>
                <a:sym typeface="Calibri"/>
              </a:rPr>
              <a:t>En ny fortolkning af, hvordan religion og samfund skal fungere sammen ud fra muslimske principper og idealer.</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Fakta om Islam </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da"/>
              <a:t>Udfyld skemaet i hånden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9900"/>
        </a:solidFill>
      </p:bgPr>
    </p:bg>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Arbejdsark om profeten Muhammed</a:t>
            </a:r>
            <a:endParaRPr/>
          </a:p>
        </p:txBody>
      </p:sp>
      <p:sp>
        <p:nvSpPr>
          <p:cNvPr id="98" name="Google Shape;98;p20"/>
          <p:cNvSpPr txBox="1"/>
          <p:nvPr>
            <p:ph idx="1" type="body"/>
          </p:nvPr>
        </p:nvSpPr>
        <p:spPr>
          <a:xfrm>
            <a:off x="311700" y="1017725"/>
            <a:ext cx="8520600" cy="3416400"/>
          </a:xfrm>
          <a:prstGeom prst="rect">
            <a:avLst/>
          </a:prstGeom>
        </p:spPr>
        <p:txBody>
          <a:bodyPr anchorCtr="0" anchor="t" bIns="91425" lIns="91425" spcFirstLastPara="1" rIns="91425" wrap="square" tIns="91425">
            <a:normAutofit/>
          </a:bodyPr>
          <a:lstStyle/>
          <a:p>
            <a:pPr indent="0" lvl="0" marL="0" rtl="0" algn="l">
              <a:lnSpc>
                <a:spcPct val="107916"/>
              </a:lnSpc>
              <a:spcBef>
                <a:spcPts val="0"/>
              </a:spcBef>
              <a:spcAft>
                <a:spcPts val="0"/>
              </a:spcAft>
              <a:buNone/>
            </a:pPr>
            <a:r>
              <a:rPr b="1" lang="da" sz="1600">
                <a:solidFill>
                  <a:schemeClr val="dk1"/>
                </a:solidFill>
                <a:latin typeface="Calibri"/>
                <a:ea typeface="Calibri"/>
                <a:cs typeface="Calibri"/>
                <a:sym typeface="Calibri"/>
              </a:rPr>
              <a:t>Besvar spørgsmålene om:</a:t>
            </a:r>
            <a:endParaRPr b="1" sz="1600">
              <a:solidFill>
                <a:schemeClr val="dk1"/>
              </a:solidFill>
              <a:latin typeface="Calibri"/>
              <a:ea typeface="Calibri"/>
              <a:cs typeface="Calibri"/>
              <a:sym typeface="Calibri"/>
            </a:endParaRPr>
          </a:p>
          <a:p>
            <a:pPr indent="-330200" lvl="0" marL="457200" rtl="0" algn="l">
              <a:lnSpc>
                <a:spcPct val="107916"/>
              </a:lnSpc>
              <a:spcBef>
                <a:spcPts val="80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Islams tilblivelse (religionens formative historie) </a:t>
            </a:r>
            <a:endParaRPr sz="1600">
              <a:solidFill>
                <a:schemeClr val="dk1"/>
              </a:solidFill>
              <a:latin typeface="Calibri"/>
              <a:ea typeface="Calibri"/>
              <a:cs typeface="Calibri"/>
              <a:sym typeface="Calibri"/>
            </a:endParaRPr>
          </a:p>
          <a:p>
            <a:pPr indent="-330200" lvl="0" marL="457200" rtl="0" algn="l">
              <a:lnSpc>
                <a:spcPct val="107916"/>
              </a:lnSpc>
              <a:spcBef>
                <a:spcPts val="0"/>
              </a:spcBef>
              <a:spcAft>
                <a:spcPts val="0"/>
              </a:spcAft>
              <a:buClr>
                <a:schemeClr val="dk1"/>
              </a:buClr>
              <a:buSzPts val="1600"/>
              <a:buFont typeface="Calibri"/>
              <a:buChar char="-"/>
            </a:pPr>
            <a:r>
              <a:rPr lang="da" sz="1600">
                <a:solidFill>
                  <a:schemeClr val="dk1"/>
                </a:solidFill>
                <a:latin typeface="Calibri"/>
                <a:ea typeface="Calibri"/>
                <a:cs typeface="Calibri"/>
                <a:sym typeface="Calibri"/>
              </a:rPr>
              <a:t>Udfyld tidslinjen på s. 120 til at kortlægge væsentlige årstal og begivenheder i Muhammeds liv</a:t>
            </a:r>
            <a:endParaRPr sz="1200">
              <a:solidFill>
                <a:schemeClr val="dk1"/>
              </a:solidFill>
              <a:latin typeface="Calibri"/>
              <a:ea typeface="Calibri"/>
              <a:cs typeface="Calibri"/>
              <a:sym typeface="Calibri"/>
            </a:endParaRPr>
          </a:p>
          <a:p>
            <a:pPr indent="0" lvl="0" marL="0" rtl="0" algn="l">
              <a:lnSpc>
                <a:spcPct val="107916"/>
              </a:lnSpc>
              <a:spcBef>
                <a:spcPts val="800"/>
              </a:spcBef>
              <a:spcAft>
                <a:spcPts val="0"/>
              </a:spcAft>
              <a:buNone/>
            </a:pPr>
            <a:r>
              <a:t/>
            </a:r>
            <a:endParaRPr sz="1200">
              <a:solidFill>
                <a:schemeClr val="dk1"/>
              </a:solidFill>
              <a:latin typeface="Calibri"/>
              <a:ea typeface="Calibri"/>
              <a:cs typeface="Calibri"/>
              <a:sym typeface="Calibri"/>
            </a:endParaRPr>
          </a:p>
          <a:p>
            <a:pPr indent="0" lvl="0" marL="0" rtl="0" algn="l">
              <a:lnSpc>
                <a:spcPct val="107916"/>
              </a:lnSpc>
              <a:spcBef>
                <a:spcPts val="800"/>
              </a:spcBef>
              <a:spcAft>
                <a:spcPts val="800"/>
              </a:spcAft>
              <a:buNone/>
            </a:pPr>
            <a:r>
              <a:rPr lang="da" sz="1600">
                <a:solidFill>
                  <a:schemeClr val="dk1"/>
                </a:solidFill>
                <a:latin typeface="Calibri"/>
                <a:ea typeface="Calibri"/>
                <a:cs typeface="Calibri"/>
                <a:sym typeface="Calibri"/>
              </a:rPr>
              <a:t>Opsamling</a:t>
            </a:r>
            <a:endParaRPr sz="16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da"/>
              <a:t>Forskellen på sunni og shia muslimer</a:t>
            </a:r>
            <a:endParaRPr/>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07916"/>
              </a:lnSpc>
              <a:spcBef>
                <a:spcPts val="0"/>
              </a:spcBef>
              <a:spcAft>
                <a:spcPts val="0"/>
              </a:spcAft>
              <a:buClr>
                <a:schemeClr val="dk1"/>
              </a:buClr>
              <a:buSzPts val="1100"/>
              <a:buFont typeface="Arial"/>
              <a:buNone/>
            </a:pPr>
            <a:r>
              <a:rPr lang="da" sz="2000">
                <a:solidFill>
                  <a:schemeClr val="dk1"/>
                </a:solidFill>
                <a:latin typeface="Calibri"/>
                <a:ea typeface="Calibri"/>
                <a:cs typeface="Calibri"/>
                <a:sym typeface="Calibri"/>
              </a:rPr>
              <a:t>Efter Muhammeds død i 632 e.Kr opstod magtkampe og en opsplitning i </a:t>
            </a:r>
            <a:r>
              <a:rPr b="1" lang="da" sz="2000">
                <a:solidFill>
                  <a:schemeClr val="dk1"/>
                </a:solidFill>
                <a:latin typeface="Calibri"/>
                <a:ea typeface="Calibri"/>
                <a:cs typeface="Calibri"/>
                <a:sym typeface="Calibri"/>
              </a:rPr>
              <a:t>sunni</a:t>
            </a:r>
            <a:r>
              <a:rPr lang="da" sz="2000">
                <a:solidFill>
                  <a:schemeClr val="dk1"/>
                </a:solidFill>
                <a:latin typeface="Calibri"/>
                <a:ea typeface="Calibri"/>
                <a:cs typeface="Calibri"/>
                <a:sym typeface="Calibri"/>
              </a:rPr>
              <a:t> og </a:t>
            </a:r>
            <a:r>
              <a:rPr b="1" lang="da" sz="2000">
                <a:solidFill>
                  <a:schemeClr val="dk1"/>
                </a:solidFill>
                <a:latin typeface="Calibri"/>
                <a:ea typeface="Calibri"/>
                <a:cs typeface="Calibri"/>
                <a:sym typeface="Calibri"/>
              </a:rPr>
              <a:t>shia</a:t>
            </a:r>
            <a:r>
              <a:rPr lang="da" sz="2000">
                <a:solidFill>
                  <a:schemeClr val="dk1"/>
                </a:solidFill>
                <a:latin typeface="Calibri"/>
                <a:ea typeface="Calibri"/>
                <a:cs typeface="Calibri"/>
                <a:sym typeface="Calibri"/>
              </a:rPr>
              <a:t>, de to største hovedretninger inden for islam</a:t>
            </a:r>
            <a:endParaRPr sz="2000">
              <a:solidFill>
                <a:schemeClr val="dk1"/>
              </a:solidFill>
              <a:latin typeface="Calibri"/>
              <a:ea typeface="Calibri"/>
              <a:cs typeface="Calibri"/>
              <a:sym typeface="Calibri"/>
            </a:endParaRPr>
          </a:p>
          <a:p>
            <a:pPr indent="-355600" lvl="0" marL="457200" rtl="0" algn="l">
              <a:lnSpc>
                <a:spcPct val="115000"/>
              </a:lnSpc>
              <a:spcBef>
                <a:spcPts val="800"/>
              </a:spcBef>
              <a:spcAft>
                <a:spcPts val="0"/>
              </a:spcAft>
              <a:buClr>
                <a:schemeClr val="dk1"/>
              </a:buClr>
              <a:buSzPts val="2000"/>
              <a:buFont typeface="Calibri"/>
              <a:buChar char="●"/>
            </a:pPr>
            <a:r>
              <a:rPr b="1" lang="da" sz="2000">
                <a:solidFill>
                  <a:schemeClr val="dk1"/>
                </a:solidFill>
                <a:latin typeface="Calibri"/>
                <a:ea typeface="Calibri"/>
                <a:cs typeface="Calibri"/>
                <a:sym typeface="Calibri"/>
              </a:rPr>
              <a:t>Sunni</a:t>
            </a:r>
            <a:r>
              <a:rPr lang="da" sz="2000">
                <a:solidFill>
                  <a:schemeClr val="dk1"/>
                </a:solidFill>
                <a:latin typeface="Calibri"/>
                <a:ea typeface="Calibri"/>
                <a:cs typeface="Calibri"/>
                <a:sym typeface="Calibri"/>
              </a:rPr>
              <a:t>: betyder ”at følge sunna”, dvs. Profetens måde at leve på og hans skik.</a:t>
            </a:r>
            <a:endParaRPr sz="2000">
              <a:solidFill>
                <a:schemeClr val="dk1"/>
              </a:solidFill>
              <a:latin typeface="Calibri"/>
              <a:ea typeface="Calibri"/>
              <a:cs typeface="Calibri"/>
              <a:sym typeface="Calibri"/>
            </a:endParaRPr>
          </a:p>
          <a:p>
            <a:pPr indent="-355600" lvl="0" marL="457200" rtl="0" algn="l">
              <a:lnSpc>
                <a:spcPct val="100000"/>
              </a:lnSpc>
              <a:spcBef>
                <a:spcPts val="0"/>
              </a:spcBef>
              <a:spcAft>
                <a:spcPts val="0"/>
              </a:spcAft>
              <a:buClr>
                <a:schemeClr val="dk1"/>
              </a:buClr>
              <a:buSzPts val="2000"/>
              <a:buFont typeface="Calibri"/>
              <a:buChar char="●"/>
            </a:pPr>
            <a:r>
              <a:rPr b="1" lang="da" sz="2000">
                <a:solidFill>
                  <a:schemeClr val="dk1"/>
                </a:solidFill>
                <a:latin typeface="Calibri"/>
                <a:ea typeface="Calibri"/>
                <a:cs typeface="Calibri"/>
                <a:sym typeface="Calibri"/>
              </a:rPr>
              <a:t>Shia</a:t>
            </a:r>
            <a:r>
              <a:rPr lang="da" sz="2000">
                <a:solidFill>
                  <a:schemeClr val="dk1"/>
                </a:solidFill>
                <a:latin typeface="Calibri"/>
                <a:ea typeface="Calibri"/>
                <a:cs typeface="Calibri"/>
                <a:sym typeface="Calibri"/>
              </a:rPr>
              <a:t>: kommer fra ”Shiat Ali” (Alis parti) og betegner, at tilhængerne støtter den leder, som er i slægt med Muhammed.</a:t>
            </a:r>
            <a:endParaRPr sz="26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