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d76539e1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7d76539e1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7d76539e1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7d76539e1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7d76539e1c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7d76539e1c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7d76539e1c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7d76539e1c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7d76539e1c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7d76539e1c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7d76539e1c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7d76539e1c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7d76539e1c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7d76539e1c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7d76539e1c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7d76539e1c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7d76539e1c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7d76539e1c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d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Modul 5: Profetens rolle</a:t>
            </a:r>
            <a:endParaRPr/>
          </a:p>
        </p:txBody>
      </p:sp>
      <p:sp>
        <p:nvSpPr>
          <p:cNvPr id="55" name="Google Shape;55;p1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da"/>
              <a:t>Opsamling på Hajj-dokumentar </a:t>
            </a:r>
            <a:endParaRPr/>
          </a:p>
          <a:p>
            <a:pPr indent="-342900" lvl="0" marL="457200" rtl="0" algn="l">
              <a:spcBef>
                <a:spcPts val="0"/>
              </a:spcBef>
              <a:spcAft>
                <a:spcPts val="0"/>
              </a:spcAft>
              <a:buSzPts val="1800"/>
              <a:buChar char="-"/>
            </a:pPr>
            <a:r>
              <a:rPr lang="da"/>
              <a:t>Vigtige religionsfaglige begreber</a:t>
            </a:r>
            <a:endParaRPr/>
          </a:p>
          <a:p>
            <a:pPr indent="-342900" lvl="0" marL="457200" rtl="0" algn="l">
              <a:spcBef>
                <a:spcPts val="0"/>
              </a:spcBef>
              <a:spcAft>
                <a:spcPts val="0"/>
              </a:spcAft>
              <a:buSzPts val="1800"/>
              <a:buChar char="-"/>
            </a:pPr>
            <a:r>
              <a:rPr lang="da"/>
              <a:t>Par-arbejde: sura 4</a:t>
            </a:r>
            <a:endParaRPr/>
          </a:p>
          <a:p>
            <a:pPr indent="-342900" lvl="0" marL="457200" rtl="0" algn="l">
              <a:spcBef>
                <a:spcPts val="0"/>
              </a:spcBef>
              <a:spcAft>
                <a:spcPts val="0"/>
              </a:spcAft>
              <a:buSzPts val="1800"/>
              <a:buChar char="-"/>
            </a:pPr>
            <a:r>
              <a:rPr lang="da"/>
              <a:t>Læreroplæg om profetens rolle</a:t>
            </a:r>
            <a:endParaRPr/>
          </a:p>
          <a:p>
            <a:pPr indent="-342900" lvl="0" marL="457200" rtl="0" algn="l">
              <a:spcBef>
                <a:spcPts val="0"/>
              </a:spcBef>
              <a:spcAft>
                <a:spcPts val="0"/>
              </a:spcAft>
              <a:buSzPts val="1800"/>
              <a:buChar char="-"/>
            </a:pPr>
            <a:r>
              <a:rPr lang="da"/>
              <a:t>Læsning af en hadith</a:t>
            </a:r>
            <a:endParaRPr/>
          </a:p>
          <a:p>
            <a:pPr indent="0" lvl="0" marL="45720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Hurtigskrivning: Hvad lærte vi om Hajj fra dokumentaren?</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da"/>
              <a:t>Hvorfor tager disse 4 mennesker på pilgrimsrejsen?</a:t>
            </a:r>
            <a:endParaRPr/>
          </a:p>
          <a:p>
            <a:pPr indent="-342900" lvl="0" marL="457200" rtl="0" algn="l">
              <a:spcBef>
                <a:spcPts val="0"/>
              </a:spcBef>
              <a:spcAft>
                <a:spcPts val="0"/>
              </a:spcAft>
              <a:buSzPts val="1800"/>
              <a:buChar char="-"/>
            </a:pPr>
            <a:r>
              <a:rPr lang="da"/>
              <a:t>Hvordan har de det mens de er afsted - er der forskel?</a:t>
            </a:r>
            <a:endParaRPr/>
          </a:p>
          <a:p>
            <a:pPr indent="-342900" lvl="0" marL="457200" rtl="0" algn="l">
              <a:spcBef>
                <a:spcPts val="0"/>
              </a:spcBef>
              <a:spcAft>
                <a:spcPts val="0"/>
              </a:spcAft>
              <a:buSzPts val="1800"/>
              <a:buChar char="-"/>
            </a:pPr>
            <a:r>
              <a:rPr lang="da"/>
              <a:t>Hvad sker der i løbet af Hajj?</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45720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Hvor skal vi placere faserne i Hajj i skema om overgangsritual? (På tavlen)</a:t>
            </a:r>
            <a:endParaRPr/>
          </a:p>
        </p:txBody>
      </p:sp>
      <p:sp>
        <p:nvSpPr>
          <p:cNvPr id="67" name="Google Shape;67;p15"/>
          <p:cNvSpPr txBox="1"/>
          <p:nvPr>
            <p:ph idx="1" type="body"/>
          </p:nvPr>
        </p:nvSpPr>
        <p:spPr>
          <a:xfrm>
            <a:off x="311700" y="1552575"/>
            <a:ext cx="8520600" cy="30162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da" sz="2228"/>
              <a:t>Faser i valfarten:</a:t>
            </a:r>
            <a:endParaRPr sz="2228"/>
          </a:p>
          <a:p>
            <a:pPr indent="0" lvl="0" marL="0" rtl="0" algn="l">
              <a:spcBef>
                <a:spcPts val="1200"/>
              </a:spcBef>
              <a:spcAft>
                <a:spcPts val="0"/>
              </a:spcAft>
              <a:buClr>
                <a:schemeClr val="dk1"/>
              </a:buClr>
              <a:buSzPct val="55000"/>
              <a:buFont typeface="Arial"/>
              <a:buNone/>
            </a:pPr>
            <a:r>
              <a:rPr lang="da" sz="2000">
                <a:solidFill>
                  <a:schemeClr val="dk1"/>
                </a:solidFill>
              </a:rPr>
              <a:t>1) Rituel renselse (wudu) og Ihram </a:t>
            </a:r>
            <a:endParaRPr sz="2000">
              <a:solidFill>
                <a:schemeClr val="dk1"/>
              </a:solidFill>
            </a:endParaRPr>
          </a:p>
          <a:p>
            <a:pPr indent="0" lvl="0" marL="0" rtl="0" algn="l">
              <a:spcBef>
                <a:spcPts val="1200"/>
              </a:spcBef>
              <a:spcAft>
                <a:spcPts val="0"/>
              </a:spcAft>
              <a:buClr>
                <a:schemeClr val="dk1"/>
              </a:buClr>
              <a:buSzPct val="55000"/>
              <a:buFont typeface="Arial"/>
              <a:buNone/>
            </a:pPr>
            <a:r>
              <a:rPr lang="da" sz="2000">
                <a:solidFill>
                  <a:schemeClr val="dk1"/>
                </a:solidFill>
              </a:rPr>
              <a:t>2) Den lille valfart: Umra rundt om Kaba’en - 7 gange mod urets retning (myte: Abraham bygger Kabaen)</a:t>
            </a:r>
            <a:endParaRPr sz="2000">
              <a:solidFill>
                <a:schemeClr val="dk1"/>
              </a:solidFill>
            </a:endParaRPr>
          </a:p>
          <a:p>
            <a:pPr indent="0" lvl="0" marL="0" rtl="0" algn="l">
              <a:spcBef>
                <a:spcPts val="1200"/>
              </a:spcBef>
              <a:spcAft>
                <a:spcPts val="0"/>
              </a:spcAft>
              <a:buClr>
                <a:schemeClr val="dk1"/>
              </a:buClr>
              <a:buSzPct val="55000"/>
              <a:buFont typeface="Arial"/>
              <a:buNone/>
            </a:pPr>
            <a:r>
              <a:rPr lang="da" sz="2000">
                <a:solidFill>
                  <a:schemeClr val="dk1"/>
                </a:solidFill>
              </a:rPr>
              <a:t>3) Løb mellem højene Safa og Marwa 7 gange (myte: Hagar leder efter vand til Ismail)</a:t>
            </a:r>
            <a:endParaRPr sz="2000">
              <a:solidFill>
                <a:schemeClr val="dk1"/>
              </a:solidFill>
            </a:endParaRPr>
          </a:p>
          <a:p>
            <a:pPr indent="0" lvl="0" marL="0" rtl="0" algn="l">
              <a:spcBef>
                <a:spcPts val="1200"/>
              </a:spcBef>
              <a:spcAft>
                <a:spcPts val="0"/>
              </a:spcAft>
              <a:buClr>
                <a:schemeClr val="dk1"/>
              </a:buClr>
              <a:buSzPct val="55000"/>
              <a:buFont typeface="Arial"/>
              <a:buNone/>
            </a:pPr>
            <a:r>
              <a:rPr lang="da" sz="2000">
                <a:solidFill>
                  <a:schemeClr val="dk1"/>
                </a:solidFill>
              </a:rPr>
              <a:t>4) Bønnen på Arafat-bjerget (myte: Muhammed holdt sin afskedsprædiken her)</a:t>
            </a:r>
            <a:endParaRPr sz="2000">
              <a:solidFill>
                <a:schemeClr val="dk1"/>
              </a:solidFill>
            </a:endParaRPr>
          </a:p>
          <a:p>
            <a:pPr indent="0" lvl="0" marL="0" rtl="0" algn="l">
              <a:spcBef>
                <a:spcPts val="1200"/>
              </a:spcBef>
              <a:spcAft>
                <a:spcPts val="0"/>
              </a:spcAft>
              <a:buClr>
                <a:schemeClr val="dk1"/>
              </a:buClr>
              <a:buSzPct val="55000"/>
              <a:buFont typeface="Arial"/>
              <a:buNone/>
            </a:pPr>
            <a:r>
              <a:rPr lang="da" sz="2000">
                <a:solidFill>
                  <a:schemeClr val="dk1"/>
                </a:solidFill>
              </a:rPr>
              <a:t>5) Steningen af søjler ved Mina (antal sten: 7-21-21)</a:t>
            </a:r>
            <a:endParaRPr sz="2000">
              <a:solidFill>
                <a:schemeClr val="dk1"/>
              </a:solidFill>
            </a:endParaRPr>
          </a:p>
          <a:p>
            <a:pPr indent="0" lvl="0" marL="0" rtl="0" algn="l">
              <a:spcBef>
                <a:spcPts val="1200"/>
              </a:spcBef>
              <a:spcAft>
                <a:spcPts val="0"/>
              </a:spcAft>
              <a:buClr>
                <a:schemeClr val="dk1"/>
              </a:buClr>
              <a:buSzPct val="55000"/>
              <a:buFont typeface="Arial"/>
              <a:buNone/>
            </a:pPr>
            <a:r>
              <a:rPr lang="da" sz="2000">
                <a:solidFill>
                  <a:schemeClr val="dk1"/>
                </a:solidFill>
              </a:rPr>
              <a:t>6) Offerfesten (Eid al-Adha) (Myte: Abraham der vil ofre Ismail til Allah)</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Vigtige religionsfaglige begreber</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Axis mundi: verdensakse. </a:t>
            </a:r>
            <a:r>
              <a:rPr lang="da" sz="1300">
                <a:solidFill>
                  <a:schemeClr val="dk1"/>
                </a:solidFill>
              </a:rPr>
              <a:t>en udbredt forestilling om en akse, en pæl, søjle eller et træ, der forbinder verdens dele, himmel og jord. </a:t>
            </a:r>
            <a:endParaRPr sz="1300">
              <a:solidFill>
                <a:schemeClr val="dk1"/>
              </a:solidFill>
            </a:endParaRPr>
          </a:p>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Cirkumambulation:</a:t>
            </a:r>
            <a:r>
              <a:rPr lang="da" sz="1300">
                <a:solidFill>
                  <a:schemeClr val="dk1"/>
                </a:solidFill>
              </a:rPr>
              <a:t> kredsdans eller kredsende bevægelse. </a:t>
            </a:r>
            <a:endParaRPr sz="1300">
              <a:solidFill>
                <a:schemeClr val="dk1"/>
              </a:solidFill>
            </a:endParaRPr>
          </a:p>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Mana:</a:t>
            </a:r>
            <a:r>
              <a:rPr lang="da" sz="1300">
                <a:solidFill>
                  <a:schemeClr val="dk1"/>
                </a:solidFill>
              </a:rPr>
              <a:t> særlig kraft, der omgiver personer, genstande og steder. Mana er (ofte) forbundet med tabu og kan være gavnlig eller skadelig. </a:t>
            </a:r>
            <a:endParaRPr sz="1300">
              <a:solidFill>
                <a:schemeClr val="dk1"/>
              </a:solidFill>
            </a:endParaRPr>
          </a:p>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Tabu:</a:t>
            </a:r>
            <a:r>
              <a:rPr lang="da" sz="1300">
                <a:solidFill>
                  <a:schemeClr val="dk1"/>
                </a:solidFill>
              </a:rPr>
              <a:t> forholdsregler som man må tage i forhold til personer/genstande/steder som har mana.</a:t>
            </a:r>
            <a:endParaRPr sz="1300">
              <a:solidFill>
                <a:schemeClr val="dk1"/>
              </a:solidFill>
            </a:endParaRPr>
          </a:p>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Myte:</a:t>
            </a:r>
            <a:r>
              <a:rPr lang="da" sz="1300">
                <a:solidFill>
                  <a:schemeClr val="dk1"/>
                </a:solidFill>
              </a:rPr>
              <a:t> fortælling af religiøs karakter, der forklarer omstændighederne for, hvorfor en situation er som den er. Myten er typisk a-geografisk, tidløs og ahistorisk. Husk at myten generelt er knyttet til et ritual og forklarer nødvendigheden af dette.</a:t>
            </a:r>
            <a:endParaRPr sz="1300">
              <a:solidFill>
                <a:schemeClr val="dk1"/>
              </a:solidFill>
            </a:endParaRPr>
          </a:p>
          <a:p>
            <a:pPr indent="-311150" lvl="0" marL="457200" rtl="0" algn="l">
              <a:lnSpc>
                <a:spcPct val="115000"/>
              </a:lnSpc>
              <a:spcBef>
                <a:spcPts val="0"/>
              </a:spcBef>
              <a:spcAft>
                <a:spcPts val="0"/>
              </a:spcAft>
              <a:buClr>
                <a:schemeClr val="dk1"/>
              </a:buClr>
              <a:buSzPts val="1300"/>
              <a:buFont typeface="Calibri"/>
              <a:buChar char="-"/>
            </a:pPr>
            <a:r>
              <a:rPr b="1" lang="da" sz="1300">
                <a:solidFill>
                  <a:schemeClr val="dk1"/>
                </a:solidFill>
              </a:rPr>
              <a:t>Reaktualisering af myte:</a:t>
            </a:r>
            <a:r>
              <a:rPr lang="da" sz="1300">
                <a:solidFill>
                  <a:schemeClr val="dk1"/>
                </a:solidFill>
              </a:rPr>
              <a:t> ritualer kan være begrundet i en mytisk urtid, der er beskrevet i forskellige myter i religioners hellige skrifter. Myten bliver reaktualiseret, når ritualet udføres i den såkaldte kulthandling. Der opstår derfor en kultisk tid under selve ritualhandlingen, hvor fortid er lig med nutid og lig med fremtid. Myte, ritual og kult indgår som uadskillelige aspekter, når man arbejder med ritualer.</a:t>
            </a:r>
            <a:endParaRPr sz="1300">
              <a:solidFill>
                <a:schemeClr val="dk1"/>
              </a:solidFill>
            </a:endParaRPr>
          </a:p>
          <a:p>
            <a:pPr indent="0" lvl="0" marL="457200" rtl="0" algn="l">
              <a:lnSpc>
                <a:spcPct val="115000"/>
              </a:lnSpc>
              <a:spcBef>
                <a:spcPts val="0"/>
              </a:spcBef>
              <a:spcAft>
                <a:spcPts val="0"/>
              </a:spcAft>
              <a:buNone/>
            </a:pPr>
            <a:r>
              <a:t/>
            </a:r>
            <a:endParaRPr sz="1300">
              <a:solidFill>
                <a:schemeClr val="dk1"/>
              </a:solidFill>
            </a:endParaRPr>
          </a:p>
          <a:p>
            <a:pPr indent="0" lvl="0" marL="0" rtl="0" algn="l">
              <a:spcBef>
                <a:spcPts val="1000"/>
              </a:spcBef>
              <a:spcAft>
                <a:spcPts val="1200"/>
              </a:spcAft>
              <a:buNone/>
            </a:pPr>
            <a:r>
              <a:rPr lang="da" sz="1300">
                <a:highlight>
                  <a:srgbClr val="FFFF00"/>
                </a:highlight>
              </a:rPr>
              <a:t>Hvordan kan vi bruge disse begreber til at forstå hajj?</a:t>
            </a:r>
            <a:endParaRPr sz="1300">
              <a:highlight>
                <a:srgbClr val="FFFF00"/>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To og to: Islams syn på profeterne, dogmer og ritualer</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a:t>Snak kort om sura 4, 157-166 + 172 ud fra disse spørgsmål:</a:t>
            </a:r>
            <a:endParaRPr/>
          </a:p>
          <a:p>
            <a:pPr indent="-342900" lvl="0" marL="457200" rtl="0" algn="l">
              <a:spcBef>
                <a:spcPts val="1200"/>
              </a:spcBef>
              <a:spcAft>
                <a:spcPts val="0"/>
              </a:spcAft>
              <a:buSzPts val="1800"/>
              <a:buChar char="-"/>
            </a:pPr>
            <a:r>
              <a:rPr lang="da"/>
              <a:t>Hvad får vi at vide om Jesus - hvem er han i Islam?</a:t>
            </a:r>
            <a:endParaRPr/>
          </a:p>
          <a:p>
            <a:pPr indent="-342900" lvl="0" marL="457200" rtl="0" algn="l">
              <a:spcBef>
                <a:spcPts val="0"/>
              </a:spcBef>
              <a:spcAft>
                <a:spcPts val="0"/>
              </a:spcAft>
              <a:buSzPts val="1800"/>
              <a:buChar char="-"/>
            </a:pPr>
            <a:r>
              <a:rPr lang="da"/>
              <a:t>Hvem er skriftens folk?</a:t>
            </a:r>
            <a:endParaRPr/>
          </a:p>
          <a:p>
            <a:pPr indent="-342900" lvl="0" marL="457200" rtl="0" algn="l">
              <a:spcBef>
                <a:spcPts val="0"/>
              </a:spcBef>
              <a:spcAft>
                <a:spcPts val="0"/>
              </a:spcAft>
              <a:buSzPts val="1800"/>
              <a:buChar char="-"/>
            </a:pPr>
            <a:r>
              <a:rPr lang="da"/>
              <a:t>Hvor kan vi se islams dogmer i teksten?</a:t>
            </a:r>
            <a:endParaRPr/>
          </a:p>
          <a:p>
            <a:pPr indent="-342900" lvl="0" marL="457200" rtl="0" algn="l">
              <a:spcBef>
                <a:spcPts val="0"/>
              </a:spcBef>
              <a:spcAft>
                <a:spcPts val="0"/>
              </a:spcAft>
              <a:buSzPts val="1800"/>
              <a:buChar char="-"/>
            </a:pPr>
            <a:r>
              <a:rPr lang="da"/>
              <a:t>hvor kan vi se islams søjler (ritualer) i teksten?</a:t>
            </a:r>
            <a:endParaRPr/>
          </a:p>
          <a:p>
            <a:pPr indent="-342900" lvl="0" marL="457200" rtl="0" algn="l">
              <a:spcBef>
                <a:spcPts val="0"/>
              </a:spcBef>
              <a:spcAft>
                <a:spcPts val="0"/>
              </a:spcAft>
              <a:buSzPts val="1800"/>
              <a:buChar char="-"/>
            </a:pPr>
            <a:r>
              <a:rPr lang="da"/>
              <a:t>Hvilken rolle spiller profeterne ifølge teksten?</a:t>
            </a:r>
            <a:endParaRPr/>
          </a:p>
          <a:p>
            <a:pPr indent="0" lvl="0" marL="45720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Læreroplæg: Hvad ved vi allerede om profeternes rolle i Islam?</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Clr>
                <a:schemeClr val="dk1"/>
              </a:buClr>
              <a:buSzPts val="2000"/>
              <a:buChar char="-"/>
            </a:pPr>
            <a:r>
              <a:rPr lang="da" sz="2000">
                <a:solidFill>
                  <a:schemeClr val="dk1"/>
                </a:solidFill>
              </a:rPr>
              <a:t>Troen på profeternes rolle er et dogme (læresætning) i Islam</a:t>
            </a:r>
            <a:endParaRPr sz="2000">
              <a:solidFill>
                <a:schemeClr val="dk1"/>
              </a:solidFill>
            </a:endParaRPr>
          </a:p>
          <a:p>
            <a:pPr indent="-355600" lvl="0" marL="457200" rtl="0" algn="l">
              <a:spcBef>
                <a:spcPts val="0"/>
              </a:spcBef>
              <a:spcAft>
                <a:spcPts val="0"/>
              </a:spcAft>
              <a:buClr>
                <a:schemeClr val="dk1"/>
              </a:buClr>
              <a:buSzPts val="2000"/>
              <a:buChar char="-"/>
            </a:pPr>
            <a:r>
              <a:rPr lang="da" sz="2000">
                <a:solidFill>
                  <a:schemeClr val="dk1"/>
                </a:solidFill>
              </a:rPr>
              <a:t>Der er mange centrale mennesker som går igen i jødedommen og kristendommen som optræder som profeter i Islam → genkendeligheden er et forsøg fra Muhammed på at legitimere den nye religions berettigelse </a:t>
            </a:r>
            <a:endParaRPr sz="2000">
              <a:solidFill>
                <a:schemeClr val="dk1"/>
              </a:solidFill>
            </a:endParaRPr>
          </a:p>
          <a:p>
            <a:pPr indent="-355600" lvl="0" marL="457200" rtl="0" algn="l">
              <a:spcBef>
                <a:spcPts val="0"/>
              </a:spcBef>
              <a:spcAft>
                <a:spcPts val="0"/>
              </a:spcAft>
              <a:buClr>
                <a:schemeClr val="dk1"/>
              </a:buClr>
              <a:buSzPts val="2000"/>
              <a:buChar char="-"/>
            </a:pPr>
            <a:r>
              <a:rPr lang="da" sz="2000">
                <a:solidFill>
                  <a:schemeClr val="dk1"/>
                </a:solidFill>
              </a:rPr>
              <a:t>Profeter ses som forbilleder, da de var perfekte mennesker</a:t>
            </a:r>
            <a:endParaRPr sz="20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Læreroplæg: Muhammed som profet</a:t>
            </a:r>
            <a:endParaRPr/>
          </a:p>
        </p:txBody>
      </p:sp>
      <p:sp>
        <p:nvSpPr>
          <p:cNvPr id="91" name="Google Shape;91;p19"/>
          <p:cNvSpPr txBox="1"/>
          <p:nvPr>
            <p:ph idx="1" type="body"/>
          </p:nvPr>
        </p:nvSpPr>
        <p:spPr>
          <a:xfrm>
            <a:off x="311700" y="1152475"/>
            <a:ext cx="7971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da" sz="2000">
                <a:solidFill>
                  <a:schemeClr val="dk1"/>
                </a:solidFill>
              </a:rPr>
              <a:t>Indefra:</a:t>
            </a:r>
            <a:endParaRPr b="1" sz="2000">
              <a:solidFill>
                <a:schemeClr val="dk1"/>
              </a:solidFill>
            </a:endParaRPr>
          </a:p>
          <a:p>
            <a:pPr indent="-355600" lvl="0" marL="457200" rtl="0" algn="l">
              <a:spcBef>
                <a:spcPts val="1200"/>
              </a:spcBef>
              <a:spcAft>
                <a:spcPts val="0"/>
              </a:spcAft>
              <a:buClr>
                <a:schemeClr val="dk1"/>
              </a:buClr>
              <a:buSzPts val="2000"/>
              <a:buChar char="-"/>
            </a:pPr>
            <a:r>
              <a:rPr lang="da" sz="2000">
                <a:solidFill>
                  <a:schemeClr val="dk1"/>
                </a:solidFill>
              </a:rPr>
              <a:t>Muhammed anses som værende den sidste profet (profetens segl)</a:t>
            </a:r>
            <a:endParaRPr sz="2000">
              <a:solidFill>
                <a:schemeClr val="dk1"/>
              </a:solidFill>
            </a:endParaRPr>
          </a:p>
          <a:p>
            <a:pPr indent="-355600" lvl="0" marL="457200" rtl="0" algn="l">
              <a:spcBef>
                <a:spcPts val="0"/>
              </a:spcBef>
              <a:spcAft>
                <a:spcPts val="0"/>
              </a:spcAft>
              <a:buClr>
                <a:schemeClr val="dk1"/>
              </a:buClr>
              <a:buSzPts val="2000"/>
              <a:buChar char="-"/>
            </a:pPr>
            <a:r>
              <a:rPr lang="da" sz="2000">
                <a:solidFill>
                  <a:schemeClr val="dk1"/>
                </a:solidFill>
              </a:rPr>
              <a:t>Det fuldkomne menneske</a:t>
            </a:r>
            <a:endParaRPr sz="2000">
              <a:solidFill>
                <a:schemeClr val="dk1"/>
              </a:solidFill>
            </a:endParaRPr>
          </a:p>
          <a:p>
            <a:pPr indent="-355600" lvl="0" marL="457200" rtl="0" algn="l">
              <a:spcBef>
                <a:spcPts val="0"/>
              </a:spcBef>
              <a:spcAft>
                <a:spcPts val="0"/>
              </a:spcAft>
              <a:buClr>
                <a:schemeClr val="dk1"/>
              </a:buClr>
              <a:buSzPts val="2000"/>
              <a:buChar char="-"/>
            </a:pPr>
            <a:r>
              <a:rPr lang="da" sz="2000">
                <a:solidFill>
                  <a:schemeClr val="dk1"/>
                </a:solidFill>
              </a:rPr>
              <a:t>han er analfabet</a:t>
            </a:r>
            <a:endParaRPr sz="2000">
              <a:solidFill>
                <a:schemeClr val="dk1"/>
              </a:solidFill>
            </a:endParaRPr>
          </a:p>
          <a:p>
            <a:pPr indent="-355600" lvl="0" marL="457200" rtl="0" algn="l">
              <a:spcBef>
                <a:spcPts val="0"/>
              </a:spcBef>
              <a:spcAft>
                <a:spcPts val="0"/>
              </a:spcAft>
              <a:buClr>
                <a:schemeClr val="dk1"/>
              </a:buClr>
              <a:buSzPts val="2000"/>
              <a:buChar char="-"/>
            </a:pPr>
            <a:r>
              <a:rPr lang="da" sz="2000">
                <a:solidFill>
                  <a:schemeClr val="dk1"/>
                </a:solidFill>
              </a:rPr>
              <a:t>Muhammeds mirakel er Koranen - Allahs guddommelige og ufejlbarlige ord</a:t>
            </a:r>
            <a:endParaRPr sz="2000">
              <a:solidFill>
                <a:schemeClr val="dk1"/>
              </a:solidFill>
            </a:endParaRPr>
          </a:p>
          <a:p>
            <a:pPr indent="-355600" lvl="1" marL="914400" rtl="0" algn="l">
              <a:spcBef>
                <a:spcPts val="0"/>
              </a:spcBef>
              <a:spcAft>
                <a:spcPts val="0"/>
              </a:spcAft>
              <a:buClr>
                <a:schemeClr val="dk1"/>
              </a:buClr>
              <a:buSzPts val="2000"/>
              <a:buChar char="-"/>
            </a:pPr>
            <a:r>
              <a:rPr lang="da" sz="2000">
                <a:solidFill>
                  <a:schemeClr val="dk1"/>
                </a:solidFill>
              </a:rPr>
              <a:t>Ifølge myten: Blev Koranen sendt ned i 114 sura’er i en årrække efter 610. </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Læreroplæg: Muhammed som profet</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da" sz="1850">
                <a:solidFill>
                  <a:schemeClr val="dk1"/>
                </a:solidFill>
              </a:rPr>
              <a:t>Udefra:</a:t>
            </a:r>
            <a:endParaRPr b="1" sz="1850">
              <a:solidFill>
                <a:schemeClr val="dk1"/>
              </a:solidFill>
            </a:endParaRPr>
          </a:p>
          <a:p>
            <a:pPr indent="-333375" lvl="0" marL="457200" rtl="0" algn="l">
              <a:spcBef>
                <a:spcPts val="1200"/>
              </a:spcBef>
              <a:spcAft>
                <a:spcPts val="0"/>
              </a:spcAft>
              <a:buClr>
                <a:schemeClr val="dk1"/>
              </a:buClr>
              <a:buSzPts val="1650"/>
              <a:buChar char="-"/>
            </a:pPr>
            <a:r>
              <a:rPr lang="da" sz="1650">
                <a:solidFill>
                  <a:schemeClr val="dk1"/>
                </a:solidFill>
              </a:rPr>
              <a:t>Muhammed er ophavsmanden til Islam:</a:t>
            </a:r>
            <a:endParaRPr sz="1650">
              <a:solidFill>
                <a:schemeClr val="dk1"/>
              </a:solidFill>
            </a:endParaRPr>
          </a:p>
          <a:p>
            <a:pPr indent="0" lvl="0" marL="0" rtl="0" algn="l">
              <a:spcBef>
                <a:spcPts val="1200"/>
              </a:spcBef>
              <a:spcAft>
                <a:spcPts val="0"/>
              </a:spcAft>
              <a:buNone/>
            </a:pPr>
            <a:r>
              <a:rPr lang="da" sz="1650">
                <a:solidFill>
                  <a:schemeClr val="dk1"/>
                </a:solidFill>
              </a:rPr>
              <a:t>“Islamisk dogmatik sætter ganske vist Allah i centrum, og betragter Koranen som den direkte kobling til guden, men den akademiske analyse må vægte tingene anderledes. Pointen er, at uden Muhammed ville hverken Allah eller Koranen give mening, for det er alene i kraft af Muhammed, at guden selv såvel som hans åbenbaring foreligger.” (Rothstein, bomben i turbanen, 2006)</a:t>
            </a:r>
            <a:endParaRPr sz="1650">
              <a:solidFill>
                <a:schemeClr val="dk1"/>
              </a:solidFill>
            </a:endParaRPr>
          </a:p>
          <a:p>
            <a:pPr indent="-333375" lvl="0" marL="457200" marR="0" rtl="0" algn="l">
              <a:lnSpc>
                <a:spcPct val="115000"/>
              </a:lnSpc>
              <a:spcBef>
                <a:spcPts val="1200"/>
              </a:spcBef>
              <a:spcAft>
                <a:spcPts val="0"/>
              </a:spcAft>
              <a:buClr>
                <a:schemeClr val="dk1"/>
              </a:buClr>
              <a:buSzPts val="1650"/>
              <a:buChar char="-"/>
            </a:pPr>
            <a:r>
              <a:rPr lang="da" sz="1650">
                <a:solidFill>
                  <a:schemeClr val="dk1"/>
                </a:solidFill>
              </a:rPr>
              <a:t>Muhammed som kernen i islam - den religiøse leder</a:t>
            </a:r>
            <a:endParaRPr sz="1650">
              <a:solidFill>
                <a:schemeClr val="dk1"/>
              </a:solidFill>
            </a:endParaRPr>
          </a:p>
          <a:p>
            <a:pPr indent="-333375" lvl="0" marL="457200" marR="0" rtl="0" algn="l">
              <a:lnSpc>
                <a:spcPct val="115000"/>
              </a:lnSpc>
              <a:spcBef>
                <a:spcPts val="0"/>
              </a:spcBef>
              <a:spcAft>
                <a:spcPts val="0"/>
              </a:spcAft>
              <a:buClr>
                <a:schemeClr val="dk1"/>
              </a:buClr>
              <a:buSzPts val="1650"/>
              <a:buChar char="-"/>
            </a:pPr>
            <a:r>
              <a:rPr lang="da" sz="1650">
                <a:solidFill>
                  <a:schemeClr val="dk1"/>
                </a:solidFill>
              </a:rPr>
              <a:t>Mytologiseres: det perfekte forbillede og formidler af den guddommelige vilje</a:t>
            </a:r>
            <a:endParaRPr sz="165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Hadith</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da"/>
              <a:t>Vi skal læse dokumentet på lectio om hadith</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