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5143500" cx="9144000"/>
  <p:notesSz cx="6858000" cy="9144000"/>
  <p:embeddedFontLst>
    <p:embeddedFont>
      <p:font typeface="Roboto"/>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585CDFD-1EE3-40EE-A34D-0988D2B2329C}">
  <a:tblStyle styleId="{5585CDFD-1EE3-40EE-A34D-0988D2B2329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Roboto-bold.fntdata"/><Relationship Id="rId41" Type="http://schemas.openxmlformats.org/officeDocument/2006/relationships/font" Target="fonts/Roboto-regular.fntdata"/><Relationship Id="rId22" Type="http://schemas.openxmlformats.org/officeDocument/2006/relationships/slide" Target="slides/slide16.xml"/><Relationship Id="rId44" Type="http://schemas.openxmlformats.org/officeDocument/2006/relationships/font" Target="fonts/Roboto-boldItalic.fntdata"/><Relationship Id="rId21" Type="http://schemas.openxmlformats.org/officeDocument/2006/relationships/slide" Target="slides/slide15.xml"/><Relationship Id="rId43" Type="http://schemas.openxmlformats.org/officeDocument/2006/relationships/font" Target="fonts/Roboto-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894b42332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894b42332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9ea9dd5c2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9ea9dd5c2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a"/>
              <a:t>Find gode overordnede flerfaglige problemstilling hvori jeres fag indgår. Lad eleverne summe over, hvilke andre fag jeres fag er i samspil med i hver enkelt problemstilling</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9ea9dd5c21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9ea9dd5c2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a"/>
              <a:t>Find gode overordnede flerfaglige problemstilling hvori jeres fag indgår. Lad eleverne summe over, hvilke andre fag jeres fag er i samspil med i hver enkelt problemstilling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9ea9dd5c2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9ea9dd5c2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a"/>
              <a:t>Find gode overordnede flerfaglige problemstilling hvori jeres fag indgår. Lad eleverne summe over, hvilke andre fag jeres fag er i samspil med i hver enkelt problemstilling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9ea9dd5c21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9ea9dd5c2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a"/>
              <a:t>Find gode overordnede flerfaglige problemstilling hvori jeres fag indgår. Lad eleverne summe over, hvilke andre fag jeres fag er i samspil med i hver enkelt problemstilling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9ea9dd5c21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9ea9dd5c2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a"/>
              <a:t>Find gode overordnede flerfaglige problemstilling hvori jeres fag indgår. Lad eleverne summe over, hvilke andre fag jeres fag er i samspil med i hver enkelt problemstilling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9ea9dd5c21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9ea9dd5c21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a"/>
              <a:t>Find gode overordnede flerfaglige problemstilling hvori jeres fag indgår. Lad eleverne summe over, hvilke andre fag jeres fag er i samspil med i hver enkelt problemstilling</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9ea9dd5c21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9ea9dd5c21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a"/>
              <a:t>Find gode overordnede flerfaglige problemstilling hvori jeres fag indgår. Lad eleverne summe over, hvilke andre fag jeres fag er i samspil med i hver enkelt problemstilling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9ea9dd5c21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9ea9dd5c21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a"/>
              <a:t>Find gode overordnede flerfaglige problemstilling hvori jeres fag indgår. Lad eleverne summe over, hvilke andre fag jeres fag er i samspil med i hver enkelt problemstilling</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9ea9dd5c21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9ea9dd5c21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9ea9dd5c21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9ea9dd5c21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894b42332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894b42332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9ea9dd5c21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9ea9dd5c21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9ea9dd5c21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9ea9dd5c21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9ea9dd5c21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9ea9dd5c21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9ea9dd5c21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9ea9dd5c21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9ea9dd5c21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9ea9dd5c21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9ea9dd5c21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9ea9dd5c21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9ea9dd5c21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9ea9dd5c21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9ea9dd5c21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9ea9dd5c21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9ea9dd5c21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9ea9dd5c21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9ea9dd5c21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9ea9dd5c21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47090b4d22_1_8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47090b4d22_1_8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894b42332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894b42332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894b42332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894b42332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894b42332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894b42332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894b42332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894b42332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a"/>
              <a:t>Hver farve betyder et særligt sted, de skal gå hen:</a:t>
            </a:r>
            <a:endParaRPr/>
          </a:p>
          <a:p>
            <a:pPr indent="0" lvl="0" marL="0" rtl="0" algn="l">
              <a:spcBef>
                <a:spcPts val="0"/>
              </a:spcBef>
              <a:spcAft>
                <a:spcPts val="0"/>
              </a:spcAft>
              <a:buNone/>
            </a:pPr>
            <a:r>
              <a:rPr lang="da"/>
              <a:t>pink: venstre side af aula</a:t>
            </a:r>
            <a:endParaRPr/>
          </a:p>
          <a:p>
            <a:pPr indent="0" lvl="0" marL="0" rtl="0" algn="l">
              <a:spcBef>
                <a:spcPts val="0"/>
              </a:spcBef>
              <a:spcAft>
                <a:spcPts val="0"/>
              </a:spcAft>
              <a:buNone/>
            </a:pPr>
            <a:r>
              <a:rPr lang="da"/>
              <a:t>gul: højre side af aula</a:t>
            </a:r>
            <a:endParaRPr/>
          </a:p>
          <a:p>
            <a:pPr indent="0" lvl="0" marL="0" rtl="0" algn="l">
              <a:spcBef>
                <a:spcPts val="0"/>
              </a:spcBef>
              <a:spcAft>
                <a:spcPts val="0"/>
              </a:spcAft>
              <a:buNone/>
            </a:pPr>
            <a:r>
              <a:rPr lang="da"/>
              <a:t>grøn: studiegangen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894b42332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894b42332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894b42332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894b42332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9ea9dd5c21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9ea9dd5c21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a"/>
              <a:t>I kan ændre farven og antallet af bobler (copy-paste en boble og indsæt), så det matcher jeres fags hovedområder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9ea9dd5c21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9ea9dd5c21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a"/>
              <a:t>I kan ændre farven og antallet af bobler (copy-paste en boble og indsæt), så det matcher jeres fags hovedområder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9ea9dd5c21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9ea9dd5c21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a"/>
              <a:t>I kan ændre farven og antallet af bobler (copy-paste en boble og indsæt), så det matcher jeres fags hovedområder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47090b4d2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47090b4d2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a"/>
              <a:t>Find gode overordnede flerfaglige problemstilling hvori jeres fag indgår. Lad eleverne summe over, hvilke andre fag jeres fag er i samspil med i hver enkelt problemstilling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9ea9dd5c2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9ea9dd5c2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a"/>
              <a:t>Find gode overordnede flerfaglige problemstilling hvori jeres fag indgår. Lad eleverne summe over, hvilke andre fag jeres fag er i samspil med i hver enkelt problemstilling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6FA8D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d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theamericano.com/2009/08/27/hispanic-influence-in-the-united-states/" TargetMode="External"/><Relationship Id="rId4" Type="http://schemas.openxmlformats.org/officeDocument/2006/relationships/hyperlink" Target="http://theamericano.com/2009/08/27/hispanic-influence-in-the-united-stat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www.forosperu.net/temas/testimonio-de-un-ex-jefe-de-la-ms-13-mara-salvatrucha.247388/" TargetMode="External"/><Relationship Id="rId4" Type="http://schemas.openxmlformats.org/officeDocument/2006/relationships/hyperlink" Target="http://www.forosperu.net/temas/testimonio-de-un-ex-jefe-de-la-ms-13-mara-salvatrucha.247388/"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www.blaugranas.com/las_primeras_palabras_de_guardiola-itemap-67-73461-1.htm" TargetMode="External"/><Relationship Id="rId4" Type="http://schemas.openxmlformats.org/officeDocument/2006/relationships/hyperlink" Target="http://www.blaugranas.com/las_primeras_palabras_de_guardiola-itemap-67-73461-1.ht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www.losviajeros.com/Blogs.php?b=2254" TargetMode="External"/><Relationship Id="rId4" Type="http://schemas.openxmlformats.org/officeDocument/2006/relationships/hyperlink" Target="http://www.losviajeros.com/Blogs.php?b=2254"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www.musikipedia.dk/musikeksamen/srp#show"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gif"/><Relationship Id="rId4" Type="http://schemas.openxmlformats.org/officeDocument/2006/relationships/image" Target="../media/image4.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gif"/><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bibliotek.dk/" TargetMode="External"/><Relationship Id="rId4" Type="http://schemas.openxmlformats.org/officeDocument/2006/relationships/hyperlink" Target="https://www.diigo.com/bookmark/http%3A%2F%2Fwww.historiasiglo20.org?tab=people&amp;uname=emu-gymnasial" TargetMode="External"/><Relationship Id="rId5" Type="http://schemas.openxmlformats.org/officeDocument/2006/relationships/hyperlink" Target="http://www.bbc.co.uk/mundo/"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69950"/>
            <a:ext cx="8520600" cy="1143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da"/>
              <a:t>Fællestime for 3.g’erne</a:t>
            </a:r>
            <a:endParaRPr/>
          </a:p>
        </p:txBody>
      </p:sp>
      <p:sp>
        <p:nvSpPr>
          <p:cNvPr id="55" name="Google Shape;55;p13"/>
          <p:cNvSpPr txBox="1"/>
          <p:nvPr>
            <p:ph idx="1" type="subTitle"/>
          </p:nvPr>
        </p:nvSpPr>
        <p:spPr>
          <a:xfrm>
            <a:off x="386650" y="12132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da"/>
              <a:t>Entrevista + SRP</a:t>
            </a:r>
            <a:endParaRPr/>
          </a:p>
        </p:txBody>
      </p:sp>
      <p:pic>
        <p:nvPicPr>
          <p:cNvPr descr="a woman is standing in a doorway with her mouth open and the words gasps in spanish written on the wall behind her . (Til rådighed fra Tenor)" id="56" name="Google Shape;56;p13"/>
          <p:cNvPicPr preferRelativeResize="0"/>
          <p:nvPr/>
        </p:nvPicPr>
        <p:blipFill>
          <a:blip r:embed="rId3">
            <a:alphaModFix/>
          </a:blip>
          <a:stretch>
            <a:fillRect/>
          </a:stretch>
        </p:blipFill>
        <p:spPr>
          <a:xfrm>
            <a:off x="2811275" y="1825975"/>
            <a:ext cx="3671350" cy="3079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da" sz="2220"/>
              <a:t>Eksempler på flerfaglige problemstillinger</a:t>
            </a:r>
            <a:endParaRPr sz="2220"/>
          </a:p>
        </p:txBody>
      </p:sp>
      <p:sp>
        <p:nvSpPr>
          <p:cNvPr id="141" name="Google Shape;141;p22"/>
          <p:cNvSpPr txBox="1"/>
          <p:nvPr>
            <p:ph idx="1" type="body"/>
          </p:nvPr>
        </p:nvSpPr>
        <p:spPr>
          <a:xfrm>
            <a:off x="311700" y="1345475"/>
            <a:ext cx="8520600" cy="32235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b="1" lang="da" sz="1400">
                <a:solidFill>
                  <a:schemeClr val="dk1"/>
                </a:solidFill>
              </a:rPr>
              <a:t>Spansk – historie:</a:t>
            </a:r>
            <a:endParaRPr b="1" sz="1400">
              <a:solidFill>
                <a:schemeClr val="dk1"/>
              </a:solidFill>
            </a:endParaRPr>
          </a:p>
          <a:p>
            <a:pPr indent="-228600" lvl="0" marL="1282700" rtl="0" algn="l">
              <a:spcBef>
                <a:spcPts val="1200"/>
              </a:spcBef>
              <a:spcAft>
                <a:spcPts val="0"/>
              </a:spcAft>
              <a:buClr>
                <a:schemeClr val="dk1"/>
              </a:buClr>
              <a:buSzPts val="1100"/>
              <a:buFont typeface="Arial"/>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lang="da" sz="1400">
                <a:solidFill>
                  <a:schemeClr val="dk1"/>
                </a:solidFill>
              </a:rPr>
              <a:t>Den spanske Borgerkrig (fx Pans Labyrint, El viaje de Carol mfl.)</a:t>
            </a:r>
            <a:endParaRPr sz="1400">
              <a:solidFill>
                <a:schemeClr val="dk1"/>
              </a:solidFill>
            </a:endParaRPr>
          </a:p>
          <a:p>
            <a:pPr indent="-228600" lvl="0" marL="1282700" rtl="0" algn="l">
              <a:spcBef>
                <a:spcPts val="0"/>
              </a:spcBef>
              <a:spcAft>
                <a:spcPts val="0"/>
              </a:spcAft>
              <a:buClr>
                <a:schemeClr val="dk1"/>
              </a:buClr>
              <a:buSzPts val="1100"/>
              <a:buFont typeface="Arial"/>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lang="da" sz="1400">
                <a:solidFill>
                  <a:schemeClr val="dk1"/>
                </a:solidFill>
              </a:rPr>
              <a:t>Francotiden</a:t>
            </a:r>
            <a:endParaRPr sz="1400">
              <a:solidFill>
                <a:schemeClr val="dk1"/>
              </a:solidFill>
            </a:endParaRPr>
          </a:p>
          <a:p>
            <a:pPr indent="-228600" lvl="0" marL="1282700" rtl="0" algn="l">
              <a:spcBef>
                <a:spcPts val="0"/>
              </a:spcBef>
              <a:spcAft>
                <a:spcPts val="0"/>
              </a:spcAft>
              <a:buClr>
                <a:schemeClr val="dk1"/>
              </a:buClr>
              <a:buSzPts val="1100"/>
              <a:buFont typeface="Arial"/>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lang="da" sz="1400">
                <a:solidFill>
                  <a:schemeClr val="dk1"/>
                </a:solidFill>
              </a:rPr>
              <a:t>Tiden efter Borgerkrigen (La Movida -Fx Almodóvars film)</a:t>
            </a:r>
            <a:endParaRPr sz="1400">
              <a:solidFill>
                <a:schemeClr val="dk1"/>
              </a:solidFill>
            </a:endParaRPr>
          </a:p>
          <a:p>
            <a:pPr indent="-228600" lvl="0" marL="1282700" rtl="0" algn="l">
              <a:spcBef>
                <a:spcPts val="0"/>
              </a:spcBef>
              <a:spcAft>
                <a:spcPts val="0"/>
              </a:spcAft>
              <a:buClr>
                <a:schemeClr val="dk1"/>
              </a:buClr>
              <a:buSzPts val="1100"/>
              <a:buFont typeface="Arial"/>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lang="da" sz="1400">
                <a:solidFill>
                  <a:schemeClr val="dk1"/>
                </a:solidFill>
              </a:rPr>
              <a:t>Kvindens rolle i Francotiden og efter. (Film: Te doy mis ojos)</a:t>
            </a:r>
            <a:endParaRPr sz="1400">
              <a:solidFill>
                <a:schemeClr val="dk1"/>
              </a:solidFill>
            </a:endParaRPr>
          </a:p>
          <a:p>
            <a:pPr indent="-228600" lvl="0" marL="1282700" rtl="0" algn="l">
              <a:spcBef>
                <a:spcPts val="0"/>
              </a:spcBef>
              <a:spcAft>
                <a:spcPts val="0"/>
              </a:spcAft>
              <a:buClr>
                <a:schemeClr val="dk1"/>
              </a:buClr>
              <a:buSzPts val="1100"/>
              <a:buFont typeface="Arial"/>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lang="da" sz="1400">
                <a:solidFill>
                  <a:schemeClr val="dk1"/>
                </a:solidFill>
              </a:rPr>
              <a:t>Cuba</a:t>
            </a:r>
            <a:endParaRPr sz="1400">
              <a:solidFill>
                <a:schemeClr val="dk1"/>
              </a:solidFill>
            </a:endParaRPr>
          </a:p>
          <a:p>
            <a:pPr indent="-228600" lvl="0" marL="1282700" rtl="0" algn="l">
              <a:spcBef>
                <a:spcPts val="0"/>
              </a:spcBef>
              <a:spcAft>
                <a:spcPts val="0"/>
              </a:spcAft>
              <a:buClr>
                <a:schemeClr val="dk1"/>
              </a:buClr>
              <a:buSzPts val="1100"/>
              <a:buFont typeface="Arial"/>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lang="da" sz="1400">
                <a:solidFill>
                  <a:schemeClr val="dk1"/>
                </a:solidFill>
              </a:rPr>
              <a:t>Catalonien</a:t>
            </a:r>
            <a:endParaRPr sz="1400">
              <a:solidFill>
                <a:schemeClr val="dk1"/>
              </a:solidFill>
            </a:endParaRPr>
          </a:p>
          <a:p>
            <a:pPr indent="-228600" lvl="0" marL="1282700" rtl="0" algn="l">
              <a:spcBef>
                <a:spcPts val="0"/>
              </a:spcBef>
              <a:spcAft>
                <a:spcPts val="0"/>
              </a:spcAft>
              <a:buClr>
                <a:schemeClr val="dk1"/>
              </a:buClr>
              <a:buSzPts val="1100"/>
              <a:buFont typeface="Arial"/>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lang="da" sz="1400">
                <a:solidFill>
                  <a:schemeClr val="dk1"/>
                </a:solidFill>
              </a:rPr>
              <a:t>Baskerlandet</a:t>
            </a:r>
            <a:endParaRPr sz="1400">
              <a:solidFill>
                <a:schemeClr val="dk1"/>
              </a:solidFill>
            </a:endParaRPr>
          </a:p>
          <a:p>
            <a:pPr indent="-228600" lvl="0" marL="1282700" rtl="0" algn="l">
              <a:spcBef>
                <a:spcPts val="0"/>
              </a:spcBef>
              <a:spcAft>
                <a:spcPts val="0"/>
              </a:spcAft>
              <a:buClr>
                <a:schemeClr val="dk1"/>
              </a:buClr>
              <a:buSzPts val="1100"/>
              <a:buFont typeface="Arial"/>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lang="da" sz="1400">
                <a:solidFill>
                  <a:schemeClr val="dk1"/>
                </a:solidFill>
              </a:rPr>
              <a:t>Latinamerikanske landes historie (fx militærkuppet i Chile: film: Machuca)</a:t>
            </a:r>
            <a:endParaRPr sz="1400">
              <a:solidFill>
                <a:schemeClr val="dk1"/>
              </a:solidFill>
            </a:endParaRPr>
          </a:p>
          <a:p>
            <a:pPr indent="-228600" lvl="0" marL="1282700" rtl="0" algn="l">
              <a:spcBef>
                <a:spcPts val="0"/>
              </a:spcBef>
              <a:spcAft>
                <a:spcPts val="0"/>
              </a:spcAft>
              <a:buClr>
                <a:schemeClr val="dk1"/>
              </a:buClr>
              <a:buSzPts val="1100"/>
              <a:buFont typeface="Arial"/>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lang="da" sz="1400">
                <a:solidFill>
                  <a:schemeClr val="dk1"/>
                </a:solidFill>
              </a:rPr>
              <a:t>Mexicos narkoproblemer</a:t>
            </a:r>
            <a:endParaRPr sz="1400">
              <a:solidFill>
                <a:schemeClr val="dk1"/>
              </a:solidFill>
            </a:endParaRPr>
          </a:p>
          <a:p>
            <a:pPr indent="0" lvl="0" marL="457200" rtl="0" algn="l">
              <a:spcBef>
                <a:spcPts val="0"/>
              </a:spcBef>
              <a:spcAft>
                <a:spcPts val="1200"/>
              </a:spcAft>
              <a:buNone/>
            </a:pPr>
            <a:r>
              <a:t/>
            </a:r>
            <a:endParaRPr b="1" sz="14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da" sz="2220"/>
              <a:t>Eksempler på flerfaglige problemstillinger</a:t>
            </a:r>
            <a:endParaRPr sz="2220"/>
          </a:p>
        </p:txBody>
      </p:sp>
      <p:sp>
        <p:nvSpPr>
          <p:cNvPr id="147" name="Google Shape;147;p23"/>
          <p:cNvSpPr txBox="1"/>
          <p:nvPr>
            <p:ph idx="1" type="body"/>
          </p:nvPr>
        </p:nvSpPr>
        <p:spPr>
          <a:xfrm>
            <a:off x="311700" y="1345475"/>
            <a:ext cx="8520600" cy="32235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da" sz="1400">
                <a:solidFill>
                  <a:schemeClr val="dk1"/>
                </a:solidFill>
              </a:rPr>
              <a:t>Spansk – samfundsfag:</a:t>
            </a:r>
            <a:endParaRPr b="1" sz="1400">
              <a:solidFill>
                <a:schemeClr val="dk1"/>
              </a:solidFill>
            </a:endParaRPr>
          </a:p>
          <a:p>
            <a:pPr indent="-228600" lvl="0" marL="1282700" rtl="0" algn="l">
              <a:spcBef>
                <a:spcPts val="1200"/>
              </a:spcBef>
              <a:spcAft>
                <a:spcPts val="0"/>
              </a:spcAft>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lang="da" sz="1400">
                <a:solidFill>
                  <a:schemeClr val="dk1"/>
                </a:solidFill>
              </a:rPr>
              <a:t>Immigration (Afrika → Spanien, Latinamerika → USA (fx filmen Sin Nombre)</a:t>
            </a:r>
            <a:endParaRPr sz="1400">
              <a:solidFill>
                <a:schemeClr val="dk1"/>
              </a:solidFill>
            </a:endParaRPr>
          </a:p>
          <a:p>
            <a:pPr indent="-228600" lvl="0" marL="1282700" rtl="0" algn="l">
              <a:spcBef>
                <a:spcPts val="0"/>
              </a:spcBef>
              <a:spcAft>
                <a:spcPts val="0"/>
              </a:spcAft>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lang="da" sz="1400">
                <a:solidFill>
                  <a:schemeClr val="dk1"/>
                </a:solidFill>
              </a:rPr>
              <a:t>Identitet (fx børnemishandling og identitet (El Bola))</a:t>
            </a:r>
            <a:endParaRPr sz="1400">
              <a:solidFill>
                <a:schemeClr val="dk1"/>
              </a:solidFill>
            </a:endParaRPr>
          </a:p>
          <a:p>
            <a:pPr indent="-228600" lvl="0" marL="1282700" rtl="0" algn="l">
              <a:spcBef>
                <a:spcPts val="0"/>
              </a:spcBef>
              <a:spcAft>
                <a:spcPts val="0"/>
              </a:spcAft>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lang="da" sz="1400">
                <a:solidFill>
                  <a:schemeClr val="dk1"/>
                </a:solidFill>
              </a:rPr>
              <a:t>Cuba/socialisme i det 21. århundrede (fx Analyse af taler, tekster om hverdagen på Cuba, film…)</a:t>
            </a:r>
            <a:endParaRPr sz="1400">
              <a:solidFill>
                <a:schemeClr val="dk1"/>
              </a:solidFill>
            </a:endParaRPr>
          </a:p>
          <a:p>
            <a:pPr indent="-228600" lvl="0" marL="1282700" rtl="0" algn="l">
              <a:spcBef>
                <a:spcPts val="0"/>
              </a:spcBef>
              <a:spcAft>
                <a:spcPts val="0"/>
              </a:spcAft>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lang="da" sz="1400">
                <a:solidFill>
                  <a:schemeClr val="dk1"/>
                </a:solidFill>
              </a:rPr>
              <a:t>Bander i Mellemamerika</a:t>
            </a:r>
            <a:endParaRPr sz="1400">
              <a:solidFill>
                <a:schemeClr val="dk1"/>
              </a:solidFill>
            </a:endParaRPr>
          </a:p>
          <a:p>
            <a:pPr indent="-228600" lvl="0" marL="1282700" rtl="0" algn="l">
              <a:spcBef>
                <a:spcPts val="0"/>
              </a:spcBef>
              <a:spcAft>
                <a:spcPts val="0"/>
              </a:spcAft>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lang="da" sz="1400">
                <a:solidFill>
                  <a:schemeClr val="dk1"/>
                </a:solidFill>
              </a:rPr>
              <a:t>Ung i Spanien</a:t>
            </a:r>
            <a:endParaRPr sz="1400">
              <a:solidFill>
                <a:schemeClr val="dk1"/>
              </a:solidFill>
            </a:endParaRPr>
          </a:p>
          <a:p>
            <a:pPr indent="-228600" lvl="0" marL="1282700" rtl="0" algn="l">
              <a:spcBef>
                <a:spcPts val="0"/>
              </a:spcBef>
              <a:spcAft>
                <a:spcPts val="0"/>
              </a:spcAft>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lang="da" sz="1400">
                <a:solidFill>
                  <a:schemeClr val="dk1"/>
                </a:solidFill>
              </a:rPr>
              <a:t>Catalonien</a:t>
            </a:r>
            <a:endParaRPr sz="1400">
              <a:solidFill>
                <a:schemeClr val="dk1"/>
              </a:solidFill>
            </a:endParaRPr>
          </a:p>
          <a:p>
            <a:pPr indent="-228600" lvl="0" marL="1282700" rtl="0" algn="l">
              <a:spcBef>
                <a:spcPts val="0"/>
              </a:spcBef>
              <a:spcAft>
                <a:spcPts val="0"/>
              </a:spcAft>
              <a:buNone/>
            </a:pPr>
            <a:r>
              <a:t/>
            </a:r>
            <a:endParaRPr b="1" sz="14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da" sz="2220"/>
              <a:t>Eksempler på flerfaglige problemstillinger</a:t>
            </a:r>
            <a:endParaRPr sz="2220"/>
          </a:p>
        </p:txBody>
      </p:sp>
      <p:sp>
        <p:nvSpPr>
          <p:cNvPr id="153" name="Google Shape;153;p24"/>
          <p:cNvSpPr txBox="1"/>
          <p:nvPr>
            <p:ph idx="1" type="body"/>
          </p:nvPr>
        </p:nvSpPr>
        <p:spPr>
          <a:xfrm>
            <a:off x="311700" y="1345475"/>
            <a:ext cx="8520600" cy="32235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da" sz="1400">
                <a:solidFill>
                  <a:schemeClr val="dk1"/>
                </a:solidFill>
              </a:rPr>
              <a:t>Spansk – idræt:</a:t>
            </a:r>
            <a:endParaRPr b="1" sz="1400">
              <a:solidFill>
                <a:schemeClr val="dk1"/>
              </a:solidFill>
            </a:endParaRPr>
          </a:p>
          <a:p>
            <a:pPr indent="-228600" lvl="0" marL="1282700" rtl="0" algn="l">
              <a:spcBef>
                <a:spcPts val="1200"/>
              </a:spcBef>
              <a:spcAft>
                <a:spcPts val="0"/>
              </a:spcAft>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b="1" lang="da" sz="1400">
                <a:solidFill>
                  <a:schemeClr val="dk1"/>
                </a:solidFill>
              </a:rPr>
              <a:t>FC Barcelona (fx vs Real Madrid)</a:t>
            </a:r>
            <a:endParaRPr b="1" sz="1400">
              <a:solidFill>
                <a:schemeClr val="dk1"/>
              </a:solidFill>
            </a:endParaRPr>
          </a:p>
          <a:p>
            <a:pPr indent="-317500" lvl="0" marL="457200" rtl="0" algn="l">
              <a:spcBef>
                <a:spcPts val="1200"/>
              </a:spcBef>
              <a:spcAft>
                <a:spcPts val="0"/>
              </a:spcAft>
              <a:buClr>
                <a:schemeClr val="dk1"/>
              </a:buClr>
              <a:buSzPts val="1400"/>
              <a:buChar char="-"/>
            </a:pPr>
            <a:r>
              <a:rPr b="1" lang="da" sz="1400">
                <a:solidFill>
                  <a:schemeClr val="dk1"/>
                </a:solidFill>
              </a:rPr>
              <a:t>Tango</a:t>
            </a:r>
            <a:endParaRPr b="1" sz="1400">
              <a:solidFill>
                <a:schemeClr val="dk1"/>
              </a:solidFill>
            </a:endParaRPr>
          </a:p>
          <a:p>
            <a:pPr indent="-228600" lvl="0" marL="1282700" rtl="0" algn="l">
              <a:spcBef>
                <a:spcPts val="1200"/>
              </a:spcBef>
              <a:spcAft>
                <a:spcPts val="0"/>
              </a:spcAft>
              <a:buNone/>
            </a:pPr>
            <a:r>
              <a:t/>
            </a:r>
            <a:endParaRPr b="1" sz="1400">
              <a:solidFill>
                <a:schemeClr val="dk1"/>
              </a:solidFill>
              <a:latin typeface="Calibri"/>
              <a:ea typeface="Calibri"/>
              <a:cs typeface="Calibri"/>
              <a:sym typeface="Calibri"/>
            </a:endParaRPr>
          </a:p>
          <a:p>
            <a:pPr indent="-228600" lvl="0" marL="1282700" rtl="0" algn="l">
              <a:spcBef>
                <a:spcPts val="0"/>
              </a:spcBef>
              <a:spcAft>
                <a:spcPts val="0"/>
              </a:spcAft>
              <a:buNone/>
            </a:pPr>
            <a:r>
              <a:t/>
            </a:r>
            <a:endParaRPr b="1" sz="14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da" sz="2220"/>
              <a:t>Eksempler på flerfaglige problemstillinger</a:t>
            </a:r>
            <a:endParaRPr sz="2220"/>
          </a:p>
        </p:txBody>
      </p:sp>
      <p:sp>
        <p:nvSpPr>
          <p:cNvPr id="159" name="Google Shape;159;p25"/>
          <p:cNvSpPr txBox="1"/>
          <p:nvPr>
            <p:ph idx="1" type="body"/>
          </p:nvPr>
        </p:nvSpPr>
        <p:spPr>
          <a:xfrm>
            <a:off x="311700" y="1345475"/>
            <a:ext cx="8520600" cy="32235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da" sz="1400">
                <a:solidFill>
                  <a:schemeClr val="dk1"/>
                </a:solidFill>
              </a:rPr>
              <a:t>Spansk – religion:</a:t>
            </a:r>
            <a:endParaRPr b="1" sz="1400">
              <a:solidFill>
                <a:schemeClr val="dk1"/>
              </a:solidFill>
            </a:endParaRPr>
          </a:p>
          <a:p>
            <a:pPr indent="-228600" lvl="0" marL="1282700" rtl="0" algn="l">
              <a:spcBef>
                <a:spcPts val="1200"/>
              </a:spcBef>
              <a:spcAft>
                <a:spcPts val="0"/>
              </a:spcAft>
              <a:buNone/>
            </a:pPr>
            <a:r>
              <a:rPr lang="da" sz="1400">
                <a:solidFill>
                  <a:schemeClr val="dk1"/>
                </a:solidFill>
              </a:rPr>
              <a:t>·   	</a:t>
            </a:r>
            <a:r>
              <a:rPr b="1" lang="da" sz="1400">
                <a:solidFill>
                  <a:schemeClr val="dk1"/>
                </a:solidFill>
              </a:rPr>
              <a:t>Pilgrimsrejse</a:t>
            </a:r>
            <a:endParaRPr b="1" sz="1400">
              <a:solidFill>
                <a:schemeClr val="dk1"/>
              </a:solidFill>
            </a:endParaRPr>
          </a:p>
          <a:p>
            <a:pPr indent="-228600" lvl="0" marL="1282700" rtl="0" algn="l">
              <a:spcBef>
                <a:spcPts val="1200"/>
              </a:spcBef>
              <a:spcAft>
                <a:spcPts val="0"/>
              </a:spcAft>
              <a:buNone/>
            </a:pPr>
            <a:r>
              <a:rPr lang="da" sz="1400">
                <a:solidFill>
                  <a:schemeClr val="dk1"/>
                </a:solidFill>
              </a:rPr>
              <a:t>·   	</a:t>
            </a:r>
            <a:r>
              <a:rPr b="1" lang="da" sz="1400">
                <a:solidFill>
                  <a:schemeClr val="dk1"/>
                </a:solidFill>
              </a:rPr>
              <a:t>Katolicismen/den katolske kirke</a:t>
            </a:r>
            <a:endParaRPr b="1" sz="1400">
              <a:solidFill>
                <a:schemeClr val="dk1"/>
              </a:solidFill>
            </a:endParaRPr>
          </a:p>
          <a:p>
            <a:pPr indent="-228600" lvl="0" marL="1282700" rtl="0" algn="l">
              <a:spcBef>
                <a:spcPts val="1200"/>
              </a:spcBef>
              <a:spcAft>
                <a:spcPts val="0"/>
              </a:spcAft>
              <a:buNone/>
            </a:pPr>
            <a:r>
              <a:rPr lang="da" sz="1400">
                <a:solidFill>
                  <a:schemeClr val="dk1"/>
                </a:solidFill>
              </a:rPr>
              <a:t>·   	</a:t>
            </a:r>
            <a:r>
              <a:rPr b="1" lang="da" sz="1400">
                <a:solidFill>
                  <a:schemeClr val="dk1"/>
                </a:solidFill>
              </a:rPr>
              <a:t>Det muslimske Al-Andalus</a:t>
            </a:r>
            <a:endParaRPr b="1" sz="1400">
              <a:solidFill>
                <a:schemeClr val="dk1"/>
              </a:solidFill>
            </a:endParaRPr>
          </a:p>
          <a:p>
            <a:pPr indent="-228600" lvl="0" marL="1282700" rtl="0" algn="l">
              <a:spcBef>
                <a:spcPts val="1200"/>
              </a:spcBef>
              <a:spcAft>
                <a:spcPts val="0"/>
              </a:spcAft>
              <a:buNone/>
            </a:pPr>
            <a:r>
              <a:t/>
            </a:r>
            <a:endParaRPr b="1" sz="14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da" sz="2220"/>
              <a:t>Eksempler på flerfaglige problemstillinger</a:t>
            </a:r>
            <a:endParaRPr sz="2220"/>
          </a:p>
        </p:txBody>
      </p:sp>
      <p:sp>
        <p:nvSpPr>
          <p:cNvPr id="165" name="Google Shape;165;p26"/>
          <p:cNvSpPr txBox="1"/>
          <p:nvPr>
            <p:ph idx="1" type="body"/>
          </p:nvPr>
        </p:nvSpPr>
        <p:spPr>
          <a:xfrm>
            <a:off x="311700" y="1345475"/>
            <a:ext cx="8520600" cy="32235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da" sz="1400">
                <a:solidFill>
                  <a:schemeClr val="dk1"/>
                </a:solidFill>
              </a:rPr>
              <a:t>Spansk – billedkunst:</a:t>
            </a:r>
            <a:endParaRPr b="1" sz="1400">
              <a:solidFill>
                <a:schemeClr val="dk1"/>
              </a:solidFill>
            </a:endParaRPr>
          </a:p>
          <a:p>
            <a:pPr indent="-228600" lvl="0" marL="1282700" rtl="0" algn="l">
              <a:spcBef>
                <a:spcPts val="1200"/>
              </a:spcBef>
              <a:spcAft>
                <a:spcPts val="0"/>
              </a:spcAft>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b="1" lang="da" sz="1400">
                <a:solidFill>
                  <a:schemeClr val="dk1"/>
                </a:solidFill>
              </a:rPr>
              <a:t>Frida Kahlo</a:t>
            </a:r>
            <a:endParaRPr b="1" sz="1400">
              <a:solidFill>
                <a:schemeClr val="dk1"/>
              </a:solidFill>
            </a:endParaRPr>
          </a:p>
          <a:p>
            <a:pPr indent="-228600" lvl="0" marL="1282700" rtl="0" algn="l">
              <a:spcBef>
                <a:spcPts val="1200"/>
              </a:spcBef>
              <a:spcAft>
                <a:spcPts val="0"/>
              </a:spcAft>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b="1" lang="da" sz="1400">
                <a:solidFill>
                  <a:schemeClr val="dk1"/>
                </a:solidFill>
              </a:rPr>
              <a:t>Picasso</a:t>
            </a:r>
            <a:endParaRPr b="1" sz="1400">
              <a:solidFill>
                <a:schemeClr val="dk1"/>
              </a:solidFill>
            </a:endParaRPr>
          </a:p>
          <a:p>
            <a:pPr indent="-228600" lvl="0" marL="1282700" rtl="0" algn="l">
              <a:spcBef>
                <a:spcPts val="1200"/>
              </a:spcBef>
              <a:spcAft>
                <a:spcPts val="0"/>
              </a:spcAft>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b="1" lang="da" sz="1400">
                <a:solidFill>
                  <a:schemeClr val="dk1"/>
                </a:solidFill>
              </a:rPr>
              <a:t>Alhambra</a:t>
            </a:r>
            <a:endParaRPr b="1" sz="1400">
              <a:solidFill>
                <a:schemeClr val="dk1"/>
              </a:solidFill>
            </a:endParaRPr>
          </a:p>
          <a:p>
            <a:pPr indent="-228600" lvl="0" marL="1282700" rtl="0" algn="l">
              <a:spcBef>
                <a:spcPts val="1200"/>
              </a:spcBef>
              <a:spcAft>
                <a:spcPts val="0"/>
              </a:spcAft>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b="1" lang="da" sz="1400">
                <a:solidFill>
                  <a:schemeClr val="dk1"/>
                </a:solidFill>
              </a:rPr>
              <a:t>Kunstnere, der belyser et emne, som kan hænge sammen med en spansk tekst</a:t>
            </a:r>
            <a:endParaRPr b="1" sz="1400">
              <a:solidFill>
                <a:schemeClr val="dk1"/>
              </a:solidFill>
            </a:endParaRPr>
          </a:p>
          <a:p>
            <a:pPr indent="-228600" lvl="0" marL="1282700" rtl="0" algn="l">
              <a:spcBef>
                <a:spcPts val="1200"/>
              </a:spcBef>
              <a:spcAft>
                <a:spcPts val="0"/>
              </a:spcAft>
              <a:buNone/>
            </a:pPr>
            <a:r>
              <a:t/>
            </a:r>
            <a:endParaRPr b="1" sz="14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da" sz="2220"/>
              <a:t>Eksempler på flerfaglige problemstillinger</a:t>
            </a:r>
            <a:endParaRPr sz="2220"/>
          </a:p>
        </p:txBody>
      </p:sp>
      <p:sp>
        <p:nvSpPr>
          <p:cNvPr id="171" name="Google Shape;171;p27"/>
          <p:cNvSpPr txBox="1"/>
          <p:nvPr>
            <p:ph idx="1" type="body"/>
          </p:nvPr>
        </p:nvSpPr>
        <p:spPr>
          <a:xfrm>
            <a:off x="311700" y="1345475"/>
            <a:ext cx="8520600" cy="32235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da" sz="1400">
                <a:solidFill>
                  <a:schemeClr val="dk1"/>
                </a:solidFill>
              </a:rPr>
              <a:t>Spansk – mediefag:</a:t>
            </a:r>
            <a:endParaRPr b="1" sz="1400">
              <a:solidFill>
                <a:schemeClr val="dk1"/>
              </a:solidFill>
            </a:endParaRPr>
          </a:p>
          <a:p>
            <a:pPr indent="-228600" lvl="0" marL="1282700" rtl="0" algn="l">
              <a:spcBef>
                <a:spcPts val="1200"/>
              </a:spcBef>
              <a:spcAft>
                <a:spcPts val="0"/>
              </a:spcAft>
              <a:buNone/>
            </a:pPr>
            <a:r>
              <a:rPr lang="da" sz="1400">
                <a:solidFill>
                  <a:schemeClr val="dk1"/>
                </a:solidFill>
              </a:rPr>
              <a:t>·</a:t>
            </a:r>
            <a:r>
              <a:rPr lang="da" sz="1400">
                <a:solidFill>
                  <a:schemeClr val="dk1"/>
                </a:solidFill>
                <a:latin typeface="Times New Roman"/>
                <a:ea typeface="Times New Roman"/>
                <a:cs typeface="Times New Roman"/>
                <a:sym typeface="Times New Roman"/>
              </a:rPr>
              <a:t>   	</a:t>
            </a:r>
            <a:r>
              <a:rPr b="1" lang="da" sz="1400">
                <a:solidFill>
                  <a:schemeClr val="dk1"/>
                </a:solidFill>
              </a:rPr>
              <a:t>Analyser af spanske film</a:t>
            </a:r>
            <a:endParaRPr b="1" sz="1400">
              <a:solidFill>
                <a:schemeClr val="dk1"/>
              </a:solidFill>
            </a:endParaRPr>
          </a:p>
          <a:p>
            <a:pPr indent="-228600" lvl="0" marL="1282700" rtl="0" algn="l">
              <a:spcBef>
                <a:spcPts val="1200"/>
              </a:spcBef>
              <a:spcAft>
                <a:spcPts val="0"/>
              </a:spcAft>
              <a:buNone/>
            </a:pPr>
            <a:r>
              <a:t/>
            </a:r>
            <a:endParaRPr b="1" sz="14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da" sz="2220"/>
              <a:t>Eksempler på flerfaglige problemstillinger</a:t>
            </a:r>
            <a:endParaRPr sz="2220"/>
          </a:p>
        </p:txBody>
      </p:sp>
      <p:sp>
        <p:nvSpPr>
          <p:cNvPr id="177" name="Google Shape;177;p28"/>
          <p:cNvSpPr txBox="1"/>
          <p:nvPr>
            <p:ph idx="1" type="body"/>
          </p:nvPr>
        </p:nvSpPr>
        <p:spPr>
          <a:xfrm>
            <a:off x="311700" y="1345475"/>
            <a:ext cx="8520600" cy="32235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da" sz="1400">
                <a:solidFill>
                  <a:schemeClr val="dk1"/>
                </a:solidFill>
              </a:rPr>
              <a:t>Spansk – musik:</a:t>
            </a:r>
            <a:endParaRPr b="1" sz="1400">
              <a:solidFill>
                <a:schemeClr val="dk1"/>
              </a:solidFill>
            </a:endParaRPr>
          </a:p>
          <a:p>
            <a:pPr indent="-228600" lvl="0" marL="1282700" rtl="0" algn="l">
              <a:spcBef>
                <a:spcPts val="1200"/>
              </a:spcBef>
              <a:spcAft>
                <a:spcPts val="0"/>
              </a:spcAft>
              <a:buNone/>
            </a:pPr>
            <a:r>
              <a:rPr lang="da" sz="1400">
                <a:solidFill>
                  <a:schemeClr val="dk1"/>
                </a:solidFill>
              </a:rPr>
              <a:t>·   	</a:t>
            </a:r>
            <a:r>
              <a:rPr b="1" lang="da" sz="1400">
                <a:solidFill>
                  <a:schemeClr val="dk1"/>
                </a:solidFill>
              </a:rPr>
              <a:t>Flamenco</a:t>
            </a:r>
            <a:endParaRPr b="1" sz="1400">
              <a:solidFill>
                <a:schemeClr val="dk1"/>
              </a:solidFill>
            </a:endParaRPr>
          </a:p>
          <a:p>
            <a:pPr indent="-228600" lvl="0" marL="1282700" rtl="0" algn="l">
              <a:spcBef>
                <a:spcPts val="0"/>
              </a:spcBef>
              <a:spcAft>
                <a:spcPts val="0"/>
              </a:spcAft>
              <a:buNone/>
            </a:pPr>
            <a:r>
              <a:rPr lang="da" sz="1400">
                <a:solidFill>
                  <a:schemeClr val="dk1"/>
                </a:solidFill>
              </a:rPr>
              <a:t>·   	</a:t>
            </a:r>
            <a:r>
              <a:rPr b="1" lang="da" sz="1400">
                <a:solidFill>
                  <a:schemeClr val="dk1"/>
                </a:solidFill>
              </a:rPr>
              <a:t>Tango</a:t>
            </a:r>
            <a:endParaRPr b="1" sz="1400">
              <a:solidFill>
                <a:schemeClr val="dk1"/>
              </a:solidFill>
            </a:endParaRPr>
          </a:p>
          <a:p>
            <a:pPr indent="-228600" lvl="0" marL="1282700" rtl="0" algn="l">
              <a:spcBef>
                <a:spcPts val="0"/>
              </a:spcBef>
              <a:spcAft>
                <a:spcPts val="0"/>
              </a:spcAft>
              <a:buNone/>
            </a:pPr>
            <a:r>
              <a:rPr lang="da" sz="1400">
                <a:solidFill>
                  <a:schemeClr val="dk1"/>
                </a:solidFill>
              </a:rPr>
              <a:t>·   	</a:t>
            </a:r>
            <a:r>
              <a:rPr b="1" lang="da" sz="1400">
                <a:solidFill>
                  <a:schemeClr val="dk1"/>
                </a:solidFill>
              </a:rPr>
              <a:t>El son (cubansk musik)</a:t>
            </a:r>
            <a:endParaRPr b="1" sz="1400">
              <a:solidFill>
                <a:schemeClr val="dk1"/>
              </a:solidFill>
            </a:endParaRPr>
          </a:p>
          <a:p>
            <a:pPr indent="-228600" lvl="0" marL="1282700" rtl="0" algn="l">
              <a:spcBef>
                <a:spcPts val="0"/>
              </a:spcBef>
              <a:spcAft>
                <a:spcPts val="0"/>
              </a:spcAft>
              <a:buNone/>
            </a:pPr>
            <a:r>
              <a:rPr lang="da" sz="1400">
                <a:solidFill>
                  <a:schemeClr val="dk1"/>
                </a:solidFill>
              </a:rPr>
              <a:t>·   	</a:t>
            </a:r>
            <a:r>
              <a:rPr b="1" lang="da" sz="1400">
                <a:solidFill>
                  <a:schemeClr val="dk1"/>
                </a:solidFill>
              </a:rPr>
              <a:t>Narcocorridos</a:t>
            </a:r>
            <a:endParaRPr b="1" sz="1400">
              <a:solidFill>
                <a:schemeClr val="dk1"/>
              </a:solidFill>
            </a:endParaRPr>
          </a:p>
          <a:p>
            <a:pPr indent="-228600" lvl="0" marL="1282700" rtl="0" algn="l">
              <a:spcBef>
                <a:spcPts val="0"/>
              </a:spcBef>
              <a:spcAft>
                <a:spcPts val="0"/>
              </a:spcAft>
              <a:buNone/>
            </a:pPr>
            <a:r>
              <a:t/>
            </a:r>
            <a:endParaRPr b="1" sz="14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da" sz="2220"/>
              <a:t>Eksempler på flerfaglige problemstillinger</a:t>
            </a:r>
            <a:endParaRPr sz="2220"/>
          </a:p>
        </p:txBody>
      </p:sp>
      <p:sp>
        <p:nvSpPr>
          <p:cNvPr id="183" name="Google Shape;183;p29"/>
          <p:cNvSpPr txBox="1"/>
          <p:nvPr>
            <p:ph idx="1" type="body"/>
          </p:nvPr>
        </p:nvSpPr>
        <p:spPr>
          <a:xfrm>
            <a:off x="311700" y="1345475"/>
            <a:ext cx="8520600" cy="32235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da" sz="1400">
                <a:solidFill>
                  <a:schemeClr val="dk1"/>
                </a:solidFill>
              </a:rPr>
              <a:t>Spansk </a:t>
            </a:r>
            <a:r>
              <a:rPr b="1" lang="da" sz="1400">
                <a:solidFill>
                  <a:schemeClr val="dk1"/>
                </a:solidFill>
              </a:rPr>
              <a:t>– matemat</a:t>
            </a:r>
            <a:r>
              <a:rPr b="1" lang="da" sz="1400">
                <a:solidFill>
                  <a:schemeClr val="dk1"/>
                </a:solidFill>
              </a:rPr>
              <a:t>ik:</a:t>
            </a:r>
            <a:endParaRPr b="1" sz="1400">
              <a:solidFill>
                <a:schemeClr val="dk1"/>
              </a:solidFill>
            </a:endParaRPr>
          </a:p>
          <a:p>
            <a:pPr indent="-228600" lvl="0" marL="1282700" rtl="0" algn="l">
              <a:spcBef>
                <a:spcPts val="1200"/>
              </a:spcBef>
              <a:spcAft>
                <a:spcPts val="0"/>
              </a:spcAft>
              <a:buNone/>
            </a:pPr>
            <a:r>
              <a:rPr lang="da" sz="1400">
                <a:solidFill>
                  <a:schemeClr val="dk1"/>
                </a:solidFill>
              </a:rPr>
              <a:t>·   	Ungdomsarbejdsløshed i Spanien</a:t>
            </a:r>
            <a:endParaRPr sz="1400">
              <a:solidFill>
                <a:schemeClr val="dk1"/>
              </a:solidFill>
            </a:endParaRPr>
          </a:p>
          <a:p>
            <a:pPr indent="-228600" lvl="0" marL="1282700" rtl="0" algn="l">
              <a:spcBef>
                <a:spcPts val="1200"/>
              </a:spcBef>
              <a:spcAft>
                <a:spcPts val="0"/>
              </a:spcAft>
              <a:buNone/>
            </a:pPr>
            <a:r>
              <a:rPr lang="da" sz="1400">
                <a:solidFill>
                  <a:schemeClr val="dk1"/>
                </a:solidFill>
              </a:rPr>
              <a:t>·   	Immigration</a:t>
            </a:r>
            <a:endParaRPr sz="1400">
              <a:solidFill>
                <a:schemeClr val="dk1"/>
              </a:solidFill>
            </a:endParaRPr>
          </a:p>
          <a:p>
            <a:pPr indent="0" lvl="0" marL="0" rtl="0" algn="l">
              <a:spcBef>
                <a:spcPts val="1200"/>
              </a:spcBef>
              <a:spcAft>
                <a:spcPts val="0"/>
              </a:spcAft>
              <a:buNone/>
            </a:pPr>
            <a:r>
              <a:t/>
            </a:r>
            <a:endParaRPr b="1" sz="14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Dansk - Spansk</a:t>
            </a:r>
            <a:endParaRPr/>
          </a:p>
        </p:txBody>
      </p:sp>
      <p:sp>
        <p:nvSpPr>
          <p:cNvPr id="189" name="Google Shape;189;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b="1" lang="da" sz="1400">
                <a:solidFill>
                  <a:schemeClr val="dk1"/>
                </a:solidFill>
                <a:latin typeface="Calibri"/>
                <a:ea typeface="Calibri"/>
                <a:cs typeface="Calibri"/>
                <a:sym typeface="Calibri"/>
              </a:rPr>
              <a:t>Magisk realisme</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Gør kort rede for hovedstrømningerne i den magiske realisme i Latinamerika.</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Lav en analyse og fortolkning af Laura Esquivels roman ”Como agua para chocolate” (1989) med fokus på magisk realistiske træk.</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Endelig ønskes ”Como agua para chocolate” set i forhold til Charlotte Weitzes novelle ”Kronvildt” fra novellesamlingen ”Skifting” fra 1996 med særlig vægt på analyse af ”mad-motivet”.</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Diskutér om Charlotte Weitze er magisk realist. I diskussionen bedes du inddrage Charlotte Weitzes novelle ”Biller”.</a:t>
            </a:r>
            <a:endParaRPr sz="1400">
              <a:solidFill>
                <a:schemeClr val="dk1"/>
              </a:solidFill>
              <a:latin typeface="Calibri"/>
              <a:ea typeface="Calibri"/>
              <a:cs typeface="Calibri"/>
              <a:sym typeface="Calibri"/>
            </a:endParaRPr>
          </a:p>
          <a:p>
            <a:pPr indent="0" lvl="0" marL="0" rtl="0" algn="l">
              <a:spcBef>
                <a:spcPts val="1200"/>
              </a:spcBef>
              <a:spcAft>
                <a:spcPts val="1200"/>
              </a:spcAft>
              <a:buNone/>
            </a:pPr>
            <a:r>
              <a:t/>
            </a:r>
            <a:endParaRPr sz="14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Engelsk - Spansk</a:t>
            </a:r>
            <a:endParaRPr/>
          </a:p>
        </p:txBody>
      </p:sp>
      <p:sp>
        <p:nvSpPr>
          <p:cNvPr id="195" name="Google Shape;195;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b="1" lang="da" sz="1400">
                <a:solidFill>
                  <a:schemeClr val="dk1"/>
                </a:solidFill>
                <a:latin typeface="Calibri"/>
                <a:ea typeface="Calibri"/>
                <a:cs typeface="Calibri"/>
                <a:sym typeface="Calibri"/>
              </a:rPr>
              <a:t>Latinoer i USA</a:t>
            </a:r>
            <a:br>
              <a:rPr lang="da" sz="1400">
                <a:solidFill>
                  <a:schemeClr val="dk1"/>
                </a:solidFill>
                <a:latin typeface="Calibri"/>
                <a:ea typeface="Calibri"/>
                <a:cs typeface="Calibri"/>
                <a:sym typeface="Calibri"/>
              </a:rPr>
            </a:br>
            <a:br>
              <a:rPr lang="da" sz="1400">
                <a:solidFill>
                  <a:schemeClr val="dk1"/>
                </a:solidFill>
                <a:latin typeface="Calibri"/>
                <a:ea typeface="Calibri"/>
                <a:cs typeface="Calibri"/>
                <a:sym typeface="Calibri"/>
              </a:rPr>
            </a:br>
            <a:r>
              <a:rPr lang="da" sz="1400">
                <a:solidFill>
                  <a:schemeClr val="dk1"/>
                </a:solidFill>
                <a:latin typeface="Calibri"/>
                <a:ea typeface="Calibri"/>
                <a:cs typeface="Calibri"/>
                <a:sym typeface="Calibri"/>
              </a:rPr>
              <a:t> </a:t>
            </a:r>
            <a:r>
              <a:rPr lang="da" sz="1400">
                <a:solidFill>
                  <a:schemeClr val="dk1"/>
                </a:solidFill>
                <a:latin typeface="Calibri"/>
                <a:ea typeface="Calibri"/>
                <a:cs typeface="Calibri"/>
                <a:sym typeface="Calibri"/>
              </a:rPr>
              <a:t>Med afsæt i interviews i “Retratos latinos en California”: Francisco Jiménez, Santiago Bernal, Carlos og med fokus på kulturmødet/-sammenstødet ønskes en redegørelse for latino’ernes tilstedeværelse i USA.</a:t>
            </a:r>
            <a:br>
              <a:rPr lang="da" sz="1400">
                <a:solidFill>
                  <a:schemeClr val="dk1"/>
                </a:solidFill>
                <a:latin typeface="Calibri"/>
                <a:ea typeface="Calibri"/>
                <a:cs typeface="Calibri"/>
                <a:sym typeface="Calibri"/>
              </a:rPr>
            </a:br>
            <a:br>
              <a:rPr lang="da" sz="1400">
                <a:solidFill>
                  <a:schemeClr val="dk1"/>
                </a:solidFill>
                <a:latin typeface="Calibri"/>
                <a:ea typeface="Calibri"/>
                <a:cs typeface="Calibri"/>
                <a:sym typeface="Calibri"/>
              </a:rPr>
            </a:br>
            <a:r>
              <a:rPr lang="da" sz="1400">
                <a:solidFill>
                  <a:schemeClr val="dk1"/>
                </a:solidFill>
                <a:latin typeface="Calibri"/>
                <a:ea typeface="Calibri"/>
                <a:cs typeface="Calibri"/>
                <a:sym typeface="Calibri"/>
              </a:rPr>
              <a:t> Dernæst foretages en analyse af Sandra Cisneros The House On Mango Street (1984), idet du iagttager romanens kvindelige hovedfigur i det kulturmøde, hun oplever gennem sin opvækst i et latinokvarter i Chicago.</a:t>
            </a:r>
            <a:br>
              <a:rPr lang="da" sz="1400">
                <a:solidFill>
                  <a:schemeClr val="dk1"/>
                </a:solidFill>
                <a:latin typeface="Calibri"/>
                <a:ea typeface="Calibri"/>
                <a:cs typeface="Calibri"/>
                <a:sym typeface="Calibri"/>
              </a:rPr>
            </a:br>
            <a:br>
              <a:rPr lang="da" sz="1400">
                <a:solidFill>
                  <a:schemeClr val="dk1"/>
                </a:solidFill>
                <a:latin typeface="Calibri"/>
                <a:ea typeface="Calibri"/>
                <a:cs typeface="Calibri"/>
                <a:sym typeface="Calibri"/>
              </a:rPr>
            </a:br>
            <a:r>
              <a:rPr lang="da" sz="1400">
                <a:solidFill>
                  <a:schemeClr val="dk1"/>
                </a:solidFill>
                <a:latin typeface="Calibri"/>
                <a:ea typeface="Calibri"/>
                <a:cs typeface="Calibri"/>
                <a:sym typeface="Calibri"/>
              </a:rPr>
              <a:t> Med inddragelse af artiklen “Two Americas?” (Newsweek 2004) ønskes en diskussion af latinoernes rolle i og betydning for det amerikanske samfund i dag. I forlængelse heraf bedes du kommentere netartiklen “Hispanic Influence in the United States”</a:t>
            </a:r>
            <a:r>
              <a:rPr lang="da" sz="1400">
                <a:solidFill>
                  <a:schemeClr val="hlink"/>
                </a:solidFill>
                <a:uFill>
                  <a:noFill/>
                </a:uFill>
                <a:latin typeface="Calibri"/>
                <a:ea typeface="Calibri"/>
                <a:cs typeface="Calibri"/>
                <a:sym typeface="Calibri"/>
                <a:hlinkClick r:id="rId3"/>
              </a:rPr>
              <a:t> </a:t>
            </a:r>
            <a:r>
              <a:rPr lang="da" sz="1400" u="sng">
                <a:solidFill>
                  <a:schemeClr val="hlink"/>
                </a:solidFill>
                <a:latin typeface="Calibri"/>
                <a:ea typeface="Calibri"/>
                <a:cs typeface="Calibri"/>
                <a:sym typeface="Calibri"/>
                <a:hlinkClick r:id="rId4"/>
              </a:rPr>
              <a:t>http://theamericano.com/2009/08/27/hispanic-influence-in-the-united-states/</a:t>
            </a:r>
            <a:r>
              <a:rPr lang="da"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a:p>
            <a:pPr indent="0" lvl="0" marL="0" rtl="0" algn="l">
              <a:spcBef>
                <a:spcPts val="1200"/>
              </a:spcBef>
              <a:spcAft>
                <a:spcPts val="1200"/>
              </a:spcAft>
              <a:buNone/>
            </a:pPr>
            <a:r>
              <a:t/>
            </a:r>
            <a:endParaRPr sz="1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Dagens plan</a:t>
            </a:r>
            <a:endParaRPr/>
          </a:p>
        </p:txBody>
      </p:sp>
      <p:sp>
        <p:nvSpPr>
          <p:cNvPr id="62" name="Google Shape;62;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arenR"/>
            </a:pPr>
            <a:r>
              <a:rPr lang="da"/>
              <a:t>Kort in</a:t>
            </a:r>
            <a:r>
              <a:rPr lang="da"/>
              <a:t>tro til i dag og SRP</a:t>
            </a:r>
            <a:endParaRPr/>
          </a:p>
          <a:p>
            <a:pPr indent="-342900" lvl="0" marL="457200" rtl="0" algn="l">
              <a:spcBef>
                <a:spcPts val="0"/>
              </a:spcBef>
              <a:spcAft>
                <a:spcPts val="0"/>
              </a:spcAft>
              <a:buSzPts val="1800"/>
              <a:buAutoNum type="arabicParenR"/>
            </a:pPr>
            <a:r>
              <a:rPr lang="da"/>
              <a:t>Med makker: Forberede spørgsmål til interview</a:t>
            </a:r>
            <a:endParaRPr/>
          </a:p>
          <a:p>
            <a:pPr indent="-342900" lvl="0" marL="457200" rtl="0" algn="l">
              <a:spcBef>
                <a:spcPts val="0"/>
              </a:spcBef>
              <a:spcAft>
                <a:spcPts val="0"/>
              </a:spcAft>
              <a:buSzPts val="1800"/>
              <a:buAutoNum type="arabicParenR"/>
            </a:pPr>
            <a:r>
              <a:rPr lang="da"/>
              <a:t>I grupper på tværs af hold: Lær hinanden at kende-leg, og så skal I skal interviewe hinanden</a:t>
            </a:r>
            <a:endParaRPr/>
          </a:p>
          <a:p>
            <a:pPr indent="-342900" lvl="0" marL="457200" rtl="0" algn="l">
              <a:spcBef>
                <a:spcPts val="0"/>
              </a:spcBef>
              <a:spcAft>
                <a:spcPts val="0"/>
              </a:spcAft>
              <a:buSzPts val="1800"/>
              <a:buAutoNum type="arabicParenR"/>
            </a:pPr>
            <a:r>
              <a:rPr lang="da"/>
              <a:t>Fælles afrunding</a:t>
            </a:r>
            <a:endParaRPr/>
          </a:p>
          <a:p>
            <a:pPr indent="0" lvl="0" marL="0" rtl="0" algn="l">
              <a:spcBef>
                <a:spcPts val="1200"/>
              </a:spcBef>
              <a:spcAft>
                <a:spcPts val="1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Historie - Spansk</a:t>
            </a:r>
            <a:endParaRPr/>
          </a:p>
        </p:txBody>
      </p:sp>
      <p:sp>
        <p:nvSpPr>
          <p:cNvPr id="201" name="Google Shape;201;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Gør kort rede for Francotidens betydning for kvindernes rettigheder i Spanien frem mod 1975.</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Giv en analyse og fortolkning af manuskriptet til filmen: ”Te doy mis ojos” af Iciar Bollain (2004)</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Sammenlign kvindernes muligheder i Spanien i perioden 1975 – 2011 med de tilsvarende i Danmark, idet du vurderer årsagerne til de forskelle, der er. Inddrag herunder vedlagte artikel..</a:t>
            </a:r>
            <a:endParaRPr sz="1400">
              <a:solidFill>
                <a:schemeClr val="dk1"/>
              </a:solidFill>
              <a:latin typeface="Calibri"/>
              <a:ea typeface="Calibri"/>
              <a:cs typeface="Calibri"/>
              <a:sym typeface="Calibri"/>
            </a:endParaRPr>
          </a:p>
          <a:p>
            <a:pPr indent="0" lvl="0" marL="0" rtl="0" algn="l">
              <a:spcBef>
                <a:spcPts val="1200"/>
              </a:spcBef>
              <a:spcAft>
                <a:spcPts val="1200"/>
              </a:spcAft>
              <a:buNone/>
            </a:pPr>
            <a:r>
              <a:t/>
            </a:r>
            <a:endParaRPr sz="1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Historie - Spansk	</a:t>
            </a:r>
            <a:endParaRPr/>
          </a:p>
        </p:txBody>
      </p:sp>
      <p:sp>
        <p:nvSpPr>
          <p:cNvPr id="207" name="Google Shape;207;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i="1" lang="da" sz="1400">
                <a:solidFill>
                  <a:schemeClr val="dk1"/>
                </a:solidFill>
                <a:latin typeface="Calibri"/>
                <a:ea typeface="Calibri"/>
                <a:cs typeface="Calibri"/>
                <a:sym typeface="Calibri"/>
              </a:rPr>
              <a:t>Opgaven er en undersøgelse af Cataloniens ønske om selvstændighed og FC Barcelonas betydning for dette.</a:t>
            </a:r>
            <a:endParaRPr i="1"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Redegør for den historiske baggrund for Cataloniens selvstændighedskamp.</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Lav dernæst en komparativ analyse og fortolkning af  ”Barca – el opio del pueblo”  og 2 </a:t>
            </a:r>
            <a:r>
              <a:rPr lang="da" sz="1400">
                <a:solidFill>
                  <a:srgbClr val="1A1A1A"/>
                </a:solidFill>
                <a:latin typeface="Calibri"/>
                <a:ea typeface="Calibri"/>
                <a:cs typeface="Calibri"/>
                <a:sym typeface="Calibri"/>
              </a:rPr>
              <a:t>selvvalgte tekster på spansk, </a:t>
            </a:r>
            <a:r>
              <a:rPr lang="da" sz="1400">
                <a:solidFill>
                  <a:schemeClr val="dk1"/>
                </a:solidFill>
                <a:latin typeface="Calibri"/>
                <a:ea typeface="Calibri"/>
                <a:cs typeface="Calibri"/>
                <a:sym typeface="Calibri"/>
              </a:rPr>
              <a:t>med fokus på hvordan kampen for selvstændighed hænger sammen med FC Barcelona.</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Diskuter hvilken rolle FC Barcelona spiller for Cataloniens national-og selvstændighedsfølelse samt vurder hvilke konsekvenser en evt. løsrivelse kan få for Spanien og for Catalonien.</a:t>
            </a:r>
            <a:endParaRPr sz="1400">
              <a:solidFill>
                <a:schemeClr val="dk1"/>
              </a:solidFill>
              <a:latin typeface="Calibri"/>
              <a:ea typeface="Calibri"/>
              <a:cs typeface="Calibri"/>
              <a:sym typeface="Calibri"/>
            </a:endParaRPr>
          </a:p>
          <a:p>
            <a:pPr indent="0" lvl="0" marL="0" rtl="0" algn="l">
              <a:spcBef>
                <a:spcPts val="1200"/>
              </a:spcBef>
              <a:spcAft>
                <a:spcPts val="1200"/>
              </a:spcAft>
              <a:buNone/>
            </a:pPr>
            <a:r>
              <a:t/>
            </a:r>
            <a:endParaRPr sz="14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Spansk - Samfundsfag	</a:t>
            </a:r>
            <a:endParaRPr/>
          </a:p>
        </p:txBody>
      </p:sp>
      <p:sp>
        <p:nvSpPr>
          <p:cNvPr id="213" name="Google Shape;213;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Hvordan påvirker børnemishandling identitetsdannelsen?</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Analyse og tolkning af drejebogen til filmen: “El Bola” af Juan Antón Mañas.</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Analyser endvidere Pablos udvikling vha. sociologiske begreber og teorier, idet du undersøger og vurderer hvordan hans identitetsdannelse påvirkes. Inddrag herunder betydningen af familie og grupper.</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Diskuter filmens opfattelse af barndommen og giv en tolkning på dens budskab.</a:t>
            </a:r>
            <a:endParaRPr sz="1400">
              <a:solidFill>
                <a:schemeClr val="dk1"/>
              </a:solidFill>
              <a:latin typeface="Calibri"/>
              <a:ea typeface="Calibri"/>
              <a:cs typeface="Calibri"/>
              <a:sym typeface="Calibri"/>
            </a:endParaRPr>
          </a:p>
          <a:p>
            <a:pPr indent="0" lvl="0" marL="0" rtl="0" algn="l">
              <a:spcBef>
                <a:spcPts val="1200"/>
              </a:spcBef>
              <a:spcAft>
                <a:spcPts val="1200"/>
              </a:spcAft>
              <a:buNone/>
            </a:pPr>
            <a:r>
              <a:t/>
            </a:r>
            <a:endParaRPr sz="14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Spansk - Samfundsfag</a:t>
            </a:r>
            <a:endParaRPr/>
          </a:p>
        </p:txBody>
      </p:sp>
      <p:sp>
        <p:nvSpPr>
          <p:cNvPr id="219" name="Google Shape;219;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i="1" lang="da" sz="1400">
                <a:solidFill>
                  <a:schemeClr val="dk1"/>
                </a:solidFill>
                <a:latin typeface="Calibri"/>
                <a:ea typeface="Calibri"/>
                <a:cs typeface="Calibri"/>
                <a:sym typeface="Calibri"/>
              </a:rPr>
              <a:t>Opgaven er en undersøgelse af baggrunden for Mellemamerikanske bander, deres tiltrækningskraft og mulige løsninger.</a:t>
            </a:r>
            <a:endParaRPr i="1"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Redegør kort for baggrunden for de mellemamerikanske bander generelt og for MS13 i særdeleshed.</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Foretag en sammenlignende analyse og fortolkning af ”</a:t>
            </a:r>
            <a:r>
              <a:rPr i="1" lang="da" sz="1400">
                <a:solidFill>
                  <a:schemeClr val="dk1"/>
                </a:solidFill>
                <a:latin typeface="Calibri"/>
                <a:ea typeface="Calibri"/>
                <a:cs typeface="Calibri"/>
                <a:sym typeface="Calibri"/>
              </a:rPr>
              <a:t>Testimonio de un ex-jefe de la MS #13 Mara Salvatrucha</a:t>
            </a:r>
            <a:r>
              <a:rPr lang="da" sz="1400">
                <a:solidFill>
                  <a:schemeClr val="dk1"/>
                </a:solidFill>
                <a:latin typeface="Calibri"/>
                <a:ea typeface="Calibri"/>
                <a:cs typeface="Calibri"/>
                <a:sym typeface="Calibri"/>
              </a:rPr>
              <a:t>” (ForosPerú 2011</a:t>
            </a:r>
            <a:r>
              <a:rPr lang="da" sz="1400">
                <a:solidFill>
                  <a:schemeClr val="dk1"/>
                </a:solidFill>
                <a:uFill>
                  <a:noFill/>
                </a:uFill>
                <a:latin typeface="Calibri"/>
                <a:ea typeface="Calibri"/>
                <a:cs typeface="Calibri"/>
                <a:sym typeface="Calibri"/>
                <a:hlinkClick r:id="rId3">
                  <a:extLst>
                    <a:ext uri="{A12FA001-AC4F-418D-AE19-62706E023703}">
                      <ahyp:hlinkClr val="tx"/>
                    </a:ext>
                  </a:extLst>
                </a:hlinkClick>
              </a:rPr>
              <a:t> </a:t>
            </a:r>
            <a:r>
              <a:rPr lang="da" sz="1400" u="sng">
                <a:solidFill>
                  <a:schemeClr val="hlink"/>
                </a:solidFill>
                <a:latin typeface="Calibri"/>
                <a:ea typeface="Calibri"/>
                <a:cs typeface="Calibri"/>
                <a:sym typeface="Calibri"/>
                <a:hlinkClick r:id="rId4"/>
              </a:rPr>
              <a:t>http://www.forosperu.net/temas/testimonio-de-un-ex-jefe-de-la-ms-13-mara-salvatrucha.247388/</a:t>
            </a:r>
            <a:r>
              <a:rPr lang="da" sz="1400">
                <a:solidFill>
                  <a:schemeClr val="dk1"/>
                </a:solidFill>
                <a:latin typeface="Calibri"/>
                <a:ea typeface="Calibri"/>
                <a:cs typeface="Calibri"/>
                <a:sym typeface="Calibri"/>
              </a:rPr>
              <a:t> ) og 2 selvvalgte tekster fra “</a:t>
            </a:r>
            <a:r>
              <a:rPr i="1" lang="da" sz="1400">
                <a:solidFill>
                  <a:schemeClr val="dk1"/>
                </a:solidFill>
                <a:latin typeface="Calibri"/>
                <a:ea typeface="Calibri"/>
                <a:cs typeface="Calibri"/>
                <a:sym typeface="Calibri"/>
              </a:rPr>
              <a:t>Retratos centroamericanos desde Dinamarca</a:t>
            </a:r>
            <a:r>
              <a:rPr lang="da" sz="1400">
                <a:solidFill>
                  <a:schemeClr val="dk1"/>
                </a:solidFill>
                <a:latin typeface="Calibri"/>
                <a:ea typeface="Calibri"/>
                <a:cs typeface="Calibri"/>
                <a:sym typeface="Calibri"/>
              </a:rPr>
              <a:t>” (Gyldendal 2013) med fokus på årsager til at blive medlem af en bande samt bandernes regler og ritualer.</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Diskutér dernæst hvorvidt det er muligt at komme banderne til livs og i så fald hvordan. Inddrag teori om kriminalitet.</a:t>
            </a:r>
            <a:endParaRPr sz="1400">
              <a:solidFill>
                <a:schemeClr val="dk1"/>
              </a:solidFill>
              <a:latin typeface="Calibri"/>
              <a:ea typeface="Calibri"/>
              <a:cs typeface="Calibri"/>
              <a:sym typeface="Calibri"/>
            </a:endParaRPr>
          </a:p>
          <a:p>
            <a:pPr indent="0" lvl="0" marL="0" rtl="0" algn="l">
              <a:spcBef>
                <a:spcPts val="1200"/>
              </a:spcBef>
              <a:spcAft>
                <a:spcPts val="1200"/>
              </a:spcAft>
              <a:buNone/>
            </a:pPr>
            <a:r>
              <a:t/>
            </a:r>
            <a:endParaRPr sz="1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Spansk - Idræt</a:t>
            </a:r>
            <a:endParaRPr/>
          </a:p>
        </p:txBody>
      </p:sp>
      <p:sp>
        <p:nvSpPr>
          <p:cNvPr id="225" name="Google Shape;225;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marR="0" rtl="0" algn="l">
              <a:spcBef>
                <a:spcPts val="1200"/>
              </a:spcBef>
              <a:spcAft>
                <a:spcPts val="0"/>
              </a:spcAft>
              <a:buClr>
                <a:schemeClr val="dk1"/>
              </a:buClr>
              <a:buSzPts val="1100"/>
              <a:buFont typeface="Arial"/>
              <a:buNone/>
            </a:pPr>
            <a:r>
              <a:rPr i="1" lang="da" sz="1400">
                <a:solidFill>
                  <a:schemeClr val="dk1"/>
                </a:solidFill>
                <a:latin typeface="Calibri"/>
                <a:ea typeface="Calibri"/>
                <a:cs typeface="Calibri"/>
                <a:sym typeface="Calibri"/>
              </a:rPr>
              <a:t>Opgaven er en undersøgelse af om træner Joseph Guardiola har trukket FC Barcelona ud af sin offerrolle og i så fald hvordan.</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Redegør kort for FC Barcelonas historiske rolle som offer i forhold til Real Madrid indtil Guardiola blev træner.</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Analyser spillestilen under Guardiola og hans arbejde med La Masia.</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Analyser og fortolk desuden Guardiolas tale til holdet som ny træner (uddrag fra Guillem Balagué’s bog: ”Pep Guardiola: Otra forma de ganar” fra FC Barcelonas hjemmeside:</a:t>
            </a:r>
            <a:r>
              <a:rPr lang="da" sz="1400">
                <a:solidFill>
                  <a:schemeClr val="dk1"/>
                </a:solidFill>
                <a:uFill>
                  <a:noFill/>
                </a:uFill>
                <a:latin typeface="Calibri"/>
                <a:ea typeface="Calibri"/>
                <a:cs typeface="Calibri"/>
                <a:sym typeface="Calibri"/>
                <a:hlinkClick r:id="rId3">
                  <a:extLst>
                    <a:ext uri="{A12FA001-AC4F-418D-AE19-62706E023703}">
                      <ahyp:hlinkClr val="tx"/>
                    </a:ext>
                  </a:extLst>
                </a:hlinkClick>
              </a:rPr>
              <a:t> </a:t>
            </a:r>
            <a:r>
              <a:rPr lang="da" sz="1400" u="sng">
                <a:solidFill>
                  <a:schemeClr val="hlink"/>
                </a:solidFill>
                <a:latin typeface="Calibri"/>
                <a:ea typeface="Calibri"/>
                <a:cs typeface="Calibri"/>
                <a:sym typeface="Calibri"/>
                <a:hlinkClick r:id="rId4"/>
              </a:rPr>
              <a:t>http://www.blaugranas.com/las_primeras_palabras_de_guardiola-itemap-67-73461-1.htm</a:t>
            </a:r>
            <a:r>
              <a:rPr lang="da" sz="1400">
                <a:solidFill>
                  <a:srgbClr val="333333"/>
                </a:solidFill>
                <a:latin typeface="Calibri"/>
                <a:ea typeface="Calibri"/>
                <a:cs typeface="Calibri"/>
                <a:sym typeface="Calibri"/>
              </a:rPr>
              <a:t>  </a:t>
            </a:r>
            <a:r>
              <a:rPr lang="da"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a:p>
            <a:pPr indent="0" lvl="0" marL="0" rtl="0" algn="l">
              <a:spcBef>
                <a:spcPts val="1200"/>
              </a:spcBef>
              <a:spcAft>
                <a:spcPts val="1200"/>
              </a:spcAft>
              <a:buNone/>
            </a:pPr>
            <a:r>
              <a:rPr lang="da" sz="1400">
                <a:solidFill>
                  <a:schemeClr val="dk1"/>
                </a:solidFill>
                <a:latin typeface="Calibri"/>
                <a:ea typeface="Calibri"/>
                <a:cs typeface="Calibri"/>
                <a:sym typeface="Calibri"/>
              </a:rPr>
              <a:t>Diskuter på denne baggrund hvilken betydning Guardiola som træner og holdets spillestil under ham har haft for catalanernes forhold til Barca og om klubben er kommet ud af offerrollen.</a:t>
            </a:r>
            <a:endParaRPr sz="14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Spansk - Religion	</a:t>
            </a:r>
            <a:endParaRPr/>
          </a:p>
        </p:txBody>
      </p:sp>
      <p:sp>
        <p:nvSpPr>
          <p:cNvPr id="231" name="Google Shape;231;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Redegør kort for pilgrimsrejsens betydning i middelalderen.</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Foretag en sammenlignende analyse af Joaquín Aguirre Bellver: “El camino de Santiago – El bordón y la estrella” (1962) og Jotape: “Mi camino de Santiago” (2009)</a:t>
            </a:r>
            <a:r>
              <a:rPr lang="da" sz="1400">
                <a:solidFill>
                  <a:schemeClr val="dk1"/>
                </a:solidFill>
                <a:uFill>
                  <a:noFill/>
                </a:uFill>
                <a:latin typeface="Calibri"/>
                <a:ea typeface="Calibri"/>
                <a:cs typeface="Calibri"/>
                <a:sym typeface="Calibri"/>
                <a:hlinkClick r:id="rId3">
                  <a:extLst>
                    <a:ext uri="{A12FA001-AC4F-418D-AE19-62706E023703}">
                      <ahyp:hlinkClr val="tx"/>
                    </a:ext>
                  </a:extLst>
                </a:hlinkClick>
              </a:rPr>
              <a:t> </a:t>
            </a:r>
            <a:r>
              <a:rPr lang="da" sz="1400" u="sng">
                <a:solidFill>
                  <a:srgbClr val="0000FF"/>
                </a:solidFill>
                <a:latin typeface="Calibri"/>
                <a:ea typeface="Calibri"/>
                <a:cs typeface="Calibri"/>
                <a:sym typeface="Calibri"/>
                <a:hlinkClick r:id="rId4">
                  <a:extLst>
                    <a:ext uri="{A12FA001-AC4F-418D-AE19-62706E023703}">
                      <ahyp:hlinkClr val="tx"/>
                    </a:ext>
                  </a:extLst>
                </a:hlinkClick>
              </a:rPr>
              <a:t>www.losviajeros.com/Blogs.php?b=2254</a:t>
            </a:r>
            <a:r>
              <a:rPr lang="da" sz="1400">
                <a:solidFill>
                  <a:schemeClr val="dk1"/>
                </a:solidFill>
                <a:latin typeface="Calibri"/>
                <a:ea typeface="Calibri"/>
                <a:cs typeface="Calibri"/>
                <a:sym typeface="Calibri"/>
              </a:rPr>
              <a:t>. Herunder skal du komme ind på motiverne for rejsen og hvad, der lægges vægt på i rejsebeskrivelserne.</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Endelig bedes du diskutere årsagerne til nutidige pilgrimsrejser og religionens rolle i det senmoderne samfund. Inddrag herunder vedhæftede kilde.</a:t>
            </a:r>
            <a:endParaRPr sz="1400">
              <a:solidFill>
                <a:schemeClr val="dk1"/>
              </a:solidFill>
              <a:latin typeface="Calibri"/>
              <a:ea typeface="Calibri"/>
              <a:cs typeface="Calibri"/>
              <a:sym typeface="Calibri"/>
            </a:endParaRPr>
          </a:p>
          <a:p>
            <a:pPr indent="0" lvl="0" marL="0" rtl="0" algn="l">
              <a:spcBef>
                <a:spcPts val="1200"/>
              </a:spcBef>
              <a:spcAft>
                <a:spcPts val="1200"/>
              </a:spcAft>
              <a:buNone/>
            </a:pPr>
            <a:r>
              <a:t/>
            </a:r>
            <a:endParaRPr sz="14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Spansk - Billedkunst</a:t>
            </a:r>
            <a:endParaRPr/>
          </a:p>
        </p:txBody>
      </p:sp>
      <p:sp>
        <p:nvSpPr>
          <p:cNvPr id="237" name="Google Shape;237;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i="1" lang="da" sz="1400">
                <a:solidFill>
                  <a:schemeClr val="dk1"/>
                </a:solidFill>
                <a:latin typeface="Calibri"/>
                <a:ea typeface="Calibri"/>
                <a:cs typeface="Calibri"/>
                <a:sym typeface="Calibri"/>
              </a:rPr>
              <a:t>Opgaven er en undersøgelse af forholdet mellem Frida Kahlos dagbog og hendes malerkunst som udtryk for en søgen efter personlig identitetsdannelse</a:t>
            </a:r>
            <a:endParaRPr i="1"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Redegør kort for Frida Kahlos liv og indplacer hende i en historisk og kunsthistorisk kontekst.</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Analyser og fortolk Frida Kahlos dagbog, </a:t>
            </a:r>
            <a:r>
              <a:rPr i="1" lang="da" sz="1400">
                <a:solidFill>
                  <a:schemeClr val="dk1"/>
                </a:solidFill>
                <a:latin typeface="Calibri"/>
                <a:ea typeface="Calibri"/>
                <a:cs typeface="Calibri"/>
                <a:sym typeface="Calibri"/>
              </a:rPr>
              <a:t>El diario de Frida Kahlo: un íntimo autorretrato, 2005,</a:t>
            </a:r>
            <a:r>
              <a:rPr lang="da" sz="1400">
                <a:solidFill>
                  <a:schemeClr val="dk1"/>
                </a:solidFill>
                <a:latin typeface="Calibri"/>
                <a:ea typeface="Calibri"/>
                <a:cs typeface="Calibri"/>
                <a:sym typeface="Calibri"/>
              </a:rPr>
              <a:t>* samt udvalgte malerier med fokus på fremstillingen af hendes livskonflikter og søgen efter identitet.</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Vurder eftertidens opfattelse af Frida Kahlos værker og deres aktualitet i dag.</a:t>
            </a:r>
            <a:endParaRPr sz="1400">
              <a:solidFill>
                <a:schemeClr val="dk1"/>
              </a:solidFill>
              <a:latin typeface="Calibri"/>
              <a:ea typeface="Calibri"/>
              <a:cs typeface="Calibri"/>
              <a:sym typeface="Calibri"/>
            </a:endParaRPr>
          </a:p>
          <a:p>
            <a:pPr indent="0" lvl="0" marL="0" rtl="0" algn="l">
              <a:spcBef>
                <a:spcPts val="1200"/>
              </a:spcBef>
              <a:spcAft>
                <a:spcPts val="1200"/>
              </a:spcAft>
              <a:buNone/>
            </a:pPr>
            <a:r>
              <a:t/>
            </a:r>
            <a:endParaRPr sz="1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Spansk - Mediefag</a:t>
            </a:r>
            <a:endParaRPr/>
          </a:p>
        </p:txBody>
      </p:sp>
      <p:sp>
        <p:nvSpPr>
          <p:cNvPr id="243" name="Google Shape;243;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Med baggrund i den katolske kirkes officielle syn på køn og seksualitet, herunder kravene til præsters levevis, ønskes en analyse og fortolkning af Carlos Carreras film </a:t>
            </a:r>
            <a:r>
              <a:rPr i="1" lang="da" sz="1400">
                <a:solidFill>
                  <a:schemeClr val="dk1"/>
                </a:solidFill>
                <a:latin typeface="Calibri"/>
                <a:ea typeface="Calibri"/>
                <a:cs typeface="Calibri"/>
                <a:sym typeface="Calibri"/>
              </a:rPr>
              <a:t>El crimen del padre Amaro</a:t>
            </a:r>
            <a:r>
              <a:rPr lang="da" sz="1400">
                <a:solidFill>
                  <a:schemeClr val="dk1"/>
                </a:solidFill>
                <a:latin typeface="Calibri"/>
                <a:ea typeface="Calibri"/>
                <a:cs typeface="Calibri"/>
                <a:sym typeface="Calibri"/>
              </a:rPr>
              <a:t> (2002). I analysen skal hovedvægten lægges på valg af dramaturgi, arena/miljø, fremstillingen af centrale karakterer, filmiske virkemidler og tematik. Der skal i forbindelse med analysen af filmen indgå en filmisk næranalyse af et eller flere centrale citater efter eget valg, og relevante spanske citater fra manuskriptet scene 67, 76 og 83 skal inddrages.</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Diskuter med baggrund i analysen de typiske mande- og kvinderoller i nutidens Mexico, med særligt fokus på begrebet "machismo", og sæt dem i relation til den katolske kirkes officielle kønsmoral. Diskussionen skal tage udgangspunkt i artiklen "Piedras para el padre Amaro?" fra El Nuevo Diario, 2002.</a:t>
            </a:r>
            <a:endParaRPr sz="1400">
              <a:solidFill>
                <a:schemeClr val="dk1"/>
              </a:solidFill>
              <a:latin typeface="Calibri"/>
              <a:ea typeface="Calibri"/>
              <a:cs typeface="Calibri"/>
              <a:sym typeface="Calibri"/>
            </a:endParaRPr>
          </a:p>
          <a:p>
            <a:pPr indent="0" lvl="0" marL="0" rtl="0" algn="l">
              <a:spcBef>
                <a:spcPts val="1200"/>
              </a:spcBef>
              <a:spcAft>
                <a:spcPts val="1200"/>
              </a:spcAft>
              <a:buNone/>
            </a:pPr>
            <a:r>
              <a:t/>
            </a:r>
            <a:endParaRPr sz="14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Spansk - Musik	</a:t>
            </a:r>
            <a:endParaRPr/>
          </a:p>
        </p:txBody>
      </p:sp>
      <p:sp>
        <p:nvSpPr>
          <p:cNvPr id="249" name="Google Shape;249;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lang="da" sz="1400">
                <a:solidFill>
                  <a:schemeClr val="dk1"/>
                </a:solidFill>
                <a:uFill>
                  <a:noFill/>
                </a:uFill>
                <a:latin typeface="Calibri"/>
                <a:ea typeface="Calibri"/>
                <a:cs typeface="Calibri"/>
                <a:sym typeface="Calibri"/>
                <a:hlinkClick r:id="rId3">
                  <a:extLst>
                    <a:ext uri="{A12FA001-AC4F-418D-AE19-62706E023703}">
                      <ahyp:hlinkClr val="tx"/>
                    </a:ext>
                  </a:extLst>
                </a:hlinkClick>
              </a:rPr>
              <a:t>Tangomusik</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da" sz="1400">
                <a:solidFill>
                  <a:schemeClr val="dk1"/>
                </a:solidFill>
                <a:latin typeface="Calibri"/>
                <a:ea typeface="Calibri"/>
                <a:cs typeface="Calibri"/>
                <a:sym typeface="Calibri"/>
              </a:rPr>
              <a:t>Redegør for den argentinske tangos opståen og udvikling herunder særlige karakteristika ved den klassiske tango såvel i tekst som i musik. Diskutér desuden tangoens betydning for den argentinske selvforståelse. Teksten Gustavo Varela: "el tango: espejo de argentinidad" skal inddrages i besvarelsen.</a:t>
            </a:r>
            <a:br>
              <a:rPr lang="da" sz="1400">
                <a:solidFill>
                  <a:schemeClr val="dk1"/>
                </a:solidFill>
                <a:latin typeface="Calibri"/>
                <a:ea typeface="Calibri"/>
                <a:cs typeface="Calibri"/>
                <a:sym typeface="Calibri"/>
              </a:rPr>
            </a:br>
            <a:r>
              <a:rPr lang="da" sz="1400">
                <a:solidFill>
                  <a:schemeClr val="dk1"/>
                </a:solidFill>
                <a:latin typeface="Calibri"/>
                <a:ea typeface="Calibri"/>
                <a:cs typeface="Calibri"/>
                <a:sym typeface="Calibri"/>
              </a:rPr>
              <a:t> Foretag en musikalsk analyse af Astor Piazzollas værker: "Milonga Carrieguera" (1973) og "Nightclub" 1960 (1986) samt en litterær analyse af yderligere 2-3 selvvalgte tekster fra Horacio Ferrer/Astor Piazzollas tango-opera "Maria de Buenos Aires".</a:t>
            </a:r>
            <a:br>
              <a:rPr lang="da" sz="1400">
                <a:solidFill>
                  <a:schemeClr val="dk1"/>
                </a:solidFill>
                <a:latin typeface="Calibri"/>
                <a:ea typeface="Calibri"/>
                <a:cs typeface="Calibri"/>
                <a:sym typeface="Calibri"/>
              </a:rPr>
            </a:br>
            <a:r>
              <a:rPr lang="da" sz="1400">
                <a:solidFill>
                  <a:schemeClr val="dk1"/>
                </a:solidFill>
                <a:latin typeface="Calibri"/>
                <a:ea typeface="Calibri"/>
                <a:cs typeface="Calibri"/>
                <a:sym typeface="Calibri"/>
              </a:rPr>
              <a:t> Diskutér med udgangspunkt i analyserne betydningen af Piazollas nyfortolkning af tangoen. Teksten Gonzalo Saavedra: "Astor Piazzolla: Un tango triste, actual, consciente" (i uddrag) skal inddrages i besvarelsen.</a:t>
            </a:r>
            <a:endParaRPr sz="1400">
              <a:solidFill>
                <a:schemeClr val="dk1"/>
              </a:solidFill>
              <a:latin typeface="Calibri"/>
              <a:ea typeface="Calibri"/>
              <a:cs typeface="Calibri"/>
              <a:sym typeface="Calibri"/>
            </a:endParaRPr>
          </a:p>
          <a:p>
            <a:pPr indent="0" lvl="0" marL="0" rtl="0" algn="l">
              <a:spcBef>
                <a:spcPts val="1200"/>
              </a:spcBef>
              <a:spcAft>
                <a:spcPts val="1200"/>
              </a:spcAft>
              <a:buNone/>
            </a:pPr>
            <a:r>
              <a:t/>
            </a:r>
            <a:endParaRPr sz="14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Spansk - Matematik</a:t>
            </a:r>
            <a:endParaRPr/>
          </a:p>
        </p:txBody>
      </p:sp>
      <p:sp>
        <p:nvSpPr>
          <p:cNvPr id="255" name="Google Shape;255;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lang="da" sz="1400">
                <a:solidFill>
                  <a:srgbClr val="1D2129"/>
                </a:solidFill>
                <a:latin typeface="Calibri"/>
                <a:ea typeface="Calibri"/>
                <a:cs typeface="Calibri"/>
                <a:sym typeface="Calibri"/>
              </a:rPr>
              <a:t>Redegør indledningsvist for ungdomsarbejdsløsheden i Spanien fra år 2000 og frem til i dag. Forklar hvilke løsninger de unge spaniere vælger for at forbedre deres muligheder. Inddrag bl.a. teksterne ” Miles de jóvenes españoles emigran hacia Alemania” og ”Llegué sin dinero y sin trabajo pero sabiendo algo de alemán” (se vedhæftede kopi).</a:t>
            </a:r>
            <a:br>
              <a:rPr lang="da" sz="1400">
                <a:solidFill>
                  <a:srgbClr val="1D2129"/>
                </a:solidFill>
                <a:latin typeface="Calibri"/>
                <a:ea typeface="Calibri"/>
                <a:cs typeface="Calibri"/>
                <a:sym typeface="Calibri"/>
              </a:rPr>
            </a:br>
            <a:br>
              <a:rPr lang="da" sz="1400">
                <a:solidFill>
                  <a:srgbClr val="1D2129"/>
                </a:solidFill>
                <a:latin typeface="Calibri"/>
                <a:ea typeface="Calibri"/>
                <a:cs typeface="Calibri"/>
                <a:sym typeface="Calibri"/>
              </a:rPr>
            </a:br>
            <a:r>
              <a:rPr lang="da" sz="1400">
                <a:solidFill>
                  <a:srgbClr val="1D2129"/>
                </a:solidFill>
                <a:latin typeface="Calibri"/>
                <a:ea typeface="Calibri"/>
                <a:cs typeface="Calibri"/>
                <a:sym typeface="Calibri"/>
              </a:rPr>
              <a:t> Redegør derefter for begrebet regressionsanalyse. Forklar herunder, hvorledes regressionsanalyse kan anvendes til forudsigelse. </a:t>
            </a:r>
            <a:br>
              <a:rPr lang="da" sz="1400">
                <a:solidFill>
                  <a:srgbClr val="1D2129"/>
                </a:solidFill>
                <a:latin typeface="Calibri"/>
                <a:ea typeface="Calibri"/>
                <a:cs typeface="Calibri"/>
                <a:sym typeface="Calibri"/>
              </a:rPr>
            </a:br>
            <a:br>
              <a:rPr lang="da" sz="1400">
                <a:solidFill>
                  <a:srgbClr val="1D2129"/>
                </a:solidFill>
                <a:latin typeface="Calibri"/>
                <a:ea typeface="Calibri"/>
                <a:cs typeface="Calibri"/>
                <a:sym typeface="Calibri"/>
              </a:rPr>
            </a:br>
            <a:r>
              <a:rPr lang="da" sz="1400">
                <a:solidFill>
                  <a:srgbClr val="1D2129"/>
                </a:solidFill>
                <a:latin typeface="Calibri"/>
                <a:ea typeface="Calibri"/>
                <a:cs typeface="Calibri"/>
                <a:sym typeface="Calibri"/>
              </a:rPr>
              <a:t> Illustrér derefter anvendelse af (lineær) regression ud fra data og forudsig antallet af unge arbejdsløse i år 2014. Sammenhold dette med regeringens udmelding ift. ungdomsarbejdsløshed i artiklen ”España se gastará los 1.800 millones para desempleo juvenil sin esperar a Bruselas”. Vurdér afslutningsvist regressionsanalysens begrænsninger i forbindelse med forudsigelse af antallet af unge arbejdsløse. </a:t>
            </a:r>
            <a:endParaRPr sz="1400">
              <a:solidFill>
                <a:srgbClr val="1D2129"/>
              </a:solidFill>
              <a:latin typeface="Calibri"/>
              <a:ea typeface="Calibri"/>
              <a:cs typeface="Calibri"/>
              <a:sym typeface="Calibri"/>
            </a:endParaRPr>
          </a:p>
          <a:p>
            <a:pPr indent="0" lvl="0" marL="0" rtl="0" algn="l">
              <a:spcBef>
                <a:spcPts val="1200"/>
              </a:spcBef>
              <a:spcAft>
                <a:spcPts val="1200"/>
              </a:spcAft>
              <a:buNone/>
            </a:pPr>
            <a:r>
              <a:t/>
            </a:r>
            <a:endParaRPr sz="1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idx="1" type="subTitle"/>
          </p:nvPr>
        </p:nvSpPr>
        <p:spPr>
          <a:xfrm>
            <a:off x="311700" y="3299125"/>
            <a:ext cx="4535700" cy="124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da"/>
              <a:t>Inspiration til valg af fag, emne og materiale</a:t>
            </a:r>
            <a:endParaRPr/>
          </a:p>
        </p:txBody>
      </p:sp>
      <p:grpSp>
        <p:nvGrpSpPr>
          <p:cNvPr id="68" name="Google Shape;68;p15"/>
          <p:cNvGrpSpPr/>
          <p:nvPr/>
        </p:nvGrpSpPr>
        <p:grpSpPr>
          <a:xfrm>
            <a:off x="4847367" y="753303"/>
            <a:ext cx="4036590" cy="3713071"/>
            <a:chOff x="2256567" y="677103"/>
            <a:chExt cx="4036590" cy="3713071"/>
          </a:xfrm>
        </p:grpSpPr>
        <p:sp>
          <p:nvSpPr>
            <p:cNvPr id="69" name="Google Shape;69;p15"/>
            <p:cNvSpPr/>
            <p:nvPr/>
          </p:nvSpPr>
          <p:spPr>
            <a:xfrm rot="-6596588">
              <a:off x="3726388" y="3510395"/>
              <a:ext cx="771357" cy="771357"/>
            </a:xfrm>
            <a:prstGeom prst="ellipse">
              <a:avLst/>
            </a:prstGeom>
            <a:solidFill>
              <a:srgbClr val="83E3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p:nvPr/>
          </p:nvSpPr>
          <p:spPr>
            <a:xfrm rot="-6599386">
              <a:off x="2318596" y="1407533"/>
              <a:ext cx="440541" cy="440541"/>
            </a:xfrm>
            <a:prstGeom prst="ellipse">
              <a:avLst/>
            </a:prstGeom>
            <a:solidFill>
              <a:srgbClr val="83E3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5"/>
            <p:cNvSpPr/>
            <p:nvPr/>
          </p:nvSpPr>
          <p:spPr>
            <a:xfrm rot="-6598839">
              <a:off x="2887641" y="2346984"/>
              <a:ext cx="1199287" cy="1199287"/>
            </a:xfrm>
            <a:prstGeom prst="ellipse">
              <a:avLst/>
            </a:prstGeom>
            <a:solidFill>
              <a:srgbClr val="83E3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5"/>
            <p:cNvSpPr/>
            <p:nvPr/>
          </p:nvSpPr>
          <p:spPr>
            <a:xfrm rot="-6598620">
              <a:off x="4374916" y="913763"/>
              <a:ext cx="1681581" cy="1681581"/>
            </a:xfrm>
            <a:prstGeom prst="ellipse">
              <a:avLst/>
            </a:prstGeom>
            <a:solidFill>
              <a:srgbClr val="83E3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5"/>
            <p:cNvSpPr/>
            <p:nvPr/>
          </p:nvSpPr>
          <p:spPr>
            <a:xfrm rot="-6597866">
              <a:off x="2661829" y="2208216"/>
              <a:ext cx="629106" cy="629106"/>
            </a:xfrm>
            <a:prstGeom prst="ellipse">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5"/>
            <p:cNvSpPr/>
            <p:nvPr/>
          </p:nvSpPr>
          <p:spPr>
            <a:xfrm rot="-6597701">
              <a:off x="3267625" y="1113818"/>
              <a:ext cx="274172" cy="274172"/>
            </a:xfrm>
            <a:prstGeom prst="ellipse">
              <a:avLst/>
            </a:prstGeom>
            <a:solidFill>
              <a:srgbClr val="83E3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 name="Google Shape;75;p15"/>
          <p:cNvSpPr/>
          <p:nvPr/>
        </p:nvSpPr>
        <p:spPr>
          <a:xfrm>
            <a:off x="6743253" y="1968245"/>
            <a:ext cx="2049000" cy="2052600"/>
          </a:xfrm>
          <a:prstGeom prst="ellipse">
            <a:avLst/>
          </a:prstGeom>
          <a:solidFill>
            <a:srgbClr val="155B54"/>
          </a:solidFill>
          <a:ln>
            <a:noFill/>
          </a:ln>
          <a:effectLst>
            <a:outerShdw blurRad="228600" rotWithShape="0" algn="tl" dir="5400000" dist="50800">
              <a:srgbClr val="000000">
                <a:alpha val="8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 name="Google Shape;76;p15"/>
          <p:cNvGrpSpPr/>
          <p:nvPr/>
        </p:nvGrpSpPr>
        <p:grpSpPr>
          <a:xfrm>
            <a:off x="6104390" y="1602660"/>
            <a:ext cx="1172215" cy="1136335"/>
            <a:chOff x="3490737" y="1374053"/>
            <a:chExt cx="1423800" cy="1423800"/>
          </a:xfrm>
        </p:grpSpPr>
        <p:sp>
          <p:nvSpPr>
            <p:cNvPr id="77" name="Google Shape;77;p15"/>
            <p:cNvSpPr/>
            <p:nvPr/>
          </p:nvSpPr>
          <p:spPr>
            <a:xfrm>
              <a:off x="3490737" y="1374053"/>
              <a:ext cx="1423800" cy="1423800"/>
            </a:xfrm>
            <a:prstGeom prst="ellipse">
              <a:avLst/>
            </a:prstGeom>
            <a:solidFill>
              <a:srgbClr val="249C90"/>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5"/>
            <p:cNvSpPr txBox="1"/>
            <p:nvPr/>
          </p:nvSpPr>
          <p:spPr>
            <a:xfrm>
              <a:off x="3718754" y="1613603"/>
              <a:ext cx="967800" cy="9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FFFFFF"/>
                </a:solidFill>
                <a:latin typeface="Roboto"/>
                <a:ea typeface="Roboto"/>
                <a:cs typeface="Roboto"/>
                <a:sym typeface="Roboto"/>
              </a:endParaRPr>
            </a:p>
          </p:txBody>
        </p:sp>
      </p:grpSp>
      <p:sp>
        <p:nvSpPr>
          <p:cNvPr id="79" name="Google Shape;79;p15"/>
          <p:cNvSpPr txBox="1"/>
          <p:nvPr>
            <p:ph type="ctrTitle"/>
          </p:nvPr>
        </p:nvSpPr>
        <p:spPr>
          <a:xfrm>
            <a:off x="311700" y="668375"/>
            <a:ext cx="4535700" cy="1903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da"/>
              <a:t>Spansk</a:t>
            </a:r>
            <a:endParaRPr/>
          </a:p>
          <a:p>
            <a:pPr indent="0" lvl="0" marL="0" rtl="0" algn="l">
              <a:spcBef>
                <a:spcPts val="0"/>
              </a:spcBef>
              <a:spcAft>
                <a:spcPts val="0"/>
              </a:spcAft>
              <a:buNone/>
            </a:pPr>
            <a:r>
              <a:rPr lang="da"/>
              <a:t>i dit SRP</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Hvorfor skal vi interviewe hinanden?</a:t>
            </a:r>
            <a:endParaRPr/>
          </a:p>
        </p:txBody>
      </p:sp>
      <p:sp>
        <p:nvSpPr>
          <p:cNvPr id="261" name="Google Shape;261;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da"/>
              <a:t>I skal interviewe unge spaniere i Barcelona</a:t>
            </a:r>
            <a:endParaRPr/>
          </a:p>
          <a:p>
            <a:pPr indent="-342900" lvl="0" marL="457200" rtl="0" algn="l">
              <a:spcBef>
                <a:spcPts val="0"/>
              </a:spcBef>
              <a:spcAft>
                <a:spcPts val="0"/>
              </a:spcAft>
              <a:buSzPts val="1800"/>
              <a:buChar char="-"/>
            </a:pPr>
            <a:r>
              <a:rPr lang="da"/>
              <a:t>I skal lære hinanden lidt at kende inden vores tur</a:t>
            </a:r>
            <a:endParaRPr/>
          </a:p>
        </p:txBody>
      </p:sp>
      <p:pic>
        <p:nvPicPr>
          <p:cNvPr descr="a cartoon character wearing a zhot shirt stands in front of a black background (Til rådighed fra Tenor)" id="262" name="Google Shape;262;p42"/>
          <p:cNvPicPr preferRelativeResize="0"/>
          <p:nvPr/>
        </p:nvPicPr>
        <p:blipFill>
          <a:blip r:embed="rId3">
            <a:alphaModFix/>
          </a:blip>
          <a:stretch>
            <a:fillRect/>
          </a:stretch>
        </p:blipFill>
        <p:spPr>
          <a:xfrm>
            <a:off x="5964375" y="1963875"/>
            <a:ext cx="3179625" cy="3179625"/>
          </a:xfrm>
          <a:prstGeom prst="rect">
            <a:avLst/>
          </a:prstGeom>
          <a:noFill/>
          <a:ln>
            <a:noFill/>
          </a:ln>
        </p:spPr>
      </p:pic>
      <p:pic>
        <p:nvPicPr>
          <p:cNvPr descr="a man and a woman standing next to each other with the words i think this interview went pretty well (Til rådighed fra Tenor)" id="263" name="Google Shape;263;p42"/>
          <p:cNvPicPr preferRelativeResize="0"/>
          <p:nvPr/>
        </p:nvPicPr>
        <p:blipFill>
          <a:blip r:embed="rId4">
            <a:alphaModFix/>
          </a:blip>
          <a:stretch>
            <a:fillRect/>
          </a:stretch>
        </p:blipFill>
        <p:spPr>
          <a:xfrm>
            <a:off x="0" y="1977288"/>
            <a:ext cx="4743450" cy="31527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1. </a:t>
            </a:r>
            <a:r>
              <a:rPr lang="da"/>
              <a:t>runde (ca. 30 minutter)</a:t>
            </a:r>
            <a:endParaRPr/>
          </a:p>
        </p:txBody>
      </p:sp>
      <p:sp>
        <p:nvSpPr>
          <p:cNvPr id="269" name="Google Shape;269;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da"/>
              <a:t>Med makker: </a:t>
            </a:r>
            <a:endParaRPr/>
          </a:p>
          <a:p>
            <a:pPr indent="-342900" lvl="0" marL="457200" rtl="0" algn="l">
              <a:spcBef>
                <a:spcPts val="1200"/>
              </a:spcBef>
              <a:spcAft>
                <a:spcPts val="0"/>
              </a:spcAft>
              <a:buSzPts val="1800"/>
              <a:buChar char="-"/>
            </a:pPr>
            <a:r>
              <a:rPr lang="da"/>
              <a:t>Udfyld interview-arket (= find på spørgsmål til de forskellige emner)</a:t>
            </a:r>
            <a:endParaRPr/>
          </a:p>
          <a:p>
            <a:pPr indent="-342900" lvl="0" marL="457200" rtl="0" algn="l">
              <a:spcBef>
                <a:spcPts val="0"/>
              </a:spcBef>
              <a:spcAft>
                <a:spcPts val="0"/>
              </a:spcAft>
              <a:buSzPts val="1800"/>
              <a:buChar char="-"/>
            </a:pPr>
            <a:r>
              <a:rPr lang="da"/>
              <a:t>Hvis du har mere tid, skal du forsøge at svare på dine egne spørgsmål</a:t>
            </a:r>
            <a:endParaRPr/>
          </a:p>
        </p:txBody>
      </p:sp>
      <p:pic>
        <p:nvPicPr>
          <p:cNvPr descr="a microphone with the number 3 on it (Til rådighed fra Tenor)" id="270" name="Google Shape;270;p43"/>
          <p:cNvPicPr preferRelativeResize="0"/>
          <p:nvPr/>
        </p:nvPicPr>
        <p:blipFill>
          <a:blip r:embed="rId3">
            <a:alphaModFix/>
          </a:blip>
          <a:stretch>
            <a:fillRect/>
          </a:stretch>
        </p:blipFill>
        <p:spPr>
          <a:xfrm>
            <a:off x="2745700" y="2325425"/>
            <a:ext cx="3652600" cy="27431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2. runde (30 min.)</a:t>
            </a:r>
            <a:endParaRPr/>
          </a:p>
        </p:txBody>
      </p:sp>
      <p:sp>
        <p:nvSpPr>
          <p:cNvPr id="276" name="Google Shape;276;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da">
                <a:solidFill>
                  <a:schemeClr val="dk1"/>
                </a:solidFill>
              </a:rPr>
              <a:t>I grupper af (ca.) 4 skal I gøre følgende:</a:t>
            </a:r>
            <a:endParaRPr>
              <a:solidFill>
                <a:schemeClr val="dk1"/>
              </a:solidFill>
            </a:endParaRPr>
          </a:p>
          <a:p>
            <a:pPr indent="-308610" lvl="0" marL="457200" rtl="0" algn="l">
              <a:spcBef>
                <a:spcPts val="1200"/>
              </a:spcBef>
              <a:spcAft>
                <a:spcPts val="0"/>
              </a:spcAft>
              <a:buClr>
                <a:schemeClr val="dk1"/>
              </a:buClr>
              <a:buSzPct val="100000"/>
              <a:buAutoNum type="arabicParenR"/>
            </a:pPr>
            <a:r>
              <a:rPr lang="da">
                <a:solidFill>
                  <a:schemeClr val="dk1"/>
                </a:solidFill>
              </a:rPr>
              <a:t>Lille leg (en un momentito)</a:t>
            </a:r>
            <a:endParaRPr>
              <a:solidFill>
                <a:schemeClr val="dk1"/>
              </a:solidFill>
            </a:endParaRPr>
          </a:p>
          <a:p>
            <a:pPr indent="-308610" lvl="0" marL="457200" rtl="0" algn="l">
              <a:spcBef>
                <a:spcPts val="0"/>
              </a:spcBef>
              <a:spcAft>
                <a:spcPts val="0"/>
              </a:spcAft>
              <a:buClr>
                <a:schemeClr val="dk1"/>
              </a:buClr>
              <a:buSzPct val="100000"/>
              <a:buAutoNum type="arabicParenR"/>
            </a:pPr>
            <a:r>
              <a:rPr lang="da">
                <a:solidFill>
                  <a:schemeClr val="dk1"/>
                </a:solidFill>
              </a:rPr>
              <a:t>Interviewe hinanden med skiftende roller:</a:t>
            </a:r>
            <a:endParaRPr>
              <a:solidFill>
                <a:schemeClr val="dk1"/>
              </a:solidFill>
            </a:endParaRPr>
          </a:p>
          <a:p>
            <a:pPr indent="0" lvl="0" marL="457200" rtl="0" algn="l">
              <a:spcBef>
                <a:spcPts val="1200"/>
              </a:spcBef>
              <a:spcAft>
                <a:spcPts val="0"/>
              </a:spcAft>
              <a:buNone/>
            </a:pPr>
            <a:r>
              <a:rPr lang="da">
                <a:solidFill>
                  <a:schemeClr val="dk1"/>
                </a:solidFill>
              </a:rPr>
              <a:t>1) Interviewer person 2</a:t>
            </a:r>
            <a:endParaRPr>
              <a:solidFill>
                <a:schemeClr val="dk1"/>
              </a:solidFill>
            </a:endParaRPr>
          </a:p>
          <a:p>
            <a:pPr indent="0" lvl="0" marL="457200" rtl="0" algn="l">
              <a:spcBef>
                <a:spcPts val="1200"/>
              </a:spcBef>
              <a:spcAft>
                <a:spcPts val="0"/>
              </a:spcAft>
              <a:buNone/>
            </a:pPr>
            <a:r>
              <a:rPr lang="da">
                <a:solidFill>
                  <a:schemeClr val="dk1"/>
                </a:solidFill>
              </a:rPr>
              <a:t>2) Svarer person 1</a:t>
            </a:r>
            <a:endParaRPr>
              <a:solidFill>
                <a:schemeClr val="dk1"/>
              </a:solidFill>
            </a:endParaRPr>
          </a:p>
          <a:p>
            <a:pPr indent="0" lvl="0" marL="457200" rtl="0" algn="l">
              <a:spcBef>
                <a:spcPts val="1200"/>
              </a:spcBef>
              <a:spcAft>
                <a:spcPts val="0"/>
              </a:spcAft>
              <a:buNone/>
            </a:pPr>
            <a:r>
              <a:rPr lang="da">
                <a:solidFill>
                  <a:schemeClr val="dk1"/>
                </a:solidFill>
              </a:rPr>
              <a:t>3) Reagerer på person 2’s svar med gambitter</a:t>
            </a:r>
            <a:endParaRPr>
              <a:solidFill>
                <a:schemeClr val="dk1"/>
              </a:solidFill>
            </a:endParaRPr>
          </a:p>
          <a:p>
            <a:pPr indent="0" lvl="0" marL="457200" rtl="0" algn="l">
              <a:spcBef>
                <a:spcPts val="1200"/>
              </a:spcBef>
              <a:spcAft>
                <a:spcPts val="0"/>
              </a:spcAft>
              <a:buNone/>
            </a:pPr>
            <a:r>
              <a:rPr lang="da">
                <a:solidFill>
                  <a:schemeClr val="dk1"/>
                </a:solidFill>
              </a:rPr>
              <a:t>4) Noterer person 2’s svar ned på papir</a:t>
            </a:r>
            <a:endParaRPr>
              <a:solidFill>
                <a:schemeClr val="dk1"/>
              </a:solidFill>
            </a:endParaRPr>
          </a:p>
          <a:p>
            <a:pPr indent="-308610" lvl="0" marL="457200" rtl="0" algn="l">
              <a:spcBef>
                <a:spcPts val="1200"/>
              </a:spcBef>
              <a:spcAft>
                <a:spcPts val="0"/>
              </a:spcAft>
              <a:buClr>
                <a:schemeClr val="dk1"/>
              </a:buClr>
              <a:buSzPct val="100000"/>
              <a:buAutoNum type="arabicParenR"/>
            </a:pPr>
            <a:r>
              <a:rPr lang="da">
                <a:solidFill>
                  <a:schemeClr val="dk1"/>
                </a:solidFill>
              </a:rPr>
              <a:t>Når I har været igennem én runde, vender I “Rollekortet”, så alle får en ny rolle, og så bliver I ved, til alle er blevet interviewet</a:t>
            </a:r>
            <a:endParaRPr>
              <a:solidFill>
                <a:schemeClr val="dk1"/>
              </a:solidFill>
            </a:endParaRPr>
          </a:p>
          <a:p>
            <a:pPr indent="0" lvl="0" marL="0" rtl="0" algn="l">
              <a:spcBef>
                <a:spcPts val="1200"/>
              </a:spcBef>
              <a:spcAft>
                <a:spcPts val="0"/>
              </a:spcAft>
              <a:buNone/>
            </a:pPr>
            <a:r>
              <a:rPr lang="da">
                <a:solidFill>
                  <a:schemeClr val="dk1"/>
                </a:solidFill>
              </a:rPr>
              <a:t>OBS: Et makkerpar er hhv. person 1 og 3, og person 2 og 4</a:t>
            </a:r>
            <a:endParaRPr>
              <a:solidFill>
                <a:schemeClr val="dk1"/>
              </a:solidFill>
            </a:endParaRPr>
          </a:p>
          <a:p>
            <a:pPr indent="0" lvl="0" marL="0" rtl="0" algn="l">
              <a:spcBef>
                <a:spcPts val="1200"/>
              </a:spcBef>
              <a:spcAft>
                <a:spcPts val="120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Grupper </a:t>
            </a:r>
            <a:endParaRPr/>
          </a:p>
        </p:txBody>
      </p:sp>
      <p:graphicFrame>
        <p:nvGraphicFramePr>
          <p:cNvPr id="282" name="Google Shape;282;p45"/>
          <p:cNvGraphicFramePr/>
          <p:nvPr/>
        </p:nvGraphicFramePr>
        <p:xfrm>
          <a:off x="772025" y="1206925"/>
          <a:ext cx="3000000" cy="3000000"/>
        </p:xfrm>
        <a:graphic>
          <a:graphicData uri="http://schemas.openxmlformats.org/drawingml/2006/table">
            <a:tbl>
              <a:tblPr>
                <a:noFill/>
                <a:tableStyleId>{5585CDFD-1EE3-40EE-A34D-0988D2B2329C}</a:tableStyleId>
              </a:tblPr>
              <a:tblGrid>
                <a:gridCol w="2582200"/>
                <a:gridCol w="2582200"/>
                <a:gridCol w="2582200"/>
              </a:tblGrid>
              <a:tr h="471225">
                <a:tc>
                  <a:txBody>
                    <a:bodyPr/>
                    <a:lstStyle/>
                    <a:p>
                      <a:pPr indent="0" lvl="0" marL="0" rtl="0" algn="l">
                        <a:spcBef>
                          <a:spcPts val="0"/>
                        </a:spcBef>
                        <a:spcAft>
                          <a:spcPts val="0"/>
                        </a:spcAft>
                        <a:buClr>
                          <a:schemeClr val="dk1"/>
                        </a:buClr>
                        <a:buSzPts val="1100"/>
                        <a:buFont typeface="Arial"/>
                        <a:buNone/>
                      </a:pPr>
                      <a:r>
                        <a:rPr lang="da" sz="1300">
                          <a:solidFill>
                            <a:schemeClr val="dk1"/>
                          </a:solidFill>
                          <a:highlight>
                            <a:srgbClr val="FF00FF"/>
                          </a:highlight>
                        </a:rPr>
                        <a:t>Antonio/Casper + Marie/Jonas T</a:t>
                      </a:r>
                      <a:endParaRPr sz="1600">
                        <a:highlight>
                          <a:srgbClr val="FF00FF"/>
                        </a:highlight>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t/>
                      </a:r>
                      <a:endParaRPr sz="1600">
                        <a:highlight>
                          <a:srgbClr val="FFE599"/>
                        </a:highlight>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da" sz="1300">
                          <a:solidFill>
                            <a:schemeClr val="dk1"/>
                          </a:solidFill>
                          <a:highlight>
                            <a:srgbClr val="B6D7A8"/>
                          </a:highlight>
                        </a:rPr>
                        <a:t>Theo/Valeria + Isabella/Dalin</a:t>
                      </a:r>
                      <a:endParaRPr sz="1300">
                        <a:solidFill>
                          <a:schemeClr val="dk1"/>
                        </a:solidFill>
                        <a:highlight>
                          <a:srgbClr val="B6D7A8"/>
                        </a:highlight>
                      </a:endParaRPr>
                    </a:p>
                  </a:txBody>
                  <a:tcPr marT="91425" marB="91425" marR="91425" marL="91425"/>
                </a:tc>
              </a:tr>
              <a:tr h="471225">
                <a:tc>
                  <a:txBody>
                    <a:bodyPr/>
                    <a:lstStyle/>
                    <a:p>
                      <a:pPr indent="0" lvl="0" marL="0" rtl="0" algn="l">
                        <a:lnSpc>
                          <a:spcPct val="115000"/>
                        </a:lnSpc>
                        <a:spcBef>
                          <a:spcPts val="0"/>
                        </a:spcBef>
                        <a:spcAft>
                          <a:spcPts val="0"/>
                        </a:spcAft>
                        <a:buClr>
                          <a:schemeClr val="dk1"/>
                        </a:buClr>
                        <a:buSzPts val="1100"/>
                        <a:buFont typeface="Arial"/>
                        <a:buNone/>
                      </a:pPr>
                      <a:r>
                        <a:rPr lang="da" sz="1300">
                          <a:solidFill>
                            <a:schemeClr val="dk1"/>
                          </a:solidFill>
                          <a:highlight>
                            <a:srgbClr val="FF00FF"/>
                          </a:highlight>
                        </a:rPr>
                        <a:t>Adam/Uzair, + Arthur/Afnan</a:t>
                      </a:r>
                      <a:endParaRPr sz="1600">
                        <a:highlight>
                          <a:srgbClr val="FF00FF"/>
                        </a:highlight>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da" sz="1300">
                          <a:solidFill>
                            <a:schemeClr val="dk1"/>
                          </a:solidFill>
                          <a:highlight>
                            <a:srgbClr val="FFE599"/>
                          </a:highlight>
                        </a:rPr>
                        <a:t>Venessa/Selma + Daniel/Isha</a:t>
                      </a:r>
                      <a:endParaRPr sz="1600">
                        <a:highlight>
                          <a:srgbClr val="FFE599"/>
                        </a:highlight>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da" sz="1300">
                          <a:solidFill>
                            <a:schemeClr val="dk1"/>
                          </a:solidFill>
                          <a:highlight>
                            <a:srgbClr val="B6D7A8"/>
                          </a:highlight>
                        </a:rPr>
                        <a:t>Agnes/Villads + Mathilde/Luka </a:t>
                      </a:r>
                      <a:endParaRPr sz="1300">
                        <a:solidFill>
                          <a:schemeClr val="dk1"/>
                        </a:solidFill>
                        <a:highlight>
                          <a:srgbClr val="B6D7A8"/>
                        </a:highlight>
                      </a:endParaRPr>
                    </a:p>
                  </a:txBody>
                  <a:tcPr marT="91425" marB="91425" marR="91425" marL="91425"/>
                </a:tc>
              </a:tr>
              <a:tr h="471225">
                <a:tc>
                  <a:txBody>
                    <a:bodyPr/>
                    <a:lstStyle/>
                    <a:p>
                      <a:pPr indent="0" lvl="0" marL="0" rtl="0" algn="l">
                        <a:spcBef>
                          <a:spcPts val="0"/>
                        </a:spcBef>
                        <a:spcAft>
                          <a:spcPts val="0"/>
                        </a:spcAft>
                        <a:buClr>
                          <a:schemeClr val="dk1"/>
                        </a:buClr>
                        <a:buSzPts val="1100"/>
                        <a:buFont typeface="Arial"/>
                        <a:buNone/>
                      </a:pPr>
                      <a:r>
                        <a:rPr lang="da" sz="1300">
                          <a:solidFill>
                            <a:schemeClr val="dk1"/>
                          </a:solidFill>
                          <a:highlight>
                            <a:srgbClr val="FF00FF"/>
                          </a:highlight>
                        </a:rPr>
                        <a:t>+ </a:t>
                      </a:r>
                      <a:r>
                        <a:rPr lang="da" sz="1300">
                          <a:solidFill>
                            <a:schemeClr val="dk1"/>
                          </a:solidFill>
                          <a:highlight>
                            <a:srgbClr val="FF00FF"/>
                          </a:highlight>
                        </a:rPr>
                        <a:t>Oskar/Laura+ Anas/Viggo</a:t>
                      </a:r>
                      <a:endParaRPr sz="1300">
                        <a:solidFill>
                          <a:schemeClr val="dk1"/>
                        </a:solidFill>
                        <a:highlight>
                          <a:srgbClr val="FF00FF"/>
                        </a:highlight>
                      </a:endParaRPr>
                    </a:p>
                    <a:p>
                      <a:pPr indent="0" lvl="0" marL="0" rtl="0" algn="l">
                        <a:spcBef>
                          <a:spcPts val="0"/>
                        </a:spcBef>
                        <a:spcAft>
                          <a:spcPts val="0"/>
                        </a:spcAft>
                        <a:buClr>
                          <a:schemeClr val="dk1"/>
                        </a:buClr>
                        <a:buSzPts val="1100"/>
                        <a:buFont typeface="Arial"/>
                        <a:buNone/>
                      </a:pPr>
                      <a:r>
                        <a:t/>
                      </a:r>
                      <a:endParaRPr sz="1300">
                        <a:solidFill>
                          <a:schemeClr val="dk1"/>
                        </a:solidFill>
                        <a:highlight>
                          <a:srgbClr val="FF00FF"/>
                        </a:highlight>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da" sz="1200">
                          <a:solidFill>
                            <a:schemeClr val="dk1"/>
                          </a:solidFill>
                          <a:highlight>
                            <a:srgbClr val="FFE599"/>
                          </a:highlight>
                        </a:rPr>
                        <a:t>Villads/Yahye + </a:t>
                      </a:r>
                      <a:r>
                        <a:rPr lang="da" sz="1300">
                          <a:solidFill>
                            <a:schemeClr val="dk1"/>
                          </a:solidFill>
                          <a:highlight>
                            <a:srgbClr val="FFE599"/>
                          </a:highlight>
                        </a:rPr>
                        <a:t>Sylvester/ Alberte/Kasmir </a:t>
                      </a:r>
                      <a:endParaRPr sz="1600">
                        <a:highlight>
                          <a:srgbClr val="FFE599"/>
                        </a:highlight>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da" sz="1300">
                          <a:solidFill>
                            <a:schemeClr val="dk1"/>
                          </a:solidFill>
                          <a:highlight>
                            <a:srgbClr val="B6D7A8"/>
                          </a:highlight>
                        </a:rPr>
                        <a:t>Safa/Tilde + Freja</a:t>
                      </a:r>
                      <a:r>
                        <a:rPr lang="da" sz="1300">
                          <a:solidFill>
                            <a:schemeClr val="dk1"/>
                          </a:solidFill>
                          <a:highlight>
                            <a:srgbClr val="B7D7A8"/>
                          </a:highlight>
                        </a:rPr>
                        <a:t>/Sofie</a:t>
                      </a:r>
                      <a:endParaRPr sz="1300">
                        <a:solidFill>
                          <a:schemeClr val="dk1"/>
                        </a:solidFill>
                        <a:highlight>
                          <a:srgbClr val="B7D7A8"/>
                        </a:highlight>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highlight>
                          <a:srgbClr val="B7D7A8"/>
                        </a:highlight>
                      </a:endParaRPr>
                    </a:p>
                  </a:txBody>
                  <a:tcPr marT="91425" marB="91425" marR="91425" marL="91425"/>
                </a:tc>
              </a:tr>
              <a:tr h="471225">
                <a:tc>
                  <a:txBody>
                    <a:bodyPr/>
                    <a:lstStyle/>
                    <a:p>
                      <a:pPr indent="0" lvl="0" marL="0" rtl="0" algn="l">
                        <a:lnSpc>
                          <a:spcPct val="115000"/>
                        </a:lnSpc>
                        <a:spcBef>
                          <a:spcPts val="0"/>
                        </a:spcBef>
                        <a:spcAft>
                          <a:spcPts val="0"/>
                        </a:spcAft>
                        <a:buClr>
                          <a:schemeClr val="dk1"/>
                        </a:buClr>
                        <a:buSzPts val="1100"/>
                        <a:buFont typeface="Arial"/>
                        <a:buNone/>
                      </a:pPr>
                      <a:r>
                        <a:rPr lang="da" sz="1300">
                          <a:solidFill>
                            <a:schemeClr val="dk1"/>
                          </a:solidFill>
                          <a:highlight>
                            <a:srgbClr val="FF00FF"/>
                          </a:highlight>
                        </a:rPr>
                        <a:t>Karla/Anne + Hassan/Mohamed</a:t>
                      </a:r>
                      <a:endParaRPr sz="1600">
                        <a:highlight>
                          <a:srgbClr val="FF00FF"/>
                        </a:highlight>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da" sz="1300">
                          <a:solidFill>
                            <a:schemeClr val="dk1"/>
                          </a:solidFill>
                          <a:highlight>
                            <a:srgbClr val="FFE599"/>
                          </a:highlight>
                        </a:rPr>
                        <a:t>Mo Hassan/Gabriel + Lena/Isac</a:t>
                      </a:r>
                      <a:endParaRPr sz="1600">
                        <a:highlight>
                          <a:srgbClr val="FFE599"/>
                        </a:highlight>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da" sz="1300">
                          <a:solidFill>
                            <a:schemeClr val="dk1"/>
                          </a:solidFill>
                          <a:highlight>
                            <a:srgbClr val="B6D7A8"/>
                          </a:highlight>
                        </a:rPr>
                        <a:t>Selma/Theo + Emilio/Wilma</a:t>
                      </a:r>
                      <a:endParaRPr sz="1300">
                        <a:solidFill>
                          <a:schemeClr val="dk1"/>
                        </a:solidFill>
                        <a:highlight>
                          <a:srgbClr val="B6D7A8"/>
                        </a:highlight>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highlight>
                          <a:srgbClr val="B6D7A8"/>
                        </a:highlight>
                      </a:endParaRPr>
                    </a:p>
                  </a:txBody>
                  <a:tcPr marT="91425" marB="91425" marR="91425" marL="91425"/>
                </a:tc>
              </a:tr>
              <a:tr h="471225">
                <a:tc>
                  <a:txBody>
                    <a:bodyPr/>
                    <a:lstStyle/>
                    <a:p>
                      <a:pPr indent="0" lvl="0" marL="0" rtl="0" algn="l">
                        <a:spcBef>
                          <a:spcPts val="0"/>
                        </a:spcBef>
                        <a:spcAft>
                          <a:spcPts val="0"/>
                        </a:spcAft>
                        <a:buClr>
                          <a:schemeClr val="dk1"/>
                        </a:buClr>
                        <a:buSzPts val="1100"/>
                        <a:buFont typeface="Arial"/>
                        <a:buNone/>
                      </a:pPr>
                      <a:r>
                        <a:rPr lang="da" sz="1300">
                          <a:solidFill>
                            <a:schemeClr val="dk1"/>
                          </a:solidFill>
                          <a:highlight>
                            <a:srgbClr val="FF00FF"/>
                          </a:highlight>
                        </a:rPr>
                        <a:t>Miguel/Maja + Astrid/Maise</a:t>
                      </a:r>
                      <a:endParaRPr sz="1600">
                        <a:highlight>
                          <a:srgbClr val="FF00FF"/>
                        </a:highlight>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da" sz="1300">
                          <a:solidFill>
                            <a:schemeClr val="dk1"/>
                          </a:solidFill>
                          <a:highlight>
                            <a:srgbClr val="FFE599"/>
                          </a:highlight>
                        </a:rPr>
                        <a:t> Rihana/Gabriel+Alexander/Sally</a:t>
                      </a:r>
                      <a:endParaRPr sz="1300">
                        <a:solidFill>
                          <a:schemeClr val="dk1"/>
                        </a:solidFill>
                        <a:highlight>
                          <a:srgbClr val="FFE599"/>
                        </a:highlight>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highlight>
                          <a:srgbClr val="FFE599"/>
                        </a:highlight>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highlight>
                          <a:srgbClr val="B6D7A8"/>
                        </a:highlight>
                      </a:endParaRPr>
                    </a:p>
                  </a:txBody>
                  <a:tcPr marT="91425" marB="91425" marR="91425" marL="91425"/>
                </a:tc>
              </a:tr>
              <a:tr h="471225">
                <a:tc>
                  <a:txBody>
                    <a:bodyPr/>
                    <a:lstStyle/>
                    <a:p>
                      <a:pPr indent="0" lvl="0" marL="0" rtl="0" algn="l">
                        <a:lnSpc>
                          <a:spcPct val="115000"/>
                        </a:lnSpc>
                        <a:spcBef>
                          <a:spcPts val="0"/>
                        </a:spcBef>
                        <a:spcAft>
                          <a:spcPts val="0"/>
                        </a:spcAft>
                        <a:buClr>
                          <a:schemeClr val="dk1"/>
                        </a:buClr>
                        <a:buSzPts val="1100"/>
                        <a:buFont typeface="Arial"/>
                        <a:buNone/>
                      </a:pPr>
                      <a:r>
                        <a:t/>
                      </a:r>
                      <a:endParaRPr sz="1600">
                        <a:highlight>
                          <a:srgbClr val="FF00FF"/>
                        </a:highlight>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t/>
                      </a:r>
                      <a:endParaRPr sz="1600">
                        <a:highlight>
                          <a:srgbClr val="FFE599"/>
                        </a:highlight>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highlight>
                          <a:srgbClr val="B7D7A8"/>
                        </a:highlight>
                      </a:endParaRPr>
                    </a:p>
                  </a:txBody>
                  <a:tcPr marT="91425" marB="91425" marR="91425" marL="91425"/>
                </a:tc>
              </a:tr>
              <a:tr h="471225">
                <a:tc>
                  <a:txBody>
                    <a:bodyPr/>
                    <a:lstStyle/>
                    <a:p>
                      <a:pPr indent="0" lvl="0" marL="0" rtl="0" algn="l">
                        <a:lnSpc>
                          <a:spcPct val="115000"/>
                        </a:lnSpc>
                        <a:spcBef>
                          <a:spcPts val="0"/>
                        </a:spcBef>
                        <a:spcAft>
                          <a:spcPts val="0"/>
                        </a:spcAft>
                        <a:buClr>
                          <a:schemeClr val="dk1"/>
                        </a:buClr>
                        <a:buSzPts val="1100"/>
                        <a:buFont typeface="Arial"/>
                        <a:buNone/>
                      </a:pPr>
                      <a:r>
                        <a:t/>
                      </a:r>
                      <a:endParaRPr sz="1600">
                        <a:highlight>
                          <a:srgbClr val="FF00FF"/>
                        </a:highlight>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t/>
                      </a:r>
                      <a:endParaRPr sz="1600">
                        <a:highlight>
                          <a:srgbClr val="FFE599"/>
                        </a:highlight>
                      </a:endParaRPr>
                    </a:p>
                  </a:txBody>
                  <a:tcPr marT="91425" marB="91425" marR="91425" marL="91425"/>
                </a:tc>
                <a:tc>
                  <a:txBody>
                    <a:bodyPr/>
                    <a:lstStyle/>
                    <a:p>
                      <a:pPr indent="0" lvl="0" marL="0" rtl="0" algn="l">
                        <a:lnSpc>
                          <a:spcPct val="115000"/>
                        </a:lnSpc>
                        <a:spcBef>
                          <a:spcPts val="0"/>
                        </a:spcBef>
                        <a:spcAft>
                          <a:spcPts val="0"/>
                        </a:spcAft>
                        <a:buNone/>
                      </a:pPr>
                      <a:r>
                        <a:t/>
                      </a:r>
                      <a:endParaRPr sz="1200">
                        <a:solidFill>
                          <a:schemeClr val="dk1"/>
                        </a:solidFill>
                        <a:highlight>
                          <a:srgbClr val="B7D7A8"/>
                        </a:highlight>
                      </a:endParaRPr>
                    </a:p>
                  </a:txBody>
                  <a:tcPr marT="91425" marB="91425" marR="91425" marL="91425"/>
                </a:tc>
              </a:tr>
              <a:tr h="471225">
                <a:tc>
                  <a:txBody>
                    <a:bodyPr/>
                    <a:lstStyle/>
                    <a:p>
                      <a:pPr indent="0" lvl="0" marL="0" rtl="0" algn="l">
                        <a:lnSpc>
                          <a:spcPct val="115000"/>
                        </a:lnSpc>
                        <a:spcBef>
                          <a:spcPts val="0"/>
                        </a:spcBef>
                        <a:spcAft>
                          <a:spcPts val="0"/>
                        </a:spcAft>
                        <a:buNone/>
                      </a:pPr>
                      <a:r>
                        <a:t/>
                      </a:r>
                      <a:endParaRPr sz="1300">
                        <a:solidFill>
                          <a:schemeClr val="dk1"/>
                        </a:solidFill>
                        <a:highlight>
                          <a:srgbClr val="FF00FF"/>
                        </a:highlight>
                      </a:endParaRPr>
                    </a:p>
                  </a:txBody>
                  <a:tcPr marT="91425" marB="91425" marR="91425" marL="91425"/>
                </a:tc>
                <a:tc>
                  <a:txBody>
                    <a:bodyPr/>
                    <a:lstStyle/>
                    <a:p>
                      <a:pPr indent="0" lvl="0" marL="0" rtl="0" algn="l">
                        <a:lnSpc>
                          <a:spcPct val="115000"/>
                        </a:lnSpc>
                        <a:spcBef>
                          <a:spcPts val="0"/>
                        </a:spcBef>
                        <a:spcAft>
                          <a:spcPts val="0"/>
                        </a:spcAft>
                        <a:buNone/>
                      </a:pPr>
                      <a:r>
                        <a:t/>
                      </a:r>
                      <a:endParaRPr sz="1200">
                        <a:solidFill>
                          <a:schemeClr val="dk1"/>
                        </a:solidFill>
                        <a:highlight>
                          <a:srgbClr val="FFE599"/>
                        </a:highlight>
                      </a:endParaRPr>
                    </a:p>
                  </a:txBody>
                  <a:tcPr marT="91425" marB="91425" marR="91425" marL="91425"/>
                </a:tc>
                <a:tc>
                  <a:txBody>
                    <a:bodyPr/>
                    <a:lstStyle/>
                    <a:p>
                      <a:pPr indent="0" lvl="0" marL="0" rtl="0" algn="l">
                        <a:lnSpc>
                          <a:spcPct val="115000"/>
                        </a:lnSpc>
                        <a:spcBef>
                          <a:spcPts val="0"/>
                        </a:spcBef>
                        <a:spcAft>
                          <a:spcPts val="0"/>
                        </a:spcAft>
                        <a:buNone/>
                      </a:pPr>
                      <a:r>
                        <a:t/>
                      </a:r>
                      <a:endParaRPr sz="1200">
                        <a:solidFill>
                          <a:schemeClr val="dk1"/>
                        </a:solidFill>
                      </a:endParaRPr>
                    </a:p>
                  </a:txBody>
                  <a:tcPr marT="91425" marB="91425" marR="91425" marL="91425"/>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Mettes leg</a:t>
            </a:r>
            <a:endParaRPr/>
          </a:p>
        </p:txBody>
      </p:sp>
      <p:sp>
        <p:nvSpPr>
          <p:cNvPr id="288" name="Google Shape;288;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a group of seagulls standing on a rock in the ocean with the words play written above them (Til rådighed fra Tenor)" id="289" name="Google Shape;289;p46"/>
          <p:cNvPicPr preferRelativeResize="0"/>
          <p:nvPr/>
        </p:nvPicPr>
        <p:blipFill>
          <a:blip r:embed="rId3">
            <a:alphaModFix/>
          </a:blip>
          <a:stretch>
            <a:fillRect/>
          </a:stretch>
        </p:blipFill>
        <p:spPr>
          <a:xfrm>
            <a:off x="0" y="28701"/>
            <a:ext cx="9144000" cy="50861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ctrTitle"/>
          </p:nvPr>
        </p:nvSpPr>
        <p:spPr>
          <a:xfrm>
            <a:off x="386650" y="324775"/>
            <a:ext cx="8520600" cy="1063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da"/>
              <a:t>SUM m. makker:</a:t>
            </a:r>
            <a:endParaRPr/>
          </a:p>
        </p:txBody>
      </p:sp>
      <p:sp>
        <p:nvSpPr>
          <p:cNvPr id="85" name="Google Shape;85;p16"/>
          <p:cNvSpPr txBox="1"/>
          <p:nvPr>
            <p:ph idx="1" type="subTitle"/>
          </p:nvPr>
        </p:nvSpPr>
        <p:spPr>
          <a:xfrm>
            <a:off x="311700" y="13879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da"/>
              <a:t>Hvad kunne være et oplagt SRP-emne med spansk?</a:t>
            </a:r>
            <a:endParaRPr/>
          </a:p>
        </p:txBody>
      </p:sp>
      <p:pic>
        <p:nvPicPr>
          <p:cNvPr descr="a man in a suit and tie is sitting in front of a sign that says 3 dias despue ( thinking in spanish ) (Til rådighed fra Tenor)" id="86" name="Google Shape;86;p16"/>
          <p:cNvPicPr preferRelativeResize="0"/>
          <p:nvPr/>
        </p:nvPicPr>
        <p:blipFill>
          <a:blip r:embed="rId3">
            <a:alphaModFix/>
          </a:blip>
          <a:stretch>
            <a:fillRect/>
          </a:stretch>
        </p:blipFill>
        <p:spPr>
          <a:xfrm>
            <a:off x="152400" y="2332975"/>
            <a:ext cx="3558458" cy="2658125"/>
          </a:xfrm>
          <a:prstGeom prst="rect">
            <a:avLst/>
          </a:prstGeom>
          <a:noFill/>
          <a:ln>
            <a:noFill/>
          </a:ln>
        </p:spPr>
      </p:pic>
      <p:pic>
        <p:nvPicPr>
          <p:cNvPr descr="a woman claps her hands in front of a sign that says &quot; claps in spanish &quot; (Til rådighed fra Tenor)" id="87" name="Google Shape;87;p16"/>
          <p:cNvPicPr preferRelativeResize="0"/>
          <p:nvPr/>
        </p:nvPicPr>
        <p:blipFill>
          <a:blip r:embed="rId4">
            <a:alphaModFix/>
          </a:blip>
          <a:stretch>
            <a:fillRect/>
          </a:stretch>
        </p:blipFill>
        <p:spPr>
          <a:xfrm>
            <a:off x="5768083" y="2332975"/>
            <a:ext cx="3064228" cy="2658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Emneområder</a:t>
            </a:r>
            <a:endParaRPr/>
          </a:p>
        </p:txBody>
      </p:sp>
      <p:sp>
        <p:nvSpPr>
          <p:cNvPr id="93" name="Google Shape;93;p17"/>
          <p:cNvSpPr txBox="1"/>
          <p:nvPr>
            <p:ph idx="1" type="body"/>
          </p:nvPr>
        </p:nvSpPr>
        <p:spPr>
          <a:xfrm>
            <a:off x="311700" y="1322525"/>
            <a:ext cx="62583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br>
              <a:rPr lang="da" sz="1400">
                <a:solidFill>
                  <a:schemeClr val="dk1"/>
                </a:solidFill>
              </a:rPr>
            </a:br>
            <a:r>
              <a:rPr lang="da" sz="1400">
                <a:solidFill>
                  <a:schemeClr val="dk1"/>
                </a:solidFill>
              </a:rPr>
              <a:t>Fagets arbejdsområde er sprog, kultur og samfundsforhold i bredeste forstand i de spansktalende lande:</a:t>
            </a:r>
            <a:endParaRPr sz="1400">
              <a:solidFill>
                <a:schemeClr val="dk1"/>
              </a:solidFill>
            </a:endParaRPr>
          </a:p>
          <a:p>
            <a:pPr indent="-317500" lvl="0" marL="457200" rtl="0" algn="l">
              <a:spcBef>
                <a:spcPts val="1200"/>
              </a:spcBef>
              <a:spcAft>
                <a:spcPts val="0"/>
              </a:spcAft>
              <a:buClr>
                <a:schemeClr val="dk1"/>
              </a:buClr>
              <a:buSzPts val="1400"/>
              <a:buChar char="●"/>
            </a:pPr>
            <a:r>
              <a:rPr lang="da" sz="1400">
                <a:solidFill>
                  <a:schemeClr val="dk1"/>
                </a:solidFill>
              </a:rPr>
              <a:t>Tekster i form af skønlitteratur eller sagprosa </a:t>
            </a:r>
            <a:endParaRPr sz="1400">
              <a:solidFill>
                <a:schemeClr val="dk1"/>
              </a:solidFill>
            </a:endParaRPr>
          </a:p>
          <a:p>
            <a:pPr indent="-317500" lvl="0" marL="457200" rtl="0" algn="l">
              <a:spcBef>
                <a:spcPts val="0"/>
              </a:spcBef>
              <a:spcAft>
                <a:spcPts val="0"/>
              </a:spcAft>
              <a:buClr>
                <a:schemeClr val="dk1"/>
              </a:buClr>
              <a:buSzPts val="1400"/>
              <a:buChar char="●"/>
            </a:pPr>
            <a:r>
              <a:rPr lang="da" sz="1400">
                <a:solidFill>
                  <a:schemeClr val="dk1"/>
                </a:solidFill>
              </a:rPr>
              <a:t>Historiske, kulturelle og samfundsmæssige forhold i Spanien og Latinamerika</a:t>
            </a:r>
            <a:endParaRPr sz="1400">
              <a:solidFill>
                <a:schemeClr val="dk1"/>
              </a:solidFill>
            </a:endParaRPr>
          </a:p>
          <a:p>
            <a:pPr indent="-317500" lvl="0" marL="457200" rtl="0" algn="l">
              <a:spcBef>
                <a:spcPts val="0"/>
              </a:spcBef>
              <a:spcAft>
                <a:spcPts val="0"/>
              </a:spcAft>
              <a:buClr>
                <a:schemeClr val="dk1"/>
              </a:buClr>
              <a:buSzPts val="1400"/>
              <a:buChar char="●"/>
            </a:pPr>
            <a:r>
              <a:rPr lang="da" sz="1400">
                <a:solidFill>
                  <a:schemeClr val="dk1"/>
                </a:solidFill>
              </a:rPr>
              <a:t>Grundlæggende principper for sprogets anvendelse og opbygning, fx grammatik, talesprog, spanglish etc.</a:t>
            </a:r>
            <a:endParaRPr sz="1400">
              <a:solidFill>
                <a:schemeClr val="dk1"/>
              </a:solidFill>
            </a:endParaRPr>
          </a:p>
          <a:p>
            <a:pPr indent="0" lvl="0" marL="0" rtl="0" algn="l">
              <a:spcBef>
                <a:spcPts val="1200"/>
              </a:spcBef>
              <a:spcAft>
                <a:spcPts val="1200"/>
              </a:spcAft>
              <a:buNone/>
            </a:pPr>
            <a:r>
              <a:t/>
            </a:r>
            <a:endParaRPr b="1" sz="1400"/>
          </a:p>
        </p:txBody>
      </p:sp>
      <p:grpSp>
        <p:nvGrpSpPr>
          <p:cNvPr id="94" name="Google Shape;94;p17"/>
          <p:cNvGrpSpPr/>
          <p:nvPr/>
        </p:nvGrpSpPr>
        <p:grpSpPr>
          <a:xfrm>
            <a:off x="6660225" y="1017737"/>
            <a:ext cx="1854000" cy="1854000"/>
            <a:chOff x="4303290" y="1676962"/>
            <a:chExt cx="1854000" cy="1854000"/>
          </a:xfrm>
        </p:grpSpPr>
        <p:sp>
          <p:nvSpPr>
            <p:cNvPr id="95" name="Google Shape;95;p17"/>
            <p:cNvSpPr/>
            <p:nvPr/>
          </p:nvSpPr>
          <p:spPr>
            <a:xfrm>
              <a:off x="4303290" y="1676962"/>
              <a:ext cx="1854000" cy="1854000"/>
            </a:xfrm>
            <a:prstGeom prst="ellipse">
              <a:avLst/>
            </a:prstGeom>
            <a:solidFill>
              <a:srgbClr val="249C90"/>
            </a:solidFill>
            <a:ln cap="flat" cmpd="sng" w="28575">
              <a:solidFill>
                <a:srgbClr val="83E3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7"/>
            <p:cNvSpPr txBox="1"/>
            <p:nvPr/>
          </p:nvSpPr>
          <p:spPr>
            <a:xfrm>
              <a:off x="5010351" y="2455615"/>
              <a:ext cx="1075200" cy="521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rgbClr val="FFFFFF"/>
                </a:solidFill>
                <a:latin typeface="Roboto"/>
                <a:ea typeface="Roboto"/>
                <a:cs typeface="Roboto"/>
                <a:sym typeface="Roboto"/>
              </a:endParaRPr>
            </a:p>
          </p:txBody>
        </p:sp>
      </p:grpSp>
      <p:grpSp>
        <p:nvGrpSpPr>
          <p:cNvPr id="97" name="Google Shape;97;p17"/>
          <p:cNvGrpSpPr/>
          <p:nvPr/>
        </p:nvGrpSpPr>
        <p:grpSpPr>
          <a:xfrm>
            <a:off x="7290012" y="2560937"/>
            <a:ext cx="1854000" cy="1854000"/>
            <a:chOff x="2986712" y="1676962"/>
            <a:chExt cx="1854000" cy="1854000"/>
          </a:xfrm>
        </p:grpSpPr>
        <p:sp>
          <p:nvSpPr>
            <p:cNvPr id="98" name="Google Shape;98;p17"/>
            <p:cNvSpPr/>
            <p:nvPr/>
          </p:nvSpPr>
          <p:spPr>
            <a:xfrm>
              <a:off x="2986712" y="1676962"/>
              <a:ext cx="1854000" cy="1854000"/>
            </a:xfrm>
            <a:prstGeom prst="ellipse">
              <a:avLst/>
            </a:prstGeom>
            <a:solidFill>
              <a:srgbClr val="1D7E74"/>
            </a:solidFill>
            <a:ln cap="flat" cmpd="sng" w="28575">
              <a:solidFill>
                <a:srgbClr val="83E3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7"/>
            <p:cNvSpPr txBox="1"/>
            <p:nvPr/>
          </p:nvSpPr>
          <p:spPr>
            <a:xfrm>
              <a:off x="3134188" y="2455615"/>
              <a:ext cx="1075200" cy="521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rgbClr val="FFFFFF"/>
                </a:solidFill>
                <a:latin typeface="Roboto"/>
                <a:ea typeface="Roboto"/>
                <a:cs typeface="Roboto"/>
                <a:sym typeface="Roboto"/>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Materialer</a:t>
            </a:r>
            <a:endParaRPr/>
          </a:p>
        </p:txBody>
      </p:sp>
      <p:sp>
        <p:nvSpPr>
          <p:cNvPr id="105" name="Google Shape;105;p18"/>
          <p:cNvSpPr txBox="1"/>
          <p:nvPr>
            <p:ph idx="1" type="body"/>
          </p:nvPr>
        </p:nvSpPr>
        <p:spPr>
          <a:xfrm>
            <a:off x="311700" y="1017725"/>
            <a:ext cx="6258300" cy="3721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da" sz="1000">
                <a:solidFill>
                  <a:schemeClr val="dk1"/>
                </a:solidFill>
              </a:rPr>
              <a:t>Du skal selv finde kildemateriale. Det er vigtigt, at du i Spansk arbejder ud fra en/flere kilde(r) på spansk, men derudover må du gerne inddrage kilder på dansk og andre sprog.</a:t>
            </a:r>
            <a:br>
              <a:rPr lang="da" sz="1000">
                <a:solidFill>
                  <a:schemeClr val="dk1"/>
                </a:solidFill>
              </a:rPr>
            </a:br>
            <a:br>
              <a:rPr lang="da" sz="1000">
                <a:solidFill>
                  <a:schemeClr val="dk1"/>
                </a:solidFill>
              </a:rPr>
            </a:br>
            <a:r>
              <a:rPr lang="da" sz="1000">
                <a:solidFill>
                  <a:schemeClr val="dk1"/>
                </a:solidFill>
              </a:rPr>
              <a:t> Kilderne kan være litterære tekster som film, noveller, romanuddrag, lyrik/sangtekster eller ikke-litterære tekster som avisartikler, blogs, debatindlæg, anmeldelser, historiske kilder o. lign.</a:t>
            </a:r>
            <a:br>
              <a:rPr lang="da" sz="1000">
                <a:solidFill>
                  <a:schemeClr val="dk1"/>
                </a:solidFill>
              </a:rPr>
            </a:br>
            <a:br>
              <a:rPr lang="da" sz="1000">
                <a:solidFill>
                  <a:schemeClr val="dk1"/>
                </a:solidFill>
              </a:rPr>
            </a:br>
            <a:r>
              <a:rPr lang="da" sz="1000">
                <a:solidFill>
                  <a:schemeClr val="dk1"/>
                </a:solidFill>
              </a:rPr>
              <a:t> Billedanalyse kan indgå i en opgavebesvarelse, men der skal indgå spansksproget tekstmateriale også. Hvis kildematerialet er en film, skal du inddrage spansksproget tekst, fx uddrag af drejebogen til filmen eller den roman, filmen bygger på.</a:t>
            </a:r>
            <a:br>
              <a:rPr lang="da" sz="1000">
                <a:solidFill>
                  <a:schemeClr val="dk1"/>
                </a:solidFill>
              </a:rPr>
            </a:br>
            <a:br>
              <a:rPr lang="da" sz="1000">
                <a:solidFill>
                  <a:schemeClr val="dk1"/>
                </a:solidFill>
              </a:rPr>
            </a:br>
            <a:r>
              <a:rPr lang="da" sz="1000">
                <a:solidFill>
                  <a:schemeClr val="dk1"/>
                </a:solidFill>
              </a:rPr>
              <a:t>Selve opgaven skrives på dansk.</a:t>
            </a:r>
            <a:endParaRPr sz="1000">
              <a:solidFill>
                <a:schemeClr val="dk1"/>
              </a:solidFill>
            </a:endParaRPr>
          </a:p>
          <a:p>
            <a:pPr indent="0" lvl="0" marL="0" rtl="0" algn="l">
              <a:spcBef>
                <a:spcPts val="1200"/>
              </a:spcBef>
              <a:spcAft>
                <a:spcPts val="0"/>
              </a:spcAft>
              <a:buClr>
                <a:schemeClr val="dk1"/>
              </a:buClr>
              <a:buSzPts val="1100"/>
              <a:buFont typeface="Arial"/>
              <a:buNone/>
            </a:pPr>
            <a:r>
              <a:rPr lang="da" sz="1000">
                <a:solidFill>
                  <a:schemeClr val="dk1"/>
                </a:solidFill>
              </a:rPr>
              <a:t>Du skal hurtigst muligt sikre dig, at du kan skaffe materialet, du vil skrive ud fra. Noget materiale kan være meget svært at fremskaffe.</a:t>
            </a:r>
            <a:br>
              <a:rPr lang="da" sz="1000">
                <a:solidFill>
                  <a:schemeClr val="dk1"/>
                </a:solidFill>
              </a:rPr>
            </a:br>
            <a:br>
              <a:rPr lang="da" sz="1000">
                <a:solidFill>
                  <a:schemeClr val="dk1"/>
                </a:solidFill>
              </a:rPr>
            </a:br>
            <a:r>
              <a:rPr lang="da" sz="1000">
                <a:solidFill>
                  <a:schemeClr val="dk1"/>
                </a:solidFill>
              </a:rPr>
              <a:t> Gode steder at lede efter tekster er:</a:t>
            </a:r>
            <a:endParaRPr sz="1000">
              <a:solidFill>
                <a:schemeClr val="dk1"/>
              </a:solidFill>
            </a:endParaRPr>
          </a:p>
          <a:p>
            <a:pPr indent="-292100" lvl="0" marL="457200" rtl="0" algn="l">
              <a:spcBef>
                <a:spcPts val="1200"/>
              </a:spcBef>
              <a:spcAft>
                <a:spcPts val="0"/>
              </a:spcAft>
              <a:buClr>
                <a:schemeClr val="dk1"/>
              </a:buClr>
              <a:buSzPts val="1000"/>
              <a:buChar char="●"/>
            </a:pPr>
            <a:r>
              <a:rPr lang="da" sz="1000">
                <a:solidFill>
                  <a:schemeClr val="hlink"/>
                </a:solidFill>
                <a:uFill>
                  <a:noFill/>
                </a:uFill>
                <a:hlinkClick r:id="rId3"/>
              </a:rPr>
              <a:t>Bibliotek.dk</a:t>
            </a:r>
            <a:r>
              <a:rPr lang="da" sz="1000">
                <a:solidFill>
                  <a:schemeClr val="dk1"/>
                </a:solidFill>
              </a:rPr>
              <a:t>: vælg spansk under flere muligheder</a:t>
            </a:r>
            <a:endParaRPr sz="1000">
              <a:solidFill>
                <a:schemeClr val="dk1"/>
              </a:solidFill>
            </a:endParaRPr>
          </a:p>
          <a:p>
            <a:pPr indent="-292100" lvl="0" marL="457200" rtl="0" algn="l">
              <a:spcBef>
                <a:spcPts val="0"/>
              </a:spcBef>
              <a:spcAft>
                <a:spcPts val="0"/>
              </a:spcAft>
              <a:buClr>
                <a:schemeClr val="dk1"/>
              </a:buClr>
              <a:buSzPts val="1000"/>
              <a:buChar char="●"/>
            </a:pPr>
            <a:r>
              <a:rPr lang="da" sz="1000">
                <a:solidFill>
                  <a:schemeClr val="hlink"/>
                </a:solidFill>
                <a:uFill>
                  <a:noFill/>
                </a:uFill>
                <a:hlinkClick r:id="rId4"/>
              </a:rPr>
              <a:t>Historia del siglo 20</a:t>
            </a:r>
            <a:r>
              <a:rPr lang="da" sz="1000">
                <a:solidFill>
                  <a:schemeClr val="dk1"/>
                </a:solidFill>
              </a:rPr>
              <a:t>: Under textos findes en række spanske, historiske kilder</a:t>
            </a:r>
            <a:endParaRPr sz="1000">
              <a:solidFill>
                <a:schemeClr val="dk1"/>
              </a:solidFill>
            </a:endParaRPr>
          </a:p>
          <a:p>
            <a:pPr indent="-292100" lvl="0" marL="457200" rtl="0" algn="l">
              <a:spcBef>
                <a:spcPts val="0"/>
              </a:spcBef>
              <a:spcAft>
                <a:spcPts val="0"/>
              </a:spcAft>
              <a:buClr>
                <a:schemeClr val="dk1"/>
              </a:buClr>
              <a:buSzPts val="1000"/>
              <a:buChar char="●"/>
            </a:pPr>
            <a:r>
              <a:rPr lang="da" sz="1000">
                <a:solidFill>
                  <a:schemeClr val="hlink"/>
                </a:solidFill>
                <a:uFill>
                  <a:noFill/>
                </a:uFill>
                <a:hlinkClick r:id="rId5"/>
              </a:rPr>
              <a:t>BBC Mundo</a:t>
            </a:r>
            <a:r>
              <a:rPr lang="da" sz="1000">
                <a:solidFill>
                  <a:schemeClr val="dk1"/>
                </a:solidFill>
              </a:rPr>
              <a:t>: Gode oversigtsartikler - også adgang til arkiv</a:t>
            </a:r>
            <a:endParaRPr sz="1000">
              <a:solidFill>
                <a:schemeClr val="dk1"/>
              </a:solidFill>
            </a:endParaRPr>
          </a:p>
          <a:p>
            <a:pPr indent="0" lvl="0" marL="0" rtl="0" algn="l">
              <a:spcBef>
                <a:spcPts val="1200"/>
              </a:spcBef>
              <a:spcAft>
                <a:spcPts val="1200"/>
              </a:spcAft>
              <a:buNone/>
            </a:pPr>
            <a:r>
              <a:t/>
            </a:r>
            <a:endParaRPr sz="1000">
              <a:solidFill>
                <a:schemeClr val="dk1"/>
              </a:solidFill>
            </a:endParaRPr>
          </a:p>
        </p:txBody>
      </p:sp>
      <p:grpSp>
        <p:nvGrpSpPr>
          <p:cNvPr id="106" name="Google Shape;106;p18"/>
          <p:cNvGrpSpPr/>
          <p:nvPr/>
        </p:nvGrpSpPr>
        <p:grpSpPr>
          <a:xfrm>
            <a:off x="6660225" y="1017737"/>
            <a:ext cx="1854000" cy="1854000"/>
            <a:chOff x="4303290" y="1676962"/>
            <a:chExt cx="1854000" cy="1854000"/>
          </a:xfrm>
        </p:grpSpPr>
        <p:sp>
          <p:nvSpPr>
            <p:cNvPr id="107" name="Google Shape;107;p18"/>
            <p:cNvSpPr/>
            <p:nvPr/>
          </p:nvSpPr>
          <p:spPr>
            <a:xfrm>
              <a:off x="4303290" y="1676962"/>
              <a:ext cx="1854000" cy="1854000"/>
            </a:xfrm>
            <a:prstGeom prst="ellipse">
              <a:avLst/>
            </a:prstGeom>
            <a:solidFill>
              <a:srgbClr val="249C90"/>
            </a:solidFill>
            <a:ln cap="flat" cmpd="sng" w="28575">
              <a:solidFill>
                <a:srgbClr val="83E3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8"/>
            <p:cNvSpPr txBox="1"/>
            <p:nvPr/>
          </p:nvSpPr>
          <p:spPr>
            <a:xfrm>
              <a:off x="5010351" y="2455615"/>
              <a:ext cx="1075200" cy="521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rgbClr val="FFFFFF"/>
                </a:solidFill>
                <a:latin typeface="Roboto"/>
                <a:ea typeface="Roboto"/>
                <a:cs typeface="Roboto"/>
                <a:sym typeface="Roboto"/>
              </a:endParaRPr>
            </a:p>
          </p:txBody>
        </p:sp>
      </p:grpSp>
      <p:grpSp>
        <p:nvGrpSpPr>
          <p:cNvPr id="109" name="Google Shape;109;p18"/>
          <p:cNvGrpSpPr/>
          <p:nvPr/>
        </p:nvGrpSpPr>
        <p:grpSpPr>
          <a:xfrm>
            <a:off x="7290012" y="2560937"/>
            <a:ext cx="1854000" cy="1854000"/>
            <a:chOff x="2986712" y="1676962"/>
            <a:chExt cx="1854000" cy="1854000"/>
          </a:xfrm>
        </p:grpSpPr>
        <p:sp>
          <p:nvSpPr>
            <p:cNvPr id="110" name="Google Shape;110;p18"/>
            <p:cNvSpPr/>
            <p:nvPr/>
          </p:nvSpPr>
          <p:spPr>
            <a:xfrm>
              <a:off x="2986712" y="1676962"/>
              <a:ext cx="1854000" cy="1854000"/>
            </a:xfrm>
            <a:prstGeom prst="ellipse">
              <a:avLst/>
            </a:prstGeom>
            <a:solidFill>
              <a:srgbClr val="1D7E74"/>
            </a:solidFill>
            <a:ln cap="flat" cmpd="sng" w="28575">
              <a:solidFill>
                <a:srgbClr val="83E3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txBox="1"/>
            <p:nvPr/>
          </p:nvSpPr>
          <p:spPr>
            <a:xfrm>
              <a:off x="3134188" y="2455615"/>
              <a:ext cx="1075200" cy="521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rgbClr val="FFFFFF"/>
                </a:solidFill>
                <a:latin typeface="Roboto"/>
                <a:ea typeface="Roboto"/>
                <a:cs typeface="Roboto"/>
                <a:sym typeface="Roboto"/>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a:t>Metode</a:t>
            </a:r>
            <a:endParaRPr/>
          </a:p>
        </p:txBody>
      </p:sp>
      <p:sp>
        <p:nvSpPr>
          <p:cNvPr id="117" name="Google Shape;117;p19"/>
          <p:cNvSpPr txBox="1"/>
          <p:nvPr>
            <p:ph idx="1" type="body"/>
          </p:nvPr>
        </p:nvSpPr>
        <p:spPr>
          <a:xfrm>
            <a:off x="311700" y="1017725"/>
            <a:ext cx="6258300" cy="372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a" sz="1400">
                <a:solidFill>
                  <a:schemeClr val="dk1"/>
                </a:solidFill>
              </a:rPr>
              <a:t>Når du arbejder med dit materiale, skal du bruge samme metoder som i andre humanistiske fag (dansk/engelsk), fx </a:t>
            </a:r>
            <a:endParaRPr sz="1400">
              <a:solidFill>
                <a:schemeClr val="dk1"/>
              </a:solidFill>
            </a:endParaRPr>
          </a:p>
          <a:p>
            <a:pPr indent="-317500" lvl="0" marL="457200" rtl="0" algn="l">
              <a:spcBef>
                <a:spcPts val="1200"/>
              </a:spcBef>
              <a:spcAft>
                <a:spcPts val="0"/>
              </a:spcAft>
              <a:buClr>
                <a:schemeClr val="dk1"/>
              </a:buClr>
              <a:buSzPts val="1400"/>
              <a:buChar char="●"/>
            </a:pPr>
            <a:r>
              <a:rPr lang="da" sz="1400">
                <a:solidFill>
                  <a:schemeClr val="dk1"/>
                </a:solidFill>
              </a:rPr>
              <a:t>retorisk analyse </a:t>
            </a:r>
            <a:endParaRPr sz="1400">
              <a:solidFill>
                <a:schemeClr val="dk1"/>
              </a:solidFill>
            </a:endParaRPr>
          </a:p>
          <a:p>
            <a:pPr indent="-317500" lvl="0" marL="457200" rtl="0" algn="l">
              <a:spcBef>
                <a:spcPts val="0"/>
              </a:spcBef>
              <a:spcAft>
                <a:spcPts val="0"/>
              </a:spcAft>
              <a:buClr>
                <a:schemeClr val="dk1"/>
              </a:buClr>
              <a:buSzPts val="1400"/>
              <a:buChar char="●"/>
            </a:pPr>
            <a:r>
              <a:rPr lang="da" sz="1400">
                <a:solidFill>
                  <a:schemeClr val="dk1"/>
                </a:solidFill>
              </a:rPr>
              <a:t>diskursanalyse</a:t>
            </a:r>
            <a:endParaRPr sz="1400">
              <a:solidFill>
                <a:schemeClr val="dk1"/>
              </a:solidFill>
            </a:endParaRPr>
          </a:p>
          <a:p>
            <a:pPr indent="-317500" lvl="0" marL="457200" rtl="0" algn="l">
              <a:spcBef>
                <a:spcPts val="0"/>
              </a:spcBef>
              <a:spcAft>
                <a:spcPts val="0"/>
              </a:spcAft>
              <a:buClr>
                <a:schemeClr val="dk1"/>
              </a:buClr>
              <a:buSzPts val="1400"/>
              <a:buChar char="●"/>
            </a:pPr>
            <a:r>
              <a:rPr lang="da" sz="1400">
                <a:solidFill>
                  <a:schemeClr val="dk1"/>
                </a:solidFill>
              </a:rPr>
              <a:t>litterær analyse </a:t>
            </a:r>
            <a:endParaRPr sz="1400">
              <a:solidFill>
                <a:schemeClr val="dk1"/>
              </a:solidFill>
            </a:endParaRPr>
          </a:p>
          <a:p>
            <a:pPr indent="-317500" lvl="0" marL="457200" rtl="0" algn="l">
              <a:spcBef>
                <a:spcPts val="0"/>
              </a:spcBef>
              <a:spcAft>
                <a:spcPts val="0"/>
              </a:spcAft>
              <a:buClr>
                <a:schemeClr val="dk1"/>
              </a:buClr>
              <a:buSzPts val="1400"/>
              <a:buChar char="●"/>
            </a:pPr>
            <a:r>
              <a:rPr lang="da" sz="1400">
                <a:solidFill>
                  <a:schemeClr val="dk1"/>
                </a:solidFill>
              </a:rPr>
              <a:t>medieanalyse</a:t>
            </a:r>
            <a:endParaRPr sz="1400">
              <a:solidFill>
                <a:schemeClr val="dk1"/>
              </a:solidFill>
            </a:endParaRPr>
          </a:p>
          <a:p>
            <a:pPr indent="-317500" lvl="0" marL="457200" rtl="0" algn="l">
              <a:spcBef>
                <a:spcPts val="0"/>
              </a:spcBef>
              <a:spcAft>
                <a:spcPts val="0"/>
              </a:spcAft>
              <a:buClr>
                <a:schemeClr val="dk1"/>
              </a:buClr>
              <a:buSzPts val="1400"/>
              <a:buChar char="●"/>
            </a:pPr>
            <a:r>
              <a:rPr lang="da" sz="1400">
                <a:solidFill>
                  <a:schemeClr val="dk1"/>
                </a:solidFill>
              </a:rPr>
              <a:t>lyrikanalyse</a:t>
            </a:r>
            <a:endParaRPr sz="1400">
              <a:solidFill>
                <a:schemeClr val="dk1"/>
              </a:solidFill>
            </a:endParaRPr>
          </a:p>
        </p:txBody>
      </p:sp>
      <p:grpSp>
        <p:nvGrpSpPr>
          <p:cNvPr id="118" name="Google Shape;118;p19"/>
          <p:cNvGrpSpPr/>
          <p:nvPr/>
        </p:nvGrpSpPr>
        <p:grpSpPr>
          <a:xfrm>
            <a:off x="6660225" y="1017737"/>
            <a:ext cx="1854000" cy="1854000"/>
            <a:chOff x="4303290" y="1676962"/>
            <a:chExt cx="1854000" cy="1854000"/>
          </a:xfrm>
        </p:grpSpPr>
        <p:sp>
          <p:nvSpPr>
            <p:cNvPr id="119" name="Google Shape;119;p19"/>
            <p:cNvSpPr/>
            <p:nvPr/>
          </p:nvSpPr>
          <p:spPr>
            <a:xfrm>
              <a:off x="4303290" y="1676962"/>
              <a:ext cx="1854000" cy="1854000"/>
            </a:xfrm>
            <a:prstGeom prst="ellipse">
              <a:avLst/>
            </a:prstGeom>
            <a:solidFill>
              <a:srgbClr val="249C90"/>
            </a:solidFill>
            <a:ln cap="flat" cmpd="sng" w="28575">
              <a:solidFill>
                <a:srgbClr val="83E3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9"/>
            <p:cNvSpPr txBox="1"/>
            <p:nvPr/>
          </p:nvSpPr>
          <p:spPr>
            <a:xfrm>
              <a:off x="5010351" y="2455615"/>
              <a:ext cx="1075200" cy="521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rgbClr val="FFFFFF"/>
                </a:solidFill>
                <a:latin typeface="Roboto"/>
                <a:ea typeface="Roboto"/>
                <a:cs typeface="Roboto"/>
                <a:sym typeface="Roboto"/>
              </a:endParaRPr>
            </a:p>
          </p:txBody>
        </p:sp>
      </p:grpSp>
      <p:grpSp>
        <p:nvGrpSpPr>
          <p:cNvPr id="121" name="Google Shape;121;p19"/>
          <p:cNvGrpSpPr/>
          <p:nvPr/>
        </p:nvGrpSpPr>
        <p:grpSpPr>
          <a:xfrm>
            <a:off x="7290012" y="2560937"/>
            <a:ext cx="1854000" cy="1854000"/>
            <a:chOff x="2986712" y="1676962"/>
            <a:chExt cx="1854000" cy="1854000"/>
          </a:xfrm>
        </p:grpSpPr>
        <p:sp>
          <p:nvSpPr>
            <p:cNvPr id="122" name="Google Shape;122;p19"/>
            <p:cNvSpPr/>
            <p:nvPr/>
          </p:nvSpPr>
          <p:spPr>
            <a:xfrm>
              <a:off x="2986712" y="1676962"/>
              <a:ext cx="1854000" cy="1854000"/>
            </a:xfrm>
            <a:prstGeom prst="ellipse">
              <a:avLst/>
            </a:prstGeom>
            <a:solidFill>
              <a:srgbClr val="1D7E74"/>
            </a:solidFill>
            <a:ln cap="flat" cmpd="sng" w="28575">
              <a:solidFill>
                <a:srgbClr val="83E3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9"/>
            <p:cNvSpPr txBox="1"/>
            <p:nvPr/>
          </p:nvSpPr>
          <p:spPr>
            <a:xfrm>
              <a:off x="3134188" y="2455615"/>
              <a:ext cx="1075200" cy="521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rgbClr val="FFFFFF"/>
                </a:solidFill>
                <a:latin typeface="Roboto"/>
                <a:ea typeface="Roboto"/>
                <a:cs typeface="Roboto"/>
                <a:sym typeface="Roboto"/>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da" sz="2220"/>
              <a:t>Eksempler på flerfaglige problemstillinger</a:t>
            </a:r>
            <a:endParaRPr sz="2220"/>
          </a:p>
        </p:txBody>
      </p:sp>
      <p:sp>
        <p:nvSpPr>
          <p:cNvPr id="129" name="Google Shape;129;p20"/>
          <p:cNvSpPr txBox="1"/>
          <p:nvPr>
            <p:ph idx="1" type="body"/>
          </p:nvPr>
        </p:nvSpPr>
        <p:spPr>
          <a:xfrm>
            <a:off x="311700" y="1345475"/>
            <a:ext cx="8520600" cy="32235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da" sz="1400">
                <a:solidFill>
                  <a:schemeClr val="dk1"/>
                </a:solidFill>
              </a:rPr>
              <a:t>Spansk – dansk:</a:t>
            </a:r>
            <a:endParaRPr b="1" sz="1400">
              <a:solidFill>
                <a:schemeClr val="dk1"/>
              </a:solidFill>
            </a:endParaRPr>
          </a:p>
          <a:p>
            <a:pPr indent="-228600" lvl="0" marL="1282700" rtl="0" algn="l">
              <a:spcBef>
                <a:spcPts val="1200"/>
              </a:spcBef>
              <a:spcAft>
                <a:spcPts val="0"/>
              </a:spcAft>
              <a:buNone/>
            </a:pPr>
            <a:r>
              <a:rPr lang="da" sz="1500">
                <a:solidFill>
                  <a:schemeClr val="dk1"/>
                </a:solidFill>
              </a:rPr>
              <a:t>·   Den spanske Borgerkrig – tekst, plakater, film (fx Pans Labyrint etc.)					 - - de internationale Brigader (Film: El viaje de Carol)</a:t>
            </a:r>
            <a:endParaRPr sz="1500">
              <a:solidFill>
                <a:schemeClr val="dk1"/>
              </a:solidFill>
            </a:endParaRPr>
          </a:p>
          <a:p>
            <a:pPr indent="-228600" lvl="0" marL="1282700" rtl="0" algn="l">
              <a:spcBef>
                <a:spcPts val="0"/>
              </a:spcBef>
              <a:spcAft>
                <a:spcPts val="0"/>
              </a:spcAft>
              <a:buNone/>
            </a:pPr>
            <a:r>
              <a:rPr lang="da" sz="1500">
                <a:solidFill>
                  <a:schemeClr val="dk1"/>
                </a:solidFill>
              </a:rPr>
              <a:t>·   	Magisk realisme (fx Isabel Allende, Garcia Márquez, Film og manuskript: Hjerter i chili)</a:t>
            </a:r>
            <a:endParaRPr sz="1500">
              <a:solidFill>
                <a:schemeClr val="dk1"/>
              </a:solidFill>
            </a:endParaRPr>
          </a:p>
          <a:p>
            <a:pPr indent="-228600" lvl="0" marL="1282700" rtl="0" algn="l">
              <a:spcBef>
                <a:spcPts val="0"/>
              </a:spcBef>
              <a:spcAft>
                <a:spcPts val="0"/>
              </a:spcAft>
              <a:buNone/>
            </a:pPr>
            <a:r>
              <a:rPr lang="da" sz="1500">
                <a:solidFill>
                  <a:schemeClr val="dk1"/>
                </a:solidFill>
              </a:rPr>
              <a:t>·   Eventyrgenren (Fx Pans Labyrint)</a:t>
            </a:r>
            <a:endParaRPr sz="1500">
              <a:solidFill>
                <a:schemeClr val="dk1"/>
              </a:solidFill>
            </a:endParaRPr>
          </a:p>
          <a:p>
            <a:pPr indent="-228600" lvl="0" marL="1282700" rtl="0" algn="l">
              <a:spcBef>
                <a:spcPts val="0"/>
              </a:spcBef>
              <a:spcAft>
                <a:spcPts val="0"/>
              </a:spcAft>
              <a:buNone/>
            </a:pPr>
            <a:r>
              <a:rPr lang="da" sz="1500">
                <a:solidFill>
                  <a:schemeClr val="dk1"/>
                </a:solidFill>
              </a:rPr>
              <a:t>·   	Temaer som: familien, køn, opdragelse fx i Almodóvars film</a:t>
            </a:r>
            <a:endParaRPr sz="1500">
              <a:solidFill>
                <a:schemeClr val="dk1"/>
              </a:solidFill>
            </a:endParaRPr>
          </a:p>
          <a:p>
            <a:pPr indent="-228600" lvl="0" marL="1282700" rtl="0" algn="l">
              <a:spcBef>
                <a:spcPts val="0"/>
              </a:spcBef>
              <a:spcAft>
                <a:spcPts val="0"/>
              </a:spcAft>
              <a:buNone/>
            </a:pPr>
            <a:r>
              <a:rPr lang="da" sz="1500">
                <a:solidFill>
                  <a:schemeClr val="dk1"/>
                </a:solidFill>
              </a:rPr>
              <a:t>·   Kønsroller</a:t>
            </a:r>
            <a:endParaRPr sz="1500">
              <a:solidFill>
                <a:schemeClr val="dk1"/>
              </a:solidFill>
            </a:endParaRPr>
          </a:p>
          <a:p>
            <a:pPr indent="-228600" lvl="0" marL="1282700" rtl="0" algn="l">
              <a:spcBef>
                <a:spcPts val="0"/>
              </a:spcBef>
              <a:spcAft>
                <a:spcPts val="0"/>
              </a:spcAft>
              <a:buNone/>
            </a:pPr>
            <a:r>
              <a:rPr lang="da" sz="1500">
                <a:solidFill>
                  <a:schemeClr val="dk1"/>
                </a:solidFill>
              </a:rPr>
              <a:t>·   	Stærke kvinder fx Frida Kahlo vs…</a:t>
            </a:r>
            <a:endParaRPr sz="1500">
              <a:solidFill>
                <a:schemeClr val="dk1"/>
              </a:solidFill>
            </a:endParaRPr>
          </a:p>
          <a:p>
            <a:pPr indent="-228600" lvl="0" marL="1282700" rtl="0" algn="l">
              <a:spcBef>
                <a:spcPts val="0"/>
              </a:spcBef>
              <a:spcAft>
                <a:spcPts val="0"/>
              </a:spcAft>
              <a:buNone/>
            </a:pPr>
            <a:r>
              <a:rPr lang="da" sz="1500">
                <a:solidFill>
                  <a:schemeClr val="dk1"/>
                </a:solidFill>
              </a:rPr>
              <a:t>·   	Kroppen i litteraturen</a:t>
            </a:r>
            <a:endParaRPr sz="1500">
              <a:solidFill>
                <a:schemeClr val="dk1"/>
              </a:solidFill>
            </a:endParaRPr>
          </a:p>
          <a:p>
            <a:pPr indent="0" lvl="0" marL="457200" rtl="0" algn="l">
              <a:spcBef>
                <a:spcPts val="0"/>
              </a:spcBef>
              <a:spcAft>
                <a:spcPts val="1200"/>
              </a:spcAft>
              <a:buNone/>
            </a:pPr>
            <a:r>
              <a:t/>
            </a:r>
            <a:endParaRPr sz="15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da" sz="2220"/>
              <a:t>Eksempler på flerfaglige problemstillinger</a:t>
            </a:r>
            <a:endParaRPr sz="2220"/>
          </a:p>
        </p:txBody>
      </p:sp>
      <p:sp>
        <p:nvSpPr>
          <p:cNvPr id="135" name="Google Shape;135;p21"/>
          <p:cNvSpPr txBox="1"/>
          <p:nvPr>
            <p:ph idx="1" type="body"/>
          </p:nvPr>
        </p:nvSpPr>
        <p:spPr>
          <a:xfrm>
            <a:off x="311700" y="1345475"/>
            <a:ext cx="8520600" cy="32235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b="1" lang="da" sz="1400">
                <a:solidFill>
                  <a:schemeClr val="dk1"/>
                </a:solidFill>
              </a:rPr>
              <a:t>Spansk – engelsk:</a:t>
            </a:r>
            <a:endParaRPr b="1" sz="1400">
              <a:solidFill>
                <a:schemeClr val="dk1"/>
              </a:solidFill>
            </a:endParaRPr>
          </a:p>
          <a:p>
            <a:pPr indent="-228600" lvl="0" marL="1282700" rtl="0" algn="l">
              <a:spcBef>
                <a:spcPts val="1200"/>
              </a:spcBef>
              <a:spcAft>
                <a:spcPts val="0"/>
              </a:spcAft>
              <a:buClr>
                <a:schemeClr val="dk1"/>
              </a:buClr>
              <a:buSzPts val="1100"/>
              <a:buFont typeface="Arial"/>
              <a:buNone/>
            </a:pPr>
            <a:r>
              <a:rPr lang="da" sz="1400">
                <a:solidFill>
                  <a:schemeClr val="dk1"/>
                </a:solidFill>
              </a:rPr>
              <a:t>·   	Latinosamfund i USA (chicanos) sangtekster etc. evt. blandingssproget: Spanglish</a:t>
            </a:r>
            <a:endParaRPr sz="1400">
              <a:solidFill>
                <a:schemeClr val="dk1"/>
              </a:solidFill>
            </a:endParaRPr>
          </a:p>
          <a:p>
            <a:pPr indent="-228600" lvl="0" marL="1282700" rtl="0" algn="l">
              <a:spcBef>
                <a:spcPts val="0"/>
              </a:spcBef>
              <a:spcAft>
                <a:spcPts val="0"/>
              </a:spcAft>
              <a:buClr>
                <a:schemeClr val="dk1"/>
              </a:buClr>
              <a:buSzPts val="1100"/>
              <a:buFont typeface="Arial"/>
              <a:buNone/>
            </a:pPr>
            <a:r>
              <a:rPr lang="da" sz="1400">
                <a:solidFill>
                  <a:schemeClr val="dk1"/>
                </a:solidFill>
              </a:rPr>
              <a:t>·   	Grænseproblematik ml. USA og Mexico. Trump!</a:t>
            </a:r>
            <a:endParaRPr sz="1400">
              <a:solidFill>
                <a:schemeClr val="dk1"/>
              </a:solidFill>
            </a:endParaRPr>
          </a:p>
          <a:p>
            <a:pPr indent="-228600" lvl="0" marL="1282700" rtl="0" algn="l">
              <a:spcBef>
                <a:spcPts val="0"/>
              </a:spcBef>
              <a:spcAft>
                <a:spcPts val="0"/>
              </a:spcAft>
              <a:buClr>
                <a:schemeClr val="dk1"/>
              </a:buClr>
              <a:buSzPts val="1100"/>
              <a:buFont typeface="Arial"/>
              <a:buNone/>
            </a:pPr>
            <a:r>
              <a:rPr lang="da" sz="1400">
                <a:solidFill>
                  <a:schemeClr val="dk1"/>
                </a:solidFill>
              </a:rPr>
              <a:t>·   	Cuba - USA, eksilcubanere (tekster, sangtekster, film).</a:t>
            </a:r>
            <a:endParaRPr sz="1400">
              <a:solidFill>
                <a:schemeClr val="dk1"/>
              </a:solidFill>
            </a:endParaRPr>
          </a:p>
          <a:p>
            <a:pPr indent="-228600" lvl="0" marL="1282700" rtl="0" algn="l">
              <a:spcBef>
                <a:spcPts val="0"/>
              </a:spcBef>
              <a:spcAft>
                <a:spcPts val="0"/>
              </a:spcAft>
              <a:buClr>
                <a:schemeClr val="dk1"/>
              </a:buClr>
              <a:buSzPts val="1100"/>
              <a:buFont typeface="Arial"/>
              <a:buNone/>
            </a:pPr>
            <a:r>
              <a:rPr lang="da" sz="1400">
                <a:solidFill>
                  <a:schemeClr val="dk1"/>
                </a:solidFill>
              </a:rPr>
              <a:t>·   	Fælles tema: fx kvinder, storby, ungdom, barndom, indvandring…</a:t>
            </a:r>
            <a:endParaRPr sz="1400">
              <a:solidFill>
                <a:schemeClr val="dk1"/>
              </a:solidFill>
            </a:endParaRPr>
          </a:p>
          <a:p>
            <a:pPr indent="-228600" lvl="0" marL="1282700" rtl="0" algn="l">
              <a:spcBef>
                <a:spcPts val="0"/>
              </a:spcBef>
              <a:spcAft>
                <a:spcPts val="0"/>
              </a:spcAft>
              <a:buClr>
                <a:schemeClr val="dk1"/>
              </a:buClr>
              <a:buSzPts val="1100"/>
              <a:buFont typeface="Arial"/>
              <a:buNone/>
            </a:pPr>
            <a:r>
              <a:rPr lang="da" sz="1400">
                <a:solidFill>
                  <a:schemeClr val="dk1"/>
                </a:solidFill>
              </a:rPr>
              <a:t>·   	Magisk realisme</a:t>
            </a:r>
            <a:endParaRPr sz="1400">
              <a:solidFill>
                <a:schemeClr val="dk1"/>
              </a:solidFill>
            </a:endParaRPr>
          </a:p>
          <a:p>
            <a:pPr indent="-228600" lvl="0" marL="1282700" rtl="0" algn="l">
              <a:spcBef>
                <a:spcPts val="0"/>
              </a:spcBef>
              <a:spcAft>
                <a:spcPts val="0"/>
              </a:spcAft>
              <a:buClr>
                <a:schemeClr val="dk1"/>
              </a:buClr>
              <a:buSzPts val="1100"/>
              <a:buFont typeface="Arial"/>
              <a:buNone/>
            </a:pPr>
            <a:r>
              <a:rPr lang="da" sz="1400">
                <a:solidFill>
                  <a:schemeClr val="dk1"/>
                </a:solidFill>
              </a:rPr>
              <a:t>·   	Fantasy</a:t>
            </a:r>
            <a:endParaRPr sz="1400">
              <a:solidFill>
                <a:schemeClr val="dk1"/>
              </a:solidFill>
            </a:endParaRPr>
          </a:p>
          <a:p>
            <a:pPr indent="-228600" lvl="0" marL="1282700" rtl="0" algn="l">
              <a:spcBef>
                <a:spcPts val="0"/>
              </a:spcBef>
              <a:spcAft>
                <a:spcPts val="0"/>
              </a:spcAft>
              <a:buClr>
                <a:schemeClr val="dk1"/>
              </a:buClr>
              <a:buSzPts val="1100"/>
              <a:buFont typeface="Arial"/>
              <a:buNone/>
            </a:pPr>
            <a:r>
              <a:rPr lang="da" sz="1400">
                <a:solidFill>
                  <a:schemeClr val="dk1"/>
                </a:solidFill>
              </a:rPr>
              <a:t>·   	Pablo Escobar, Narcos</a:t>
            </a:r>
            <a:endParaRPr sz="1400">
              <a:solidFill>
                <a:schemeClr val="dk1"/>
              </a:solidFill>
            </a:endParaRPr>
          </a:p>
          <a:p>
            <a:pPr indent="-228600" lvl="0" marL="1282700" rtl="0" algn="l">
              <a:spcBef>
                <a:spcPts val="0"/>
              </a:spcBef>
              <a:spcAft>
                <a:spcPts val="0"/>
              </a:spcAft>
              <a:buClr>
                <a:schemeClr val="dk1"/>
              </a:buClr>
              <a:buSzPts val="1100"/>
              <a:buFont typeface="Arial"/>
              <a:buNone/>
            </a:pPr>
            <a:r>
              <a:rPr lang="da" sz="1400">
                <a:solidFill>
                  <a:schemeClr val="dk1"/>
                </a:solidFill>
              </a:rPr>
              <a:t>·   	Den amerikanske drøm</a:t>
            </a:r>
            <a:endParaRPr sz="1400">
              <a:solidFill>
                <a:schemeClr val="dk1"/>
              </a:solidFill>
            </a:endParaRPr>
          </a:p>
          <a:p>
            <a:pPr indent="-228600" lvl="0" marL="1282700" rtl="0" algn="l">
              <a:spcBef>
                <a:spcPts val="0"/>
              </a:spcBef>
              <a:spcAft>
                <a:spcPts val="0"/>
              </a:spcAft>
              <a:buClr>
                <a:schemeClr val="dk1"/>
              </a:buClr>
              <a:buSzPts val="1100"/>
              <a:buFont typeface="Arial"/>
              <a:buNone/>
            </a:pPr>
            <a:r>
              <a:t/>
            </a:r>
            <a:endParaRPr sz="1400">
              <a:solidFill>
                <a:schemeClr val="dk1"/>
              </a:solidFill>
            </a:endParaRPr>
          </a:p>
          <a:p>
            <a:pPr indent="-228600" lvl="0" marL="1282700" rtl="0" algn="l">
              <a:spcBef>
                <a:spcPts val="0"/>
              </a:spcBef>
              <a:spcAft>
                <a:spcPts val="0"/>
              </a:spcAft>
              <a:buNone/>
            </a:pPr>
            <a:r>
              <a:t/>
            </a:r>
            <a:endParaRPr b="1" sz="1400">
              <a:solidFill>
                <a:schemeClr val="dk1"/>
              </a:solidFill>
            </a:endParaRPr>
          </a:p>
          <a:p>
            <a:pPr indent="0" lvl="0" marL="457200" rtl="0" algn="l">
              <a:spcBef>
                <a:spcPts val="0"/>
              </a:spcBef>
              <a:spcAft>
                <a:spcPts val="1200"/>
              </a:spcAft>
              <a:buNone/>
            </a:pPr>
            <a:r>
              <a:t/>
            </a:r>
            <a:endParaRPr sz="14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