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e Caprani" userId="b0127db4-693a-47f2-84d7-822c52095c65" providerId="ADAL" clId="{7D209AA1-3A19-4DCB-8229-8FCCA730F9CB}"/>
    <pc:docChg chg="undo custSel modSld">
      <pc:chgData name="Helene Caprani" userId="b0127db4-693a-47f2-84d7-822c52095c65" providerId="ADAL" clId="{7D209AA1-3A19-4DCB-8229-8FCCA730F9CB}" dt="2025-10-03T11:29:19.062" v="1160" actId="20577"/>
      <pc:docMkLst>
        <pc:docMk/>
      </pc:docMkLst>
      <pc:sldChg chg="modSp mod">
        <pc:chgData name="Helene Caprani" userId="b0127db4-693a-47f2-84d7-822c52095c65" providerId="ADAL" clId="{7D209AA1-3A19-4DCB-8229-8FCCA730F9CB}" dt="2025-10-03T11:11:11.668" v="0" actId="20577"/>
        <pc:sldMkLst>
          <pc:docMk/>
          <pc:sldMk cId="1659239595" sldId="256"/>
        </pc:sldMkLst>
        <pc:spChg chg="mod">
          <ac:chgData name="Helene Caprani" userId="b0127db4-693a-47f2-84d7-822c52095c65" providerId="ADAL" clId="{7D209AA1-3A19-4DCB-8229-8FCCA730F9CB}" dt="2025-10-03T11:11:11.668" v="0" actId="20577"/>
          <ac:spMkLst>
            <pc:docMk/>
            <pc:sldMk cId="1659239595" sldId="256"/>
            <ac:spMk id="2" creationId="{CE9C11A8-7A58-4C30-91E4-D406391DB1C2}"/>
          </ac:spMkLst>
        </pc:spChg>
      </pc:sldChg>
      <pc:sldChg chg="modSp mod">
        <pc:chgData name="Helene Caprani" userId="b0127db4-693a-47f2-84d7-822c52095c65" providerId="ADAL" clId="{7D209AA1-3A19-4DCB-8229-8FCCA730F9CB}" dt="2025-10-03T11:11:18.980" v="1" actId="20577"/>
        <pc:sldMkLst>
          <pc:docMk/>
          <pc:sldMk cId="2851915026" sldId="257"/>
        </pc:sldMkLst>
        <pc:spChg chg="mod">
          <ac:chgData name="Helene Caprani" userId="b0127db4-693a-47f2-84d7-822c52095c65" providerId="ADAL" clId="{7D209AA1-3A19-4DCB-8229-8FCCA730F9CB}" dt="2025-10-03T11:11:18.980" v="1" actId="20577"/>
          <ac:spMkLst>
            <pc:docMk/>
            <pc:sldMk cId="2851915026" sldId="257"/>
            <ac:spMk id="2" creationId="{CE9C11A8-7A58-4C30-91E4-D406391DB1C2}"/>
          </ac:spMkLst>
        </pc:spChg>
      </pc:sldChg>
      <pc:sldChg chg="modSp mod">
        <pc:chgData name="Helene Caprani" userId="b0127db4-693a-47f2-84d7-822c52095c65" providerId="ADAL" clId="{7D209AA1-3A19-4DCB-8229-8FCCA730F9CB}" dt="2025-10-03T11:29:19.062" v="1160" actId="20577"/>
        <pc:sldMkLst>
          <pc:docMk/>
          <pc:sldMk cId="3817889949" sldId="258"/>
        </pc:sldMkLst>
        <pc:spChg chg="mod">
          <ac:chgData name="Helene Caprani" userId="b0127db4-693a-47f2-84d7-822c52095c65" providerId="ADAL" clId="{7D209AA1-3A19-4DCB-8229-8FCCA730F9CB}" dt="2025-10-03T11:25:29.241" v="1012" actId="255"/>
          <ac:spMkLst>
            <pc:docMk/>
            <pc:sldMk cId="3817889949" sldId="258"/>
            <ac:spMk id="3" creationId="{139EAF50-E8EC-9ACF-8AF1-346E568BFF90}"/>
          </ac:spMkLst>
        </pc:spChg>
        <pc:spChg chg="mod">
          <ac:chgData name="Helene Caprani" userId="b0127db4-693a-47f2-84d7-822c52095c65" providerId="ADAL" clId="{7D209AA1-3A19-4DCB-8229-8FCCA730F9CB}" dt="2025-10-03T11:23:00.868" v="981" actId="115"/>
          <ac:spMkLst>
            <pc:docMk/>
            <pc:sldMk cId="3817889949" sldId="258"/>
            <ac:spMk id="7" creationId="{95ECF489-750C-4F02-908E-E18CA1D7C6B1}"/>
          </ac:spMkLst>
        </pc:spChg>
        <pc:spChg chg="mod">
          <ac:chgData name="Helene Caprani" userId="b0127db4-693a-47f2-84d7-822c52095c65" providerId="ADAL" clId="{7D209AA1-3A19-4DCB-8229-8FCCA730F9CB}" dt="2025-10-03T11:29:19.062" v="1160" actId="20577"/>
          <ac:spMkLst>
            <pc:docMk/>
            <pc:sldMk cId="3817889949" sldId="258"/>
            <ac:spMk id="11" creationId="{3DECABB6-E02F-4FC3-AD7F-F3C1CDA7C48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Friday, October 3,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39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Friday, October 3,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Friday, October 3,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32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Friday, October 3, 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47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Friday, October 3, 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306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Friday, October 3, 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40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Friday, October 3, 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25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Friday, October 3, 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70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Friday, October 3, 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172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Friday, October 3,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62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Friday, October 3,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4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Friday, October 3, 2025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‹nr.›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674205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5" r:id="rId4"/>
    <p:sldLayoutId id="2147483676" r:id="rId5"/>
    <p:sldLayoutId id="2147483681" r:id="rId6"/>
    <p:sldLayoutId id="2147483677" r:id="rId7"/>
    <p:sldLayoutId id="2147483678" r:id="rId8"/>
    <p:sldLayoutId id="2147483679" r:id="rId9"/>
    <p:sldLayoutId id="2147483680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D896123-1B32-4CB1-B2ED-E34BBC26B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Røde efterårsblade på en blå og turkis baggrund">
            <a:extLst>
              <a:ext uri="{FF2B5EF4-FFF2-40B4-BE49-F238E27FC236}">
                <a16:creationId xmlns:a16="http://schemas.microsoft.com/office/drawing/2014/main" id="{01715945-0670-45A0-A39F-59AE805843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12"/>
          <a:stretch/>
        </p:blipFill>
        <p:spPr>
          <a:xfrm>
            <a:off x="20" y="-1"/>
            <a:ext cx="12191980" cy="685757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19FDB4D-987D-4C87-A179-9D4616AB2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9931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9C11A8-7A58-4C30-91E4-D406391DB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534" y="504966"/>
            <a:ext cx="8952932" cy="3043213"/>
          </a:xfrm>
        </p:spPr>
        <p:txBody>
          <a:bodyPr anchor="b">
            <a:norm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Ap-eksamen 2025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6C54B29-1C07-4269-AA69-1CB167F20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0191" y="3749746"/>
            <a:ext cx="6291618" cy="2208321"/>
          </a:xfrm>
        </p:spPr>
        <p:txBody>
          <a:bodyPr anchor="t"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vejledning</a:t>
            </a:r>
          </a:p>
        </p:txBody>
      </p:sp>
    </p:spTree>
    <p:extLst>
      <p:ext uri="{BB962C8B-B14F-4D97-AF65-F5344CB8AC3E}">
        <p14:creationId xmlns:p14="http://schemas.microsoft.com/office/powerpoint/2010/main" val="1659239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F619DE0E-F039-443E-AF60-E4B6AA72D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A065953-3D69-4CD4-80C3-DF10DEB4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0"/>
            <a:ext cx="8104091" cy="6857571"/>
          </a:xfrm>
          <a:prstGeom prst="rect">
            <a:avLst/>
          </a:prstGeom>
          <a:gradFill>
            <a:gsLst>
              <a:gs pos="0">
                <a:schemeClr val="accent4">
                  <a:alpha val="80000"/>
                </a:schemeClr>
              </a:gs>
              <a:gs pos="100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AB36DB5-F10D-4EDB-87E2-ECB9301FF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74250" y="627728"/>
            <a:ext cx="4355593" cy="8104092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91000">
                <a:schemeClr val="accent2">
                  <a:alpha val="43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46F195D-95DC-419E-BBC1-E2B601A6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"/>
            <a:ext cx="5638801" cy="6886827"/>
          </a:xfrm>
          <a:prstGeom prst="rect">
            <a:avLst/>
          </a:prstGeom>
          <a:gradFill>
            <a:gsLst>
              <a:gs pos="49000">
                <a:schemeClr val="accent6">
                  <a:lumMod val="75000"/>
                  <a:alpha val="0"/>
                </a:schemeClr>
              </a:gs>
              <a:gs pos="99000">
                <a:schemeClr val="accent6">
                  <a:alpha val="79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2">
            <a:extLst>
              <a:ext uri="{FF2B5EF4-FFF2-40B4-BE49-F238E27FC236}">
                <a16:creationId xmlns:a16="http://schemas.microsoft.com/office/drawing/2014/main" id="{55993D72-5628-4E5E-BB9F-96066414E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1609180" y="724988"/>
            <a:ext cx="5121259" cy="5458067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9C11A8-7A58-4C30-91E4-D406391DB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627" y="339526"/>
            <a:ext cx="6292690" cy="727197"/>
          </a:xfrm>
        </p:spPr>
        <p:txBody>
          <a:bodyPr anchor="t">
            <a:normAutofit/>
          </a:bodyPr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Ap-eksamen 2025</a:t>
            </a:r>
          </a:p>
        </p:txBody>
      </p:sp>
      <p:pic>
        <p:nvPicPr>
          <p:cNvPr id="4" name="Picture 3" descr="Røde efterårsblade på en blå og turkis baggrund">
            <a:extLst>
              <a:ext uri="{FF2B5EF4-FFF2-40B4-BE49-F238E27FC236}">
                <a16:creationId xmlns:a16="http://schemas.microsoft.com/office/drawing/2014/main" id="{01715945-0670-45A0-A39F-59AE805843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64" r="15320" b="-1"/>
          <a:stretch/>
        </p:blipFill>
        <p:spPr>
          <a:xfrm>
            <a:off x="8104092" y="10"/>
            <a:ext cx="4099858" cy="685799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95ECF489-750C-4F02-908E-E18CA1D7C6B1}"/>
              </a:ext>
            </a:extLst>
          </p:cNvPr>
          <p:cNvSpPr txBox="1"/>
          <p:nvPr/>
        </p:nvSpPr>
        <p:spPr>
          <a:xfrm>
            <a:off x="861135" y="1438275"/>
            <a:ext cx="6747028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solidFill>
                  <a:schemeClr val="bg1"/>
                </a:solidFill>
                <a:latin typeface="Abadi" panose="020B0604020104020204" pitchFamily="34" charset="0"/>
              </a:rPr>
              <a:t>Jeres første eksamener er AP og NV. De tæller begge 0.25 på jeres eksamensbevis.</a:t>
            </a:r>
          </a:p>
          <a:p>
            <a:endParaRPr lang="da-DK" sz="16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r>
              <a:rPr lang="da-DK" sz="1600" dirty="0">
                <a:solidFill>
                  <a:schemeClr val="bg1"/>
                </a:solidFill>
                <a:latin typeface="Abadi" panose="020B0604020104020204" pitchFamily="34" charset="0"/>
              </a:rPr>
              <a:t>AP-eksamen består af en </a:t>
            </a:r>
            <a:r>
              <a:rPr lang="da-DK" sz="1600" dirty="0" err="1">
                <a:solidFill>
                  <a:schemeClr val="bg1"/>
                </a:solidFill>
                <a:latin typeface="Abadi" panose="020B0604020104020204" pitchFamily="34" charset="0"/>
              </a:rPr>
              <a:t>almendel</a:t>
            </a:r>
            <a:r>
              <a:rPr lang="da-DK" sz="1600" dirty="0">
                <a:solidFill>
                  <a:schemeClr val="bg1"/>
                </a:solidFill>
                <a:latin typeface="Abadi" panose="020B0604020104020204" pitchFamily="34" charset="0"/>
              </a:rPr>
              <a:t> og en latindel. I får en samlet karakter.</a:t>
            </a:r>
          </a:p>
          <a:p>
            <a:endParaRPr lang="da-DK" sz="16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>
              <a:spcAft>
                <a:spcPts val="800"/>
              </a:spcAft>
            </a:pP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Almendelen består af et uddrag af en tekst, der er læst i danskforløbet, samt spørgsmål til teksten i grammatik og semantik.</a:t>
            </a:r>
          </a:p>
          <a:p>
            <a:pPr>
              <a:spcAft>
                <a:spcPts val="800"/>
              </a:spcAft>
            </a:pP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Latindelen består af en til flere sætninger, der er læst i latindelen. Der skal laves syntaktisk analyse og oversættelse.</a:t>
            </a:r>
          </a:p>
          <a:p>
            <a:pPr>
              <a:spcAft>
                <a:spcPts val="800"/>
              </a:spcAft>
            </a:pPr>
            <a:endParaRPr lang="da-DK" sz="1600" dirty="0">
              <a:solidFill>
                <a:schemeClr val="bg1"/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da-DK" sz="1600" b="1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Selve eksamen</a:t>
            </a:r>
          </a:p>
          <a:p>
            <a:pPr>
              <a:spcAft>
                <a:spcPts val="800"/>
              </a:spcAft>
            </a:pP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Eleven trækker en almentekst og en latintekst og har 20 minutters forberedelse. Hjælpemidler er substantiv- og </a:t>
            </a:r>
            <a:r>
              <a:rPr lang="da-DK" sz="1600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verbeskema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til latindelen samt oversigt over morfologi og syntaks på ‘flapperne’ i Sprogenes Verden.</a:t>
            </a:r>
          </a:p>
          <a:p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</a:rPr>
              <a:t>Der er 20 minutter til eksamen inklusiv votering. Tiden fordeles med cirka 6 minutter til latindelen, 9 minutter til almendelen og 5 minutter til votering.</a:t>
            </a:r>
            <a:endParaRPr lang="da-DK" sz="16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91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F619DE0E-F039-443E-AF60-E4B6AA72D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A065953-3D69-4CD4-80C3-DF10DEB4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0"/>
            <a:ext cx="8104091" cy="6857571"/>
          </a:xfrm>
          <a:prstGeom prst="rect">
            <a:avLst/>
          </a:prstGeom>
          <a:gradFill>
            <a:gsLst>
              <a:gs pos="0">
                <a:schemeClr val="accent4">
                  <a:alpha val="80000"/>
                </a:schemeClr>
              </a:gs>
              <a:gs pos="100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AB36DB5-F10D-4EDB-87E2-ECB9301FF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74250" y="627728"/>
            <a:ext cx="4355593" cy="8104092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91000">
                <a:schemeClr val="accent2">
                  <a:alpha val="43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46F195D-95DC-419E-BBC1-E2B601A6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"/>
            <a:ext cx="5638801" cy="6886827"/>
          </a:xfrm>
          <a:prstGeom prst="rect">
            <a:avLst/>
          </a:prstGeom>
          <a:gradFill>
            <a:gsLst>
              <a:gs pos="49000">
                <a:schemeClr val="accent6">
                  <a:lumMod val="75000"/>
                  <a:alpha val="0"/>
                </a:schemeClr>
              </a:gs>
              <a:gs pos="99000">
                <a:schemeClr val="accent6">
                  <a:alpha val="79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2">
            <a:extLst>
              <a:ext uri="{FF2B5EF4-FFF2-40B4-BE49-F238E27FC236}">
                <a16:creationId xmlns:a16="http://schemas.microsoft.com/office/drawing/2014/main" id="{55993D72-5628-4E5E-BB9F-96066414E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1609180" y="724988"/>
            <a:ext cx="5121259" cy="5458067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9C11A8-7A58-4C30-91E4-D406391DB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627" y="339526"/>
            <a:ext cx="6292690" cy="727197"/>
          </a:xfrm>
        </p:spPr>
        <p:txBody>
          <a:bodyPr anchor="t">
            <a:normAutofit/>
          </a:bodyPr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latin-eksempel</a:t>
            </a:r>
          </a:p>
        </p:txBody>
      </p:sp>
      <p:pic>
        <p:nvPicPr>
          <p:cNvPr id="4" name="Picture 3" descr="Røde efterårsblade på en blå og turkis baggrund">
            <a:extLst>
              <a:ext uri="{FF2B5EF4-FFF2-40B4-BE49-F238E27FC236}">
                <a16:creationId xmlns:a16="http://schemas.microsoft.com/office/drawing/2014/main" id="{01715945-0670-45A0-A39F-59AE805843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64" r="15320" b="-1"/>
          <a:stretch/>
        </p:blipFill>
        <p:spPr>
          <a:xfrm>
            <a:off x="8104092" y="10"/>
            <a:ext cx="4099858" cy="685799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95ECF489-750C-4F02-908E-E18CA1D7C6B1}"/>
              </a:ext>
            </a:extLst>
          </p:cNvPr>
          <p:cNvSpPr txBox="1"/>
          <p:nvPr/>
        </p:nvSpPr>
        <p:spPr>
          <a:xfrm>
            <a:off x="833607" y="1462078"/>
            <a:ext cx="6747028" cy="5282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u="sng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000" b="1" u="sng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urbe</a:t>
            </a:r>
            <a:r>
              <a:rPr lang="en-US" sz="2000" b="1" u="sng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</a:t>
            </a:r>
            <a:r>
              <a:rPr lang="da-DK" sz="2000" u="sng" dirty="0">
                <a:solidFill>
                  <a:srgbClr val="FFFFFF"/>
                </a:solidFill>
                <a:latin typeface="Google Sans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000" b="1" u="sng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est. In </a:t>
            </a:r>
            <a:r>
              <a:rPr lang="en-US" sz="2000" b="1" u="sng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</a:t>
            </a:r>
            <a:r>
              <a:rPr lang="da-DK" sz="2000" b="0" i="0" u="sng" dirty="0">
                <a:solidFill>
                  <a:srgbClr val="FFFFFF"/>
                </a:solidFill>
                <a:effectLst/>
                <a:latin typeface="Google Sans"/>
              </a:rPr>
              <a:t>ā</a:t>
            </a:r>
            <a:r>
              <a:rPr lang="en-US" sz="2000" b="1" u="sng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Priamus</a:t>
            </a:r>
            <a:r>
              <a:rPr lang="en-US" sz="2000" b="1" u="sng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habitat. Nam rex est.</a:t>
            </a:r>
            <a:endParaRPr lang="da-DK" sz="2000" b="1" u="sng" dirty="0">
              <a:solidFill>
                <a:schemeClr val="bg1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a-DK" sz="1600" dirty="0">
              <a:solidFill>
                <a:schemeClr val="bg1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a-DK" sz="1600" dirty="0">
              <a:solidFill>
                <a:schemeClr val="bg1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1600" b="1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Habito</a:t>
            </a:r>
            <a:r>
              <a:rPr lang="en-US" sz="1600" b="1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600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vb</a:t>
            </a:r>
            <a:r>
              <a:rPr lang="en-US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1) </a:t>
            </a:r>
            <a:r>
              <a:rPr lang="en-US" sz="1600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</a:t>
            </a:r>
            <a:endParaRPr lang="da-DK" sz="1600" dirty="0">
              <a:solidFill>
                <a:schemeClr val="bg1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1600" b="1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600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præp</a:t>
            </a:r>
            <a:r>
              <a:rPr lang="en-US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</a:t>
            </a:r>
            <a:r>
              <a:rPr lang="en-US" sz="1600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abl</a:t>
            </a:r>
            <a:r>
              <a:rPr lang="en-US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I </a:t>
            </a:r>
            <a:endParaRPr lang="da-DK" sz="1600" dirty="0">
              <a:solidFill>
                <a:schemeClr val="bg1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600" b="1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 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(par. </a:t>
            </a:r>
            <a:r>
              <a:rPr lang="da-DK" sz="1600" dirty="0" err="1">
                <a:solidFill>
                  <a:schemeClr val="bg1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da-DK" sz="1600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onj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 For, nemlig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600" b="1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Priamus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(sb.m2) </a:t>
            </a:r>
            <a:r>
              <a:rPr lang="da-DK" sz="1600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Priamos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konge i Troja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600" b="1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Regia</a:t>
            </a:r>
            <a:r>
              <a:rPr lang="da-DK" sz="1600" b="1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(sb.f1) Kongeborg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600" b="1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Rex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da-DK" sz="1600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-) (sb.m3) Konge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600" b="1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da-DK" sz="1600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vb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Er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a-DK" sz="1600" b="1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Urbs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da-DK" sz="1600" dirty="0" err="1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urb</a:t>
            </a:r>
            <a:r>
              <a:rPr lang="da-DK" sz="1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-] (sb.f3) By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a-DK" sz="1600" dirty="0">
              <a:solidFill>
                <a:schemeClr val="bg1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3DECABB6-E02F-4FC3-AD7F-F3C1CDA7C486}"/>
              </a:ext>
            </a:extLst>
          </p:cNvPr>
          <p:cNvSpPr txBox="1"/>
          <p:nvPr/>
        </p:nvSpPr>
        <p:spPr>
          <a:xfrm>
            <a:off x="8569963" y="2492135"/>
            <a:ext cx="3098580" cy="10284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Lav en syntaktisk analyse af teksten.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Oversæt teksten.</a:t>
            </a:r>
          </a:p>
        </p:txBody>
      </p:sp>
    </p:spTree>
    <p:extLst>
      <p:ext uri="{BB962C8B-B14F-4D97-AF65-F5344CB8AC3E}">
        <p14:creationId xmlns:p14="http://schemas.microsoft.com/office/powerpoint/2010/main" val="2243259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F619DE0E-F039-443E-AF60-E4B6AA72D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A065953-3D69-4CD4-80C3-DF10DEB4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0"/>
            <a:ext cx="8104091" cy="6857571"/>
          </a:xfrm>
          <a:prstGeom prst="rect">
            <a:avLst/>
          </a:prstGeom>
          <a:gradFill>
            <a:gsLst>
              <a:gs pos="0">
                <a:schemeClr val="accent4">
                  <a:alpha val="80000"/>
                </a:schemeClr>
              </a:gs>
              <a:gs pos="100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AB36DB5-F10D-4EDB-87E2-ECB9301FF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74250" y="627728"/>
            <a:ext cx="4355593" cy="8104092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91000">
                <a:schemeClr val="accent2">
                  <a:alpha val="43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46F195D-95DC-419E-BBC1-E2B601A6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"/>
            <a:ext cx="5638801" cy="6886827"/>
          </a:xfrm>
          <a:prstGeom prst="rect">
            <a:avLst/>
          </a:prstGeom>
          <a:gradFill>
            <a:gsLst>
              <a:gs pos="49000">
                <a:schemeClr val="accent6">
                  <a:lumMod val="75000"/>
                  <a:alpha val="0"/>
                </a:schemeClr>
              </a:gs>
              <a:gs pos="99000">
                <a:schemeClr val="accent6">
                  <a:alpha val="79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2">
            <a:extLst>
              <a:ext uri="{FF2B5EF4-FFF2-40B4-BE49-F238E27FC236}">
                <a16:creationId xmlns:a16="http://schemas.microsoft.com/office/drawing/2014/main" id="{55993D72-5628-4E5E-BB9F-96066414E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1609180" y="724988"/>
            <a:ext cx="5121259" cy="5458067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9C11A8-7A58-4C30-91E4-D406391DB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627" y="339526"/>
            <a:ext cx="6292690" cy="727197"/>
          </a:xfrm>
        </p:spPr>
        <p:txBody>
          <a:bodyPr anchor="t">
            <a:normAutofit/>
          </a:bodyPr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Almen-eksempel</a:t>
            </a:r>
          </a:p>
        </p:txBody>
      </p:sp>
      <p:pic>
        <p:nvPicPr>
          <p:cNvPr id="4" name="Picture 3" descr="Røde efterårsblade på en blå og turkis baggrund">
            <a:extLst>
              <a:ext uri="{FF2B5EF4-FFF2-40B4-BE49-F238E27FC236}">
                <a16:creationId xmlns:a16="http://schemas.microsoft.com/office/drawing/2014/main" id="{01715945-0670-45A0-A39F-59AE805843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64" r="15320" b="-1"/>
          <a:stretch/>
        </p:blipFill>
        <p:spPr>
          <a:xfrm>
            <a:off x="8104092" y="10"/>
            <a:ext cx="4099858" cy="685799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95ECF489-750C-4F02-908E-E18CA1D7C6B1}"/>
              </a:ext>
            </a:extLst>
          </p:cNvPr>
          <p:cNvSpPr txBox="1"/>
          <p:nvPr/>
        </p:nvSpPr>
        <p:spPr>
          <a:xfrm>
            <a:off x="833607" y="1462078"/>
            <a:ext cx="4385374" cy="5158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Emma Bess: Akvaplaning</a:t>
            </a:r>
            <a:endParaRPr lang="da-DK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400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Regnbukserne kan ikke holde vandet ude, jeg mærker gåsehuden på mine lår. Jeg spænder cykelhjelmen op med våde fingre, det glatte spænde smutter, så kommer det op. </a:t>
            </a:r>
            <a:r>
              <a:rPr lang="da-DK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Jeg ser mor og Theis gå fra parkeringspladsen mod fortovet, havnen i baggrunden, de grå containerskibe i regnen. </a:t>
            </a:r>
            <a:r>
              <a:rPr lang="da-DK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 paraplyen, tæt ind til hinanden, mor krummer sig sammen imod blæsten og lyner jakken helt op i halsen. De halvløber det sidste stykke.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Jeg åbner svømmehallens tunge dør for dem.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”Sigrid!” siger Theis, han løber ind til mig, ind mellem mine arme, vores regntøj knager i knuset. </a:t>
            </a:r>
            <a:r>
              <a:rPr lang="da-DK" sz="14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Jeg tager ham om ansigtet med begge hænder, han ser op mod mig, hans pande er våd. </a:t>
            </a:r>
            <a:r>
              <a:rPr lang="da-DK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Jeg stryger vandet af. Han kniber øjnene sammen. Jeg mærker på hans øjenlåg, de er varme, jeg lægger begge mine tommelfingerblommer imod.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”Lille mand.” Jeg trækker hans hoved ind mod mit bryst. Mor står i kø til billetterne.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a-DK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3DECABB6-E02F-4FC3-AD7F-F3C1CDA7C486}"/>
              </a:ext>
            </a:extLst>
          </p:cNvPr>
          <p:cNvSpPr txBox="1"/>
          <p:nvPr/>
        </p:nvSpPr>
        <p:spPr>
          <a:xfrm>
            <a:off x="8561291" y="1299440"/>
            <a:ext cx="3098580" cy="393691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Lav en syntaktisk analyse af de understregede helsætninger i l. 11-13.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Lav en morfologisk analyse af ordene i de understregede helsætninger i l. 1-4.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Forklar verbernes tider i </a:t>
            </a:r>
            <a:r>
              <a:rPr lang="da-DK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l. 1-5 (til og med ‘fortovet’).</a:t>
            </a:r>
            <a:endParaRPr lang="da-DK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da-DK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Semantik: Hvad gør det ved læserens oplevelse af teksten, at der næsten udelukkende </a:t>
            </a:r>
            <a:r>
              <a:rPr lang="da-DK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anvendes præsens??</a:t>
            </a:r>
            <a:endParaRPr lang="da-DK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139EAF50-E8EC-9ACF-8AF1-346E568BFF90}"/>
              </a:ext>
            </a:extLst>
          </p:cNvPr>
          <p:cNvSpPr txBox="1"/>
          <p:nvPr/>
        </p:nvSpPr>
        <p:spPr>
          <a:xfrm>
            <a:off x="523379" y="1810942"/>
            <a:ext cx="51142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1200" dirty="0"/>
          </a:p>
          <a:p>
            <a:endParaRPr lang="da-DK" sz="1200" dirty="0"/>
          </a:p>
          <a:p>
            <a:endParaRPr lang="da-DK" sz="1200" dirty="0"/>
          </a:p>
          <a:p>
            <a:endParaRPr lang="da-DK" sz="1200" dirty="0"/>
          </a:p>
          <a:p>
            <a:endParaRPr lang="da-DK" sz="1200" dirty="0">
              <a:solidFill>
                <a:schemeClr val="bg1"/>
              </a:solidFill>
            </a:endParaRPr>
          </a:p>
          <a:p>
            <a:r>
              <a:rPr lang="da-DK" sz="1200" dirty="0">
                <a:solidFill>
                  <a:schemeClr val="bg1"/>
                </a:solidFill>
              </a:rPr>
              <a:t>5</a:t>
            </a:r>
          </a:p>
          <a:p>
            <a:endParaRPr lang="da-DK" sz="1200" dirty="0">
              <a:solidFill>
                <a:schemeClr val="bg1"/>
              </a:solidFill>
            </a:endParaRPr>
          </a:p>
          <a:p>
            <a:endParaRPr lang="da-DK" sz="1200" dirty="0">
              <a:solidFill>
                <a:schemeClr val="bg1"/>
              </a:solidFill>
            </a:endParaRPr>
          </a:p>
          <a:p>
            <a:endParaRPr lang="da-DK" sz="1200" dirty="0">
              <a:solidFill>
                <a:schemeClr val="bg1"/>
              </a:solidFill>
            </a:endParaRPr>
          </a:p>
          <a:p>
            <a:endParaRPr lang="da-DK" sz="1200" dirty="0">
              <a:solidFill>
                <a:schemeClr val="bg1"/>
              </a:solidFill>
            </a:endParaRPr>
          </a:p>
          <a:p>
            <a:endParaRPr lang="da-DK" dirty="0">
              <a:solidFill>
                <a:schemeClr val="bg1"/>
              </a:solidFill>
            </a:endParaRPr>
          </a:p>
          <a:p>
            <a:endParaRPr lang="da-DK" sz="1200" dirty="0">
              <a:solidFill>
                <a:schemeClr val="bg1"/>
              </a:solidFill>
            </a:endParaRPr>
          </a:p>
          <a:p>
            <a:r>
              <a:rPr lang="da-DK" sz="1200" dirty="0">
                <a:solidFill>
                  <a:schemeClr val="bg1"/>
                </a:solidFill>
              </a:rPr>
              <a:t>10</a:t>
            </a:r>
          </a:p>
          <a:p>
            <a:endParaRPr lang="da-DK" sz="1200" dirty="0">
              <a:solidFill>
                <a:schemeClr val="bg1"/>
              </a:solidFill>
            </a:endParaRPr>
          </a:p>
          <a:p>
            <a:endParaRPr lang="da-DK" sz="1400" dirty="0">
              <a:solidFill>
                <a:schemeClr val="bg1"/>
              </a:solidFill>
            </a:endParaRPr>
          </a:p>
          <a:p>
            <a:endParaRPr lang="da-DK" sz="1200" dirty="0">
              <a:solidFill>
                <a:schemeClr val="bg1"/>
              </a:solidFill>
            </a:endParaRPr>
          </a:p>
          <a:p>
            <a:endParaRPr lang="da-DK" sz="1200" dirty="0">
              <a:solidFill>
                <a:schemeClr val="bg1"/>
              </a:solidFill>
            </a:endParaRPr>
          </a:p>
          <a:p>
            <a:endParaRPr lang="da-DK" sz="1200" dirty="0">
              <a:solidFill>
                <a:schemeClr val="bg1"/>
              </a:solidFill>
            </a:endParaRPr>
          </a:p>
          <a:p>
            <a:r>
              <a:rPr lang="da-DK" sz="1200" dirty="0">
                <a:solidFill>
                  <a:schemeClr val="bg1"/>
                </a:solidFill>
              </a:rPr>
              <a:t>15</a:t>
            </a:r>
          </a:p>
          <a:p>
            <a:endParaRPr lang="da-DK" sz="1200" dirty="0"/>
          </a:p>
          <a:p>
            <a:endParaRPr lang="da-DK" sz="1200" dirty="0"/>
          </a:p>
          <a:p>
            <a:endParaRPr lang="da-DK" sz="1200" dirty="0"/>
          </a:p>
        </p:txBody>
      </p:sp>
    </p:spTree>
    <p:extLst>
      <p:ext uri="{BB962C8B-B14F-4D97-AF65-F5344CB8AC3E}">
        <p14:creationId xmlns:p14="http://schemas.microsoft.com/office/powerpoint/2010/main" val="3817889949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RegularSeed_2SEEDS">
      <a:dk1>
        <a:srgbClr val="000000"/>
      </a:dk1>
      <a:lt1>
        <a:srgbClr val="FFFFFF"/>
      </a:lt1>
      <a:dk2>
        <a:srgbClr val="223A3D"/>
      </a:dk2>
      <a:lt2>
        <a:srgbClr val="E2E6E8"/>
      </a:lt2>
      <a:accent1>
        <a:srgbClr val="D55A17"/>
      </a:accent1>
      <a:accent2>
        <a:srgbClr val="E72935"/>
      </a:accent2>
      <a:accent3>
        <a:srgbClr val="C49F23"/>
      </a:accent3>
      <a:accent4>
        <a:srgbClr val="14B787"/>
      </a:accent4>
      <a:accent5>
        <a:srgbClr val="23B0C4"/>
      </a:accent5>
      <a:accent6>
        <a:srgbClr val="176FD5"/>
      </a:accent6>
      <a:hlink>
        <a:srgbClr val="3C8AB5"/>
      </a:hlink>
      <a:folHlink>
        <a:srgbClr val="7F7F7F"/>
      </a:folHlink>
    </a:clrScheme>
    <a:fontScheme name="Avenir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488</Words>
  <Application>Microsoft Office PowerPoint</Application>
  <PresentationFormat>Widescreen</PresentationFormat>
  <Paragraphs>57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10" baseType="lpstr">
      <vt:lpstr>Abadi</vt:lpstr>
      <vt:lpstr>Arial</vt:lpstr>
      <vt:lpstr>Calibri</vt:lpstr>
      <vt:lpstr>Google Sans</vt:lpstr>
      <vt:lpstr>Tw Cen MT</vt:lpstr>
      <vt:lpstr>GradientRiseVTI</vt:lpstr>
      <vt:lpstr>Ap-eksamen 2025</vt:lpstr>
      <vt:lpstr>Ap-eksamen 2025</vt:lpstr>
      <vt:lpstr>latin-eksempel</vt:lpstr>
      <vt:lpstr>Almen-eksempel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Ap-eksamen 2021</dc:title>
  <dc:creator>Helene Caprani</dc:creator>
  <cp:lastModifiedBy>Helene Caprani</cp:lastModifiedBy>
  <cp:revision>11</cp:revision>
  <dcterms:created xsi:type="dcterms:W3CDTF">2021-10-01T11:35:46Z</dcterms:created>
  <dcterms:modified xsi:type="dcterms:W3CDTF">2025-10-03T11:29:21Z</dcterms:modified>
</cp:coreProperties>
</file>