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4"/>
  </p:notesMasterIdLst>
  <p:sldIdLst>
    <p:sldId id="577" r:id="rId3"/>
    <p:sldId id="423" r:id="rId4"/>
    <p:sldId id="923" r:id="rId5"/>
    <p:sldId id="387" r:id="rId6"/>
    <p:sldId id="425" r:id="rId7"/>
    <p:sldId id="426" r:id="rId8"/>
    <p:sldId id="430" r:id="rId9"/>
    <p:sldId id="925" r:id="rId10"/>
    <p:sldId id="960" r:id="rId11"/>
    <p:sldId id="961" r:id="rId12"/>
    <p:sldId id="962" r:id="rId13"/>
    <p:sldId id="964" r:id="rId14"/>
    <p:sldId id="974" r:id="rId15"/>
    <p:sldId id="944" r:id="rId16"/>
    <p:sldId id="971" r:id="rId17"/>
    <p:sldId id="915" r:id="rId18"/>
    <p:sldId id="919" r:id="rId19"/>
    <p:sldId id="970" r:id="rId20"/>
    <p:sldId id="427" r:id="rId21"/>
    <p:sldId id="916" r:id="rId22"/>
    <p:sldId id="786" r:id="rId23"/>
    <p:sldId id="422" r:id="rId24"/>
    <p:sldId id="972" r:id="rId25"/>
    <p:sldId id="979" r:id="rId26"/>
    <p:sldId id="980" r:id="rId27"/>
    <p:sldId id="981" r:id="rId28"/>
    <p:sldId id="982" r:id="rId29"/>
    <p:sldId id="983" r:id="rId30"/>
    <p:sldId id="984" r:id="rId31"/>
    <p:sldId id="381" r:id="rId32"/>
    <p:sldId id="431" r:id="rId33"/>
    <p:sldId id="389" r:id="rId34"/>
    <p:sldId id="323" r:id="rId35"/>
    <p:sldId id="390" r:id="rId36"/>
    <p:sldId id="391" r:id="rId37"/>
    <p:sldId id="573" r:id="rId38"/>
    <p:sldId id="975" r:id="rId39"/>
    <p:sldId id="977" r:id="rId40"/>
    <p:sldId id="978" r:id="rId41"/>
    <p:sldId id="393" r:id="rId42"/>
    <p:sldId id="432" r:id="rId43"/>
    <p:sldId id="438" r:id="rId44"/>
    <p:sldId id="993" r:id="rId45"/>
    <p:sldId id="456" r:id="rId46"/>
    <p:sldId id="958" r:id="rId47"/>
    <p:sldId id="910" r:id="rId48"/>
    <p:sldId id="911" r:id="rId49"/>
    <p:sldId id="917" r:id="rId50"/>
    <p:sldId id="912" r:id="rId51"/>
    <p:sldId id="417" r:id="rId52"/>
    <p:sldId id="942" r:id="rId53"/>
    <p:sldId id="781" r:id="rId54"/>
    <p:sldId id="787" r:id="rId55"/>
    <p:sldId id="783" r:id="rId56"/>
    <p:sldId id="985" r:id="rId57"/>
    <p:sldId id="987" r:id="rId58"/>
    <p:sldId id="988" r:id="rId59"/>
    <p:sldId id="986" r:id="rId60"/>
    <p:sldId id="989" r:id="rId61"/>
    <p:sldId id="994" r:id="rId62"/>
    <p:sldId id="779" r:id="rId63"/>
    <p:sldId id="965" r:id="rId64"/>
    <p:sldId id="265" r:id="rId65"/>
    <p:sldId id="990" r:id="rId66"/>
    <p:sldId id="991" r:id="rId67"/>
    <p:sldId id="947" r:id="rId68"/>
    <p:sldId id="948" r:id="rId69"/>
    <p:sldId id="949" r:id="rId70"/>
    <p:sldId id="950" r:id="rId71"/>
    <p:sldId id="951" r:id="rId72"/>
    <p:sldId id="952" r:id="rId73"/>
    <p:sldId id="776" r:id="rId74"/>
    <p:sldId id="953" r:id="rId75"/>
    <p:sldId id="955" r:id="rId76"/>
    <p:sldId id="992" r:id="rId77"/>
    <p:sldId id="258" r:id="rId78"/>
    <p:sldId id="259" r:id="rId79"/>
    <p:sldId id="262" r:id="rId80"/>
    <p:sldId id="264" r:id="rId81"/>
    <p:sldId id="995" r:id="rId82"/>
    <p:sldId id="298" r:id="rId8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s Rode Nielsen" initials="CRN" lastIdx="1" clrIdx="0">
    <p:extLst>
      <p:ext uri="{19B8F6BF-5375-455C-9EA6-DF929625EA0E}">
        <p15:presenceInfo xmlns:p15="http://schemas.microsoft.com/office/powerpoint/2012/main" userId="S::cn@tornbjerg-gym.dk::3f60d2d0-36a7-4391-afe6-44965889ec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6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1980" autoAdjust="0"/>
  </p:normalViewPr>
  <p:slideViewPr>
    <p:cSldViewPr>
      <p:cViewPr varScale="1">
        <p:scale>
          <a:sx n="67" d="100"/>
          <a:sy n="67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microsoft.com/office/2016/11/relationships/changesInfo" Target="changesInfos/changesInfo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Rode Nielsen" userId="3f60d2d0-36a7-4391-afe6-44965889ecc6" providerId="ADAL" clId="{F7B8A211-40A7-4EAC-89B2-F76D36D61A34}"/>
    <pc:docChg chg="delSld">
      <pc:chgData name="Claus Rode Nielsen" userId="3f60d2d0-36a7-4391-afe6-44965889ecc6" providerId="ADAL" clId="{F7B8A211-40A7-4EAC-89B2-F76D36D61A34}" dt="2025-12-17T14:14:40.249" v="6" actId="47"/>
      <pc:docMkLst>
        <pc:docMk/>
      </pc:docMkLst>
      <pc:sldChg chg="del">
        <pc:chgData name="Claus Rode Nielsen" userId="3f60d2d0-36a7-4391-afe6-44965889ecc6" providerId="ADAL" clId="{F7B8A211-40A7-4EAC-89B2-F76D36D61A34}" dt="2025-12-17T14:14:40.249" v="6" actId="47"/>
        <pc:sldMkLst>
          <pc:docMk/>
          <pc:sldMk cId="1401497039" sldId="395"/>
        </pc:sldMkLst>
      </pc:sldChg>
      <pc:sldChg chg="del">
        <pc:chgData name="Claus Rode Nielsen" userId="3f60d2d0-36a7-4391-afe6-44965889ecc6" providerId="ADAL" clId="{F7B8A211-40A7-4EAC-89B2-F76D36D61A34}" dt="2025-12-17T14:14:28.728" v="0" actId="47"/>
        <pc:sldMkLst>
          <pc:docMk/>
          <pc:sldMk cId="53032004" sldId="421"/>
        </pc:sldMkLst>
      </pc:sldChg>
      <pc:sldChg chg="del">
        <pc:chgData name="Claus Rode Nielsen" userId="3f60d2d0-36a7-4391-afe6-44965889ecc6" providerId="ADAL" clId="{F7B8A211-40A7-4EAC-89B2-F76D36D61A34}" dt="2025-12-17T14:14:30.997" v="1" actId="47"/>
        <pc:sldMkLst>
          <pc:docMk/>
          <pc:sldMk cId="552878968" sldId="454"/>
        </pc:sldMkLst>
      </pc:sldChg>
      <pc:sldChg chg="del">
        <pc:chgData name="Claus Rode Nielsen" userId="3f60d2d0-36a7-4391-afe6-44965889ecc6" providerId="ADAL" clId="{F7B8A211-40A7-4EAC-89B2-F76D36D61A34}" dt="2025-12-17T14:14:35.041" v="4" actId="47"/>
        <pc:sldMkLst>
          <pc:docMk/>
          <pc:sldMk cId="3765557950" sldId="459"/>
        </pc:sldMkLst>
      </pc:sldChg>
      <pc:sldChg chg="del">
        <pc:chgData name="Claus Rode Nielsen" userId="3f60d2d0-36a7-4391-afe6-44965889ecc6" providerId="ADAL" clId="{F7B8A211-40A7-4EAC-89B2-F76D36D61A34}" dt="2025-12-17T14:14:33.522" v="3" actId="47"/>
        <pc:sldMkLst>
          <pc:docMk/>
          <pc:sldMk cId="3267608127" sldId="460"/>
        </pc:sldMkLst>
      </pc:sldChg>
      <pc:sldChg chg="del">
        <pc:chgData name="Claus Rode Nielsen" userId="3f60d2d0-36a7-4391-afe6-44965889ecc6" providerId="ADAL" clId="{F7B8A211-40A7-4EAC-89B2-F76D36D61A34}" dt="2025-12-17T14:14:32.694" v="2" actId="47"/>
        <pc:sldMkLst>
          <pc:docMk/>
          <pc:sldMk cId="2795404154" sldId="462"/>
        </pc:sldMkLst>
      </pc:sldChg>
      <pc:sldChg chg="del">
        <pc:chgData name="Claus Rode Nielsen" userId="3f60d2d0-36a7-4391-afe6-44965889ecc6" providerId="ADAL" clId="{F7B8A211-40A7-4EAC-89B2-F76D36D61A34}" dt="2025-12-17T14:14:37.647" v="5" actId="47"/>
        <pc:sldMkLst>
          <pc:docMk/>
          <pc:sldMk cId="2981902862" sldId="57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F1768-17F5-494C-9D4C-70C0CEE463F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29902E8-3D48-42FC-B844-3450F69217BA}">
      <dgm:prSet phldrT="[Tekst]" custT="1"/>
      <dgm:spPr/>
      <dgm:t>
        <a:bodyPr/>
        <a:lstStyle/>
        <a:p>
          <a:r>
            <a:rPr lang="da-DK" sz="20000" dirty="0"/>
            <a:t>?</a:t>
          </a:r>
          <a:br>
            <a:rPr lang="da-DK" sz="4800" dirty="0"/>
          </a:br>
          <a:endParaRPr lang="da-DK" sz="4800" dirty="0"/>
        </a:p>
      </dgm:t>
    </dgm:pt>
    <dgm:pt modelId="{F236D9E7-A7C9-4993-B248-F64BD3371308}" type="parTrans" cxnId="{605C12A4-C47D-4C62-A327-AEFA5122B091}">
      <dgm:prSet/>
      <dgm:spPr/>
      <dgm:t>
        <a:bodyPr/>
        <a:lstStyle/>
        <a:p>
          <a:endParaRPr lang="da-DK"/>
        </a:p>
      </dgm:t>
    </dgm:pt>
    <dgm:pt modelId="{923AD74C-8527-43B5-959E-2B68983DE893}" type="sibTrans" cxnId="{605C12A4-C47D-4C62-A327-AEFA5122B091}">
      <dgm:prSet/>
      <dgm:spPr/>
      <dgm:t>
        <a:bodyPr/>
        <a:lstStyle/>
        <a:p>
          <a:endParaRPr lang="da-DK"/>
        </a:p>
      </dgm:t>
    </dgm:pt>
    <dgm:pt modelId="{39E89C0D-054B-4C6C-A1EC-1EE813CEC0DC}">
      <dgm:prSet phldrT="[Tekst]" custT="1"/>
      <dgm:spPr/>
      <dgm:t>
        <a:bodyPr/>
        <a:lstStyle/>
        <a:p>
          <a:r>
            <a:rPr lang="da-DK" sz="3100" dirty="0"/>
            <a:t>ELEV-ELEV</a:t>
          </a:r>
          <a:br>
            <a:rPr lang="da-DK" sz="3100" dirty="0"/>
          </a:br>
          <a:r>
            <a:rPr lang="da-DK" sz="3100" dirty="0"/>
            <a:t>RELATIONERNE</a:t>
          </a:r>
        </a:p>
      </dgm:t>
    </dgm:pt>
    <dgm:pt modelId="{80A29B2C-AF91-4DAA-B804-359BF449179B}" type="parTrans" cxnId="{B549E2DE-21B8-43E1-BD99-7973BC5CC23D}">
      <dgm:prSet/>
      <dgm:spPr/>
      <dgm:t>
        <a:bodyPr/>
        <a:lstStyle/>
        <a:p>
          <a:endParaRPr lang="da-DK"/>
        </a:p>
      </dgm:t>
    </dgm:pt>
    <dgm:pt modelId="{0F866E73-6F14-44AE-97DB-F5A075D3047A}" type="sibTrans" cxnId="{B549E2DE-21B8-43E1-BD99-7973BC5CC23D}">
      <dgm:prSet/>
      <dgm:spPr/>
      <dgm:t>
        <a:bodyPr/>
        <a:lstStyle/>
        <a:p>
          <a:endParaRPr lang="da-DK"/>
        </a:p>
      </dgm:t>
    </dgm:pt>
    <dgm:pt modelId="{A92E805E-CD85-43F8-AD12-CDDEC6A49C0A}">
      <dgm:prSet phldrT="[Tekst]" custT="1"/>
      <dgm:spPr/>
      <dgm:t>
        <a:bodyPr/>
        <a:lstStyle/>
        <a:p>
          <a:r>
            <a:rPr lang="da-DK" sz="3200" dirty="0"/>
            <a:t>LÆRER-ELEV</a:t>
          </a:r>
          <a:br>
            <a:rPr lang="da-DK" sz="3200" dirty="0"/>
          </a:br>
          <a:r>
            <a:rPr lang="da-DK" sz="3200" dirty="0"/>
            <a:t>RELATIONEN</a:t>
          </a:r>
        </a:p>
      </dgm:t>
    </dgm:pt>
    <dgm:pt modelId="{350B13EA-A47E-4919-A3CC-349F43D8F650}" type="parTrans" cxnId="{082F95BC-70D9-4B02-BF79-8F3BCB14A553}">
      <dgm:prSet/>
      <dgm:spPr/>
      <dgm:t>
        <a:bodyPr/>
        <a:lstStyle/>
        <a:p>
          <a:endParaRPr lang="da-DK"/>
        </a:p>
      </dgm:t>
    </dgm:pt>
    <dgm:pt modelId="{68DD0F3F-27D2-4496-9E29-B62CDDCFB10F}" type="sibTrans" cxnId="{082F95BC-70D9-4B02-BF79-8F3BCB14A553}">
      <dgm:prSet/>
      <dgm:spPr/>
      <dgm:t>
        <a:bodyPr/>
        <a:lstStyle/>
        <a:p>
          <a:endParaRPr lang="da-DK"/>
        </a:p>
      </dgm:t>
    </dgm:pt>
    <dgm:pt modelId="{B1F6849C-49B4-4999-935D-FC92BB29E4F0}" type="pres">
      <dgm:prSet presAssocID="{7FDF1768-17F5-494C-9D4C-70C0CEE463F0}" presName="compositeShape" presStyleCnt="0">
        <dgm:presLayoutVars>
          <dgm:chMax val="7"/>
          <dgm:dir/>
          <dgm:resizeHandles val="exact"/>
        </dgm:presLayoutVars>
      </dgm:prSet>
      <dgm:spPr/>
    </dgm:pt>
    <dgm:pt modelId="{2F7113CB-E59D-48B8-B641-7C93FFFC1F1C}" type="pres">
      <dgm:prSet presAssocID="{7FDF1768-17F5-494C-9D4C-70C0CEE463F0}" presName="wedge1" presStyleLbl="node1" presStyleIdx="0" presStyleCnt="3"/>
      <dgm:spPr/>
    </dgm:pt>
    <dgm:pt modelId="{77CF1696-055A-4769-93FB-F6F4F5389ABE}" type="pres">
      <dgm:prSet presAssocID="{7FDF1768-17F5-494C-9D4C-70C0CEE463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075291-78EB-4D05-BE74-BC8D1C0752D5}" type="pres">
      <dgm:prSet presAssocID="{7FDF1768-17F5-494C-9D4C-70C0CEE463F0}" presName="wedge2" presStyleLbl="node1" presStyleIdx="1" presStyleCnt="3"/>
      <dgm:spPr/>
    </dgm:pt>
    <dgm:pt modelId="{B330DD43-DB8C-45A2-8A92-5131006F03CB}" type="pres">
      <dgm:prSet presAssocID="{7FDF1768-17F5-494C-9D4C-70C0CEE463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0F37739-6527-466A-8A82-F7C0E8E5DFC7}" type="pres">
      <dgm:prSet presAssocID="{7FDF1768-17F5-494C-9D4C-70C0CEE463F0}" presName="wedge3" presStyleLbl="node1" presStyleIdx="2" presStyleCnt="3"/>
      <dgm:spPr/>
    </dgm:pt>
    <dgm:pt modelId="{D1002AEF-FF3E-4A81-9F11-A3EB1784DF14}" type="pres">
      <dgm:prSet presAssocID="{7FDF1768-17F5-494C-9D4C-70C0CEE463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B3421E-BFE1-444E-A627-94A4FD513038}" type="presOf" srcId="{629902E8-3D48-42FC-B844-3450F69217BA}" destId="{2F7113CB-E59D-48B8-B641-7C93FFFC1F1C}" srcOrd="0" destOrd="0" presId="urn:microsoft.com/office/officeart/2005/8/layout/chart3"/>
    <dgm:cxn modelId="{8C08F839-0693-424F-905A-3406C9D114A2}" type="presOf" srcId="{A92E805E-CD85-43F8-AD12-CDDEC6A49C0A}" destId="{D1002AEF-FF3E-4A81-9F11-A3EB1784DF14}" srcOrd="1" destOrd="0" presId="urn:microsoft.com/office/officeart/2005/8/layout/chart3"/>
    <dgm:cxn modelId="{1041D991-4D66-4CC9-9EDA-7F942D0A10B8}" type="presOf" srcId="{39E89C0D-054B-4C6C-A1EC-1EE813CEC0DC}" destId="{B330DD43-DB8C-45A2-8A92-5131006F03CB}" srcOrd="1" destOrd="0" presId="urn:microsoft.com/office/officeart/2005/8/layout/chart3"/>
    <dgm:cxn modelId="{605C12A4-C47D-4C62-A327-AEFA5122B091}" srcId="{7FDF1768-17F5-494C-9D4C-70C0CEE463F0}" destId="{629902E8-3D48-42FC-B844-3450F69217BA}" srcOrd="0" destOrd="0" parTransId="{F236D9E7-A7C9-4993-B248-F64BD3371308}" sibTransId="{923AD74C-8527-43B5-959E-2B68983DE893}"/>
    <dgm:cxn modelId="{082F95BC-70D9-4B02-BF79-8F3BCB14A553}" srcId="{7FDF1768-17F5-494C-9D4C-70C0CEE463F0}" destId="{A92E805E-CD85-43F8-AD12-CDDEC6A49C0A}" srcOrd="2" destOrd="0" parTransId="{350B13EA-A47E-4919-A3CC-349F43D8F650}" sibTransId="{68DD0F3F-27D2-4496-9E29-B62CDDCFB10F}"/>
    <dgm:cxn modelId="{667CB6C1-44CF-4C5E-B89C-6752867E8E95}" type="presOf" srcId="{7FDF1768-17F5-494C-9D4C-70C0CEE463F0}" destId="{B1F6849C-49B4-4999-935D-FC92BB29E4F0}" srcOrd="0" destOrd="0" presId="urn:microsoft.com/office/officeart/2005/8/layout/chart3"/>
    <dgm:cxn modelId="{6CCD4BC6-9A45-4EE6-858D-2F4D7A43CD75}" type="presOf" srcId="{629902E8-3D48-42FC-B844-3450F69217BA}" destId="{77CF1696-055A-4769-93FB-F6F4F5389ABE}" srcOrd="1" destOrd="0" presId="urn:microsoft.com/office/officeart/2005/8/layout/chart3"/>
    <dgm:cxn modelId="{B549E2DE-21B8-43E1-BD99-7973BC5CC23D}" srcId="{7FDF1768-17F5-494C-9D4C-70C0CEE463F0}" destId="{39E89C0D-054B-4C6C-A1EC-1EE813CEC0DC}" srcOrd="1" destOrd="0" parTransId="{80A29B2C-AF91-4DAA-B804-359BF449179B}" sibTransId="{0F866E73-6F14-44AE-97DB-F5A075D3047A}"/>
    <dgm:cxn modelId="{91027FF5-B705-44E3-978E-D94D5445BA09}" type="presOf" srcId="{39E89C0D-054B-4C6C-A1EC-1EE813CEC0DC}" destId="{B3075291-78EB-4D05-BE74-BC8D1C0752D5}" srcOrd="0" destOrd="0" presId="urn:microsoft.com/office/officeart/2005/8/layout/chart3"/>
    <dgm:cxn modelId="{9FB38EF5-35BA-4C71-A5C6-A16B0E102F7D}" type="presOf" srcId="{A92E805E-CD85-43F8-AD12-CDDEC6A49C0A}" destId="{60F37739-6527-466A-8A82-F7C0E8E5DFC7}" srcOrd="0" destOrd="0" presId="urn:microsoft.com/office/officeart/2005/8/layout/chart3"/>
    <dgm:cxn modelId="{6B9A158F-40C3-43C6-989C-590930611729}" type="presParOf" srcId="{B1F6849C-49B4-4999-935D-FC92BB29E4F0}" destId="{2F7113CB-E59D-48B8-B641-7C93FFFC1F1C}" srcOrd="0" destOrd="0" presId="urn:microsoft.com/office/officeart/2005/8/layout/chart3"/>
    <dgm:cxn modelId="{18F43E56-6646-42DE-A801-C3265671F5A4}" type="presParOf" srcId="{B1F6849C-49B4-4999-935D-FC92BB29E4F0}" destId="{77CF1696-055A-4769-93FB-F6F4F5389ABE}" srcOrd="1" destOrd="0" presId="urn:microsoft.com/office/officeart/2005/8/layout/chart3"/>
    <dgm:cxn modelId="{1994DA24-F754-4E4B-99B6-E0F68FE7858D}" type="presParOf" srcId="{B1F6849C-49B4-4999-935D-FC92BB29E4F0}" destId="{B3075291-78EB-4D05-BE74-BC8D1C0752D5}" srcOrd="2" destOrd="0" presId="urn:microsoft.com/office/officeart/2005/8/layout/chart3"/>
    <dgm:cxn modelId="{B94619ED-6E60-4FDD-8054-B7EDDC9C18F0}" type="presParOf" srcId="{B1F6849C-49B4-4999-935D-FC92BB29E4F0}" destId="{B330DD43-DB8C-45A2-8A92-5131006F03CB}" srcOrd="3" destOrd="0" presId="urn:microsoft.com/office/officeart/2005/8/layout/chart3"/>
    <dgm:cxn modelId="{CC1BAB66-53DB-492A-A939-1CABD3A7D2BC}" type="presParOf" srcId="{B1F6849C-49B4-4999-935D-FC92BB29E4F0}" destId="{60F37739-6527-466A-8A82-F7C0E8E5DFC7}" srcOrd="4" destOrd="0" presId="urn:microsoft.com/office/officeart/2005/8/layout/chart3"/>
    <dgm:cxn modelId="{F99C2549-998F-4E7E-B4EC-5DE8DB4F7E56}" type="presParOf" srcId="{B1F6849C-49B4-4999-935D-FC92BB29E4F0}" destId="{D1002AEF-FF3E-4A81-9F11-A3EB1784DF1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F1768-17F5-494C-9D4C-70C0CEE463F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29902E8-3D48-42FC-B844-3450F69217BA}">
      <dgm:prSet phldrT="[Tekst]" custT="1"/>
      <dgm:spPr/>
      <dgm:t>
        <a:bodyPr/>
        <a:lstStyle/>
        <a:p>
          <a:r>
            <a:rPr lang="da-DK" sz="6000" dirty="0"/>
            <a:t>VIDEN</a:t>
          </a:r>
          <a:br>
            <a:rPr lang="da-DK" sz="4800" dirty="0"/>
          </a:br>
          <a:endParaRPr lang="da-DK" sz="4800" dirty="0"/>
        </a:p>
      </dgm:t>
    </dgm:pt>
    <dgm:pt modelId="{F236D9E7-A7C9-4993-B248-F64BD3371308}" type="parTrans" cxnId="{605C12A4-C47D-4C62-A327-AEFA5122B091}">
      <dgm:prSet/>
      <dgm:spPr/>
      <dgm:t>
        <a:bodyPr/>
        <a:lstStyle/>
        <a:p>
          <a:endParaRPr lang="da-DK"/>
        </a:p>
      </dgm:t>
    </dgm:pt>
    <dgm:pt modelId="{923AD74C-8527-43B5-959E-2B68983DE893}" type="sibTrans" cxnId="{605C12A4-C47D-4C62-A327-AEFA5122B091}">
      <dgm:prSet/>
      <dgm:spPr/>
      <dgm:t>
        <a:bodyPr/>
        <a:lstStyle/>
        <a:p>
          <a:endParaRPr lang="da-DK"/>
        </a:p>
      </dgm:t>
    </dgm:pt>
    <dgm:pt modelId="{39E89C0D-054B-4C6C-A1EC-1EE813CEC0DC}">
      <dgm:prSet phldrT="[Tekst]" custT="1"/>
      <dgm:spPr/>
      <dgm:t>
        <a:bodyPr/>
        <a:lstStyle/>
        <a:p>
          <a:r>
            <a:rPr lang="da-DK" sz="3100" dirty="0"/>
            <a:t>ELEV-ELEV</a:t>
          </a:r>
          <a:br>
            <a:rPr lang="da-DK" sz="3100" dirty="0"/>
          </a:br>
          <a:r>
            <a:rPr lang="da-DK" sz="3100" dirty="0"/>
            <a:t>RELATIONERNE</a:t>
          </a:r>
        </a:p>
      </dgm:t>
    </dgm:pt>
    <dgm:pt modelId="{80A29B2C-AF91-4DAA-B804-359BF449179B}" type="parTrans" cxnId="{B549E2DE-21B8-43E1-BD99-7973BC5CC23D}">
      <dgm:prSet/>
      <dgm:spPr/>
      <dgm:t>
        <a:bodyPr/>
        <a:lstStyle/>
        <a:p>
          <a:endParaRPr lang="da-DK"/>
        </a:p>
      </dgm:t>
    </dgm:pt>
    <dgm:pt modelId="{0F866E73-6F14-44AE-97DB-F5A075D3047A}" type="sibTrans" cxnId="{B549E2DE-21B8-43E1-BD99-7973BC5CC23D}">
      <dgm:prSet/>
      <dgm:spPr/>
      <dgm:t>
        <a:bodyPr/>
        <a:lstStyle/>
        <a:p>
          <a:endParaRPr lang="da-DK"/>
        </a:p>
      </dgm:t>
    </dgm:pt>
    <dgm:pt modelId="{A92E805E-CD85-43F8-AD12-CDDEC6A49C0A}">
      <dgm:prSet phldrT="[Tekst]" custT="1"/>
      <dgm:spPr/>
      <dgm:t>
        <a:bodyPr/>
        <a:lstStyle/>
        <a:p>
          <a:r>
            <a:rPr lang="da-DK" sz="3200" dirty="0"/>
            <a:t>LÆRER-ELEV</a:t>
          </a:r>
          <a:br>
            <a:rPr lang="da-DK" sz="3200" dirty="0"/>
          </a:br>
          <a:r>
            <a:rPr lang="da-DK" sz="3200" dirty="0"/>
            <a:t>RELATIONEN</a:t>
          </a:r>
        </a:p>
      </dgm:t>
    </dgm:pt>
    <dgm:pt modelId="{350B13EA-A47E-4919-A3CC-349F43D8F650}" type="parTrans" cxnId="{082F95BC-70D9-4B02-BF79-8F3BCB14A553}">
      <dgm:prSet/>
      <dgm:spPr/>
      <dgm:t>
        <a:bodyPr/>
        <a:lstStyle/>
        <a:p>
          <a:endParaRPr lang="da-DK"/>
        </a:p>
      </dgm:t>
    </dgm:pt>
    <dgm:pt modelId="{68DD0F3F-27D2-4496-9E29-B62CDDCFB10F}" type="sibTrans" cxnId="{082F95BC-70D9-4B02-BF79-8F3BCB14A553}">
      <dgm:prSet/>
      <dgm:spPr/>
      <dgm:t>
        <a:bodyPr/>
        <a:lstStyle/>
        <a:p>
          <a:endParaRPr lang="da-DK"/>
        </a:p>
      </dgm:t>
    </dgm:pt>
    <dgm:pt modelId="{B1F6849C-49B4-4999-935D-FC92BB29E4F0}" type="pres">
      <dgm:prSet presAssocID="{7FDF1768-17F5-494C-9D4C-70C0CEE463F0}" presName="compositeShape" presStyleCnt="0">
        <dgm:presLayoutVars>
          <dgm:chMax val="7"/>
          <dgm:dir/>
          <dgm:resizeHandles val="exact"/>
        </dgm:presLayoutVars>
      </dgm:prSet>
      <dgm:spPr/>
    </dgm:pt>
    <dgm:pt modelId="{2F7113CB-E59D-48B8-B641-7C93FFFC1F1C}" type="pres">
      <dgm:prSet presAssocID="{7FDF1768-17F5-494C-9D4C-70C0CEE463F0}" presName="wedge1" presStyleLbl="node1" presStyleIdx="0" presStyleCnt="3"/>
      <dgm:spPr/>
    </dgm:pt>
    <dgm:pt modelId="{77CF1696-055A-4769-93FB-F6F4F5389ABE}" type="pres">
      <dgm:prSet presAssocID="{7FDF1768-17F5-494C-9D4C-70C0CEE463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3075291-78EB-4D05-BE74-BC8D1C0752D5}" type="pres">
      <dgm:prSet presAssocID="{7FDF1768-17F5-494C-9D4C-70C0CEE463F0}" presName="wedge2" presStyleLbl="node1" presStyleIdx="1" presStyleCnt="3"/>
      <dgm:spPr/>
    </dgm:pt>
    <dgm:pt modelId="{B330DD43-DB8C-45A2-8A92-5131006F03CB}" type="pres">
      <dgm:prSet presAssocID="{7FDF1768-17F5-494C-9D4C-70C0CEE463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0F37739-6527-466A-8A82-F7C0E8E5DFC7}" type="pres">
      <dgm:prSet presAssocID="{7FDF1768-17F5-494C-9D4C-70C0CEE463F0}" presName="wedge3" presStyleLbl="node1" presStyleIdx="2" presStyleCnt="3"/>
      <dgm:spPr/>
    </dgm:pt>
    <dgm:pt modelId="{D1002AEF-FF3E-4A81-9F11-A3EB1784DF14}" type="pres">
      <dgm:prSet presAssocID="{7FDF1768-17F5-494C-9D4C-70C0CEE463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B3421E-BFE1-444E-A627-94A4FD513038}" type="presOf" srcId="{629902E8-3D48-42FC-B844-3450F69217BA}" destId="{2F7113CB-E59D-48B8-B641-7C93FFFC1F1C}" srcOrd="0" destOrd="0" presId="urn:microsoft.com/office/officeart/2005/8/layout/chart3"/>
    <dgm:cxn modelId="{8C08F839-0693-424F-905A-3406C9D114A2}" type="presOf" srcId="{A92E805E-CD85-43F8-AD12-CDDEC6A49C0A}" destId="{D1002AEF-FF3E-4A81-9F11-A3EB1784DF14}" srcOrd="1" destOrd="0" presId="urn:microsoft.com/office/officeart/2005/8/layout/chart3"/>
    <dgm:cxn modelId="{1041D991-4D66-4CC9-9EDA-7F942D0A10B8}" type="presOf" srcId="{39E89C0D-054B-4C6C-A1EC-1EE813CEC0DC}" destId="{B330DD43-DB8C-45A2-8A92-5131006F03CB}" srcOrd="1" destOrd="0" presId="urn:microsoft.com/office/officeart/2005/8/layout/chart3"/>
    <dgm:cxn modelId="{605C12A4-C47D-4C62-A327-AEFA5122B091}" srcId="{7FDF1768-17F5-494C-9D4C-70C0CEE463F0}" destId="{629902E8-3D48-42FC-B844-3450F69217BA}" srcOrd="0" destOrd="0" parTransId="{F236D9E7-A7C9-4993-B248-F64BD3371308}" sibTransId="{923AD74C-8527-43B5-959E-2B68983DE893}"/>
    <dgm:cxn modelId="{082F95BC-70D9-4B02-BF79-8F3BCB14A553}" srcId="{7FDF1768-17F5-494C-9D4C-70C0CEE463F0}" destId="{A92E805E-CD85-43F8-AD12-CDDEC6A49C0A}" srcOrd="2" destOrd="0" parTransId="{350B13EA-A47E-4919-A3CC-349F43D8F650}" sibTransId="{68DD0F3F-27D2-4496-9E29-B62CDDCFB10F}"/>
    <dgm:cxn modelId="{667CB6C1-44CF-4C5E-B89C-6752867E8E95}" type="presOf" srcId="{7FDF1768-17F5-494C-9D4C-70C0CEE463F0}" destId="{B1F6849C-49B4-4999-935D-FC92BB29E4F0}" srcOrd="0" destOrd="0" presId="urn:microsoft.com/office/officeart/2005/8/layout/chart3"/>
    <dgm:cxn modelId="{6CCD4BC6-9A45-4EE6-858D-2F4D7A43CD75}" type="presOf" srcId="{629902E8-3D48-42FC-B844-3450F69217BA}" destId="{77CF1696-055A-4769-93FB-F6F4F5389ABE}" srcOrd="1" destOrd="0" presId="urn:microsoft.com/office/officeart/2005/8/layout/chart3"/>
    <dgm:cxn modelId="{B549E2DE-21B8-43E1-BD99-7973BC5CC23D}" srcId="{7FDF1768-17F5-494C-9D4C-70C0CEE463F0}" destId="{39E89C0D-054B-4C6C-A1EC-1EE813CEC0DC}" srcOrd="1" destOrd="0" parTransId="{80A29B2C-AF91-4DAA-B804-359BF449179B}" sibTransId="{0F866E73-6F14-44AE-97DB-F5A075D3047A}"/>
    <dgm:cxn modelId="{91027FF5-B705-44E3-978E-D94D5445BA09}" type="presOf" srcId="{39E89C0D-054B-4C6C-A1EC-1EE813CEC0DC}" destId="{B3075291-78EB-4D05-BE74-BC8D1C0752D5}" srcOrd="0" destOrd="0" presId="urn:microsoft.com/office/officeart/2005/8/layout/chart3"/>
    <dgm:cxn modelId="{9FB38EF5-35BA-4C71-A5C6-A16B0E102F7D}" type="presOf" srcId="{A92E805E-CD85-43F8-AD12-CDDEC6A49C0A}" destId="{60F37739-6527-466A-8A82-F7C0E8E5DFC7}" srcOrd="0" destOrd="0" presId="urn:microsoft.com/office/officeart/2005/8/layout/chart3"/>
    <dgm:cxn modelId="{6B9A158F-40C3-43C6-989C-590930611729}" type="presParOf" srcId="{B1F6849C-49B4-4999-935D-FC92BB29E4F0}" destId="{2F7113CB-E59D-48B8-B641-7C93FFFC1F1C}" srcOrd="0" destOrd="0" presId="urn:microsoft.com/office/officeart/2005/8/layout/chart3"/>
    <dgm:cxn modelId="{18F43E56-6646-42DE-A801-C3265671F5A4}" type="presParOf" srcId="{B1F6849C-49B4-4999-935D-FC92BB29E4F0}" destId="{77CF1696-055A-4769-93FB-F6F4F5389ABE}" srcOrd="1" destOrd="0" presId="urn:microsoft.com/office/officeart/2005/8/layout/chart3"/>
    <dgm:cxn modelId="{1994DA24-F754-4E4B-99B6-E0F68FE7858D}" type="presParOf" srcId="{B1F6849C-49B4-4999-935D-FC92BB29E4F0}" destId="{B3075291-78EB-4D05-BE74-BC8D1C0752D5}" srcOrd="2" destOrd="0" presId="urn:microsoft.com/office/officeart/2005/8/layout/chart3"/>
    <dgm:cxn modelId="{B94619ED-6E60-4FDD-8054-B7EDDC9C18F0}" type="presParOf" srcId="{B1F6849C-49B4-4999-935D-FC92BB29E4F0}" destId="{B330DD43-DB8C-45A2-8A92-5131006F03CB}" srcOrd="3" destOrd="0" presId="urn:microsoft.com/office/officeart/2005/8/layout/chart3"/>
    <dgm:cxn modelId="{CC1BAB66-53DB-492A-A939-1CABD3A7D2BC}" type="presParOf" srcId="{B1F6849C-49B4-4999-935D-FC92BB29E4F0}" destId="{60F37739-6527-466A-8A82-F7C0E8E5DFC7}" srcOrd="4" destOrd="0" presId="urn:microsoft.com/office/officeart/2005/8/layout/chart3"/>
    <dgm:cxn modelId="{F99C2549-998F-4E7E-B4EC-5DE8DB4F7E56}" type="presParOf" srcId="{B1F6849C-49B4-4999-935D-FC92BB29E4F0}" destId="{D1002AEF-FF3E-4A81-9F11-A3EB1784DF1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C2709-2ECB-4E03-B68F-13B67C6EF6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B07D9C0-9E58-4E27-A942-1780CD497287}">
      <dgm:prSet phldrT="[Tekst]"/>
      <dgm:spPr/>
      <dgm:t>
        <a:bodyPr/>
        <a:lstStyle/>
        <a:p>
          <a:r>
            <a:rPr lang="da-DK" dirty="0"/>
            <a:t>ORDFORRÅD?</a:t>
          </a:r>
        </a:p>
      </dgm:t>
    </dgm:pt>
    <dgm:pt modelId="{7981D266-E3D9-42D7-94ED-D59C3013A019}" type="parTrans" cxnId="{DFC6D063-9AD7-4B87-B7DD-E9A97B2993F3}">
      <dgm:prSet/>
      <dgm:spPr/>
      <dgm:t>
        <a:bodyPr/>
        <a:lstStyle/>
        <a:p>
          <a:endParaRPr lang="da-DK"/>
        </a:p>
      </dgm:t>
    </dgm:pt>
    <dgm:pt modelId="{9EC768C6-55DB-4292-8CA7-1F5F8B485390}" type="sibTrans" cxnId="{DFC6D063-9AD7-4B87-B7DD-E9A97B2993F3}">
      <dgm:prSet/>
      <dgm:spPr/>
      <dgm:t>
        <a:bodyPr/>
        <a:lstStyle/>
        <a:p>
          <a:endParaRPr lang="da-DK"/>
        </a:p>
      </dgm:t>
    </dgm:pt>
    <dgm:pt modelId="{F5423594-67B8-4E6F-8470-1D5F2AD5E94F}">
      <dgm:prSet phldrT="[Tekst]"/>
      <dgm:spPr/>
      <dgm:t>
        <a:bodyPr/>
        <a:lstStyle/>
        <a:p>
          <a:r>
            <a:rPr lang="da-DK" dirty="0"/>
            <a:t>GRAMMATISKE KLODSER?</a:t>
          </a:r>
        </a:p>
      </dgm:t>
    </dgm:pt>
    <dgm:pt modelId="{3463BC84-ED7B-4977-9364-A14AF795DA60}" type="parTrans" cxnId="{77869CCD-56EA-4491-9C73-AF4934E56FD5}">
      <dgm:prSet/>
      <dgm:spPr/>
      <dgm:t>
        <a:bodyPr/>
        <a:lstStyle/>
        <a:p>
          <a:endParaRPr lang="da-DK"/>
        </a:p>
      </dgm:t>
    </dgm:pt>
    <dgm:pt modelId="{F0E25202-4F92-47B3-80C8-CB1174ABDBDE}" type="sibTrans" cxnId="{77869CCD-56EA-4491-9C73-AF4934E56FD5}">
      <dgm:prSet/>
      <dgm:spPr/>
      <dgm:t>
        <a:bodyPr/>
        <a:lstStyle/>
        <a:p>
          <a:endParaRPr lang="da-DK"/>
        </a:p>
      </dgm:t>
    </dgm:pt>
    <dgm:pt modelId="{4ACDD89E-F79E-4020-8576-B8F3021C9F41}">
      <dgm:prSet phldrT="[Tekst]"/>
      <dgm:spPr/>
      <dgm:t>
        <a:bodyPr/>
        <a:lstStyle/>
        <a:p>
          <a:r>
            <a:rPr lang="da-DK" dirty="0"/>
            <a:t>GRAMMATISKE REGLER?</a:t>
          </a:r>
        </a:p>
      </dgm:t>
    </dgm:pt>
    <dgm:pt modelId="{0CE0182D-D8DF-45C7-BDFD-84D79DCC1259}" type="parTrans" cxnId="{4F35BDF8-7EF2-4335-8172-2E23C963AE8D}">
      <dgm:prSet/>
      <dgm:spPr/>
      <dgm:t>
        <a:bodyPr/>
        <a:lstStyle/>
        <a:p>
          <a:endParaRPr lang="da-DK"/>
        </a:p>
      </dgm:t>
    </dgm:pt>
    <dgm:pt modelId="{25148CFA-CBCF-4B96-929D-B6C8321D58AC}" type="sibTrans" cxnId="{4F35BDF8-7EF2-4335-8172-2E23C963AE8D}">
      <dgm:prSet/>
      <dgm:spPr/>
      <dgm:t>
        <a:bodyPr/>
        <a:lstStyle/>
        <a:p>
          <a:endParaRPr lang="da-DK"/>
        </a:p>
      </dgm:t>
    </dgm:pt>
    <dgm:pt modelId="{A6A4A261-1E0D-4190-B4FE-C1367EF1F1A3}" type="pres">
      <dgm:prSet presAssocID="{724C2709-2ECB-4E03-B68F-13B67C6EF6CE}" presName="compositeShape" presStyleCnt="0">
        <dgm:presLayoutVars>
          <dgm:chMax val="7"/>
          <dgm:dir/>
          <dgm:resizeHandles val="exact"/>
        </dgm:presLayoutVars>
      </dgm:prSet>
      <dgm:spPr/>
    </dgm:pt>
    <dgm:pt modelId="{53DCABB5-C5C6-4A4A-BCE8-806A9CF03C35}" type="pres">
      <dgm:prSet presAssocID="{AB07D9C0-9E58-4E27-A942-1780CD497287}" presName="circ1" presStyleLbl="vennNode1" presStyleIdx="0" presStyleCnt="3" custLinFactNeighborY="3853"/>
      <dgm:spPr/>
    </dgm:pt>
    <dgm:pt modelId="{1B8D66CA-5021-45EE-9564-D8CA0220AC7F}" type="pres">
      <dgm:prSet presAssocID="{AB07D9C0-9E58-4E27-A942-1780CD4972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D146D6-52E4-43E9-B3DD-3C4D7BC1A651}" type="pres">
      <dgm:prSet presAssocID="{F5423594-67B8-4E6F-8470-1D5F2AD5E94F}" presName="circ2" presStyleLbl="vennNode1" presStyleIdx="1" presStyleCnt="3" custLinFactNeighborX="1162" custLinFactNeighborY="2590"/>
      <dgm:spPr/>
    </dgm:pt>
    <dgm:pt modelId="{D34DA8B6-EFF2-45B6-AA17-D2BC9C316F8A}" type="pres">
      <dgm:prSet presAssocID="{F5423594-67B8-4E6F-8470-1D5F2AD5E9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958FCF-28E5-48B4-9563-957355F9F0B4}" type="pres">
      <dgm:prSet presAssocID="{4ACDD89E-F79E-4020-8576-B8F3021C9F41}" presName="circ3" presStyleLbl="vennNode1" presStyleIdx="2" presStyleCnt="3"/>
      <dgm:spPr/>
    </dgm:pt>
    <dgm:pt modelId="{3E7828D8-0173-4067-BF3D-08C29768BB9A}" type="pres">
      <dgm:prSet presAssocID="{4ACDD89E-F79E-4020-8576-B8F3021C9F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FC6D063-9AD7-4B87-B7DD-E9A97B2993F3}" srcId="{724C2709-2ECB-4E03-B68F-13B67C6EF6CE}" destId="{AB07D9C0-9E58-4E27-A942-1780CD497287}" srcOrd="0" destOrd="0" parTransId="{7981D266-E3D9-42D7-94ED-D59C3013A019}" sibTransId="{9EC768C6-55DB-4292-8CA7-1F5F8B485390}"/>
    <dgm:cxn modelId="{7FC0514F-2475-4E73-BB5F-6E9135B68A9A}" type="presOf" srcId="{F5423594-67B8-4E6F-8470-1D5F2AD5E94F}" destId="{9AD146D6-52E4-43E9-B3DD-3C4D7BC1A651}" srcOrd="0" destOrd="0" presId="urn:microsoft.com/office/officeart/2005/8/layout/venn1"/>
    <dgm:cxn modelId="{AF65FB58-5DAA-4C6D-922C-3AEC021ED420}" type="presOf" srcId="{4ACDD89E-F79E-4020-8576-B8F3021C9F41}" destId="{77958FCF-28E5-48B4-9563-957355F9F0B4}" srcOrd="0" destOrd="0" presId="urn:microsoft.com/office/officeart/2005/8/layout/venn1"/>
    <dgm:cxn modelId="{21E185B5-AABB-45FF-BA53-8A247360E5D6}" type="presOf" srcId="{4ACDD89E-F79E-4020-8576-B8F3021C9F41}" destId="{3E7828D8-0173-4067-BF3D-08C29768BB9A}" srcOrd="1" destOrd="0" presId="urn:microsoft.com/office/officeart/2005/8/layout/venn1"/>
    <dgm:cxn modelId="{57341ECB-5C1F-4ABA-9A39-81F4E4585E22}" type="presOf" srcId="{F5423594-67B8-4E6F-8470-1D5F2AD5E94F}" destId="{D34DA8B6-EFF2-45B6-AA17-D2BC9C316F8A}" srcOrd="1" destOrd="0" presId="urn:microsoft.com/office/officeart/2005/8/layout/venn1"/>
    <dgm:cxn modelId="{77869CCD-56EA-4491-9C73-AF4934E56FD5}" srcId="{724C2709-2ECB-4E03-B68F-13B67C6EF6CE}" destId="{F5423594-67B8-4E6F-8470-1D5F2AD5E94F}" srcOrd="1" destOrd="0" parTransId="{3463BC84-ED7B-4977-9364-A14AF795DA60}" sibTransId="{F0E25202-4F92-47B3-80C8-CB1174ABDBDE}"/>
    <dgm:cxn modelId="{CB536BCE-F9AC-43FF-94EA-855B9D27DD4D}" type="presOf" srcId="{AB07D9C0-9E58-4E27-A942-1780CD497287}" destId="{1B8D66CA-5021-45EE-9564-D8CA0220AC7F}" srcOrd="1" destOrd="0" presId="urn:microsoft.com/office/officeart/2005/8/layout/venn1"/>
    <dgm:cxn modelId="{87474ED0-8476-4D50-A71B-D8BD3BB666D1}" type="presOf" srcId="{AB07D9C0-9E58-4E27-A942-1780CD497287}" destId="{53DCABB5-C5C6-4A4A-BCE8-806A9CF03C35}" srcOrd="0" destOrd="0" presId="urn:microsoft.com/office/officeart/2005/8/layout/venn1"/>
    <dgm:cxn modelId="{4F35BDF8-7EF2-4335-8172-2E23C963AE8D}" srcId="{724C2709-2ECB-4E03-B68F-13B67C6EF6CE}" destId="{4ACDD89E-F79E-4020-8576-B8F3021C9F41}" srcOrd="2" destOrd="0" parTransId="{0CE0182D-D8DF-45C7-BDFD-84D79DCC1259}" sibTransId="{25148CFA-CBCF-4B96-929D-B6C8321D58AC}"/>
    <dgm:cxn modelId="{22B866FF-E843-49B2-AE63-170A650AE3D9}" type="presOf" srcId="{724C2709-2ECB-4E03-B68F-13B67C6EF6CE}" destId="{A6A4A261-1E0D-4190-B4FE-C1367EF1F1A3}" srcOrd="0" destOrd="0" presId="urn:microsoft.com/office/officeart/2005/8/layout/venn1"/>
    <dgm:cxn modelId="{F7350E44-D06C-4CD7-A157-36CF1FA1DDC8}" type="presParOf" srcId="{A6A4A261-1E0D-4190-B4FE-C1367EF1F1A3}" destId="{53DCABB5-C5C6-4A4A-BCE8-806A9CF03C35}" srcOrd="0" destOrd="0" presId="urn:microsoft.com/office/officeart/2005/8/layout/venn1"/>
    <dgm:cxn modelId="{D0C530D2-4DCD-49F7-8BD4-19D2537BB3D2}" type="presParOf" srcId="{A6A4A261-1E0D-4190-B4FE-C1367EF1F1A3}" destId="{1B8D66CA-5021-45EE-9564-D8CA0220AC7F}" srcOrd="1" destOrd="0" presId="urn:microsoft.com/office/officeart/2005/8/layout/venn1"/>
    <dgm:cxn modelId="{284B19B9-D427-4810-9874-BA36C6C73B67}" type="presParOf" srcId="{A6A4A261-1E0D-4190-B4FE-C1367EF1F1A3}" destId="{9AD146D6-52E4-43E9-B3DD-3C4D7BC1A651}" srcOrd="2" destOrd="0" presId="urn:microsoft.com/office/officeart/2005/8/layout/venn1"/>
    <dgm:cxn modelId="{BDDB38DF-D7E8-4A6F-9508-A916A50D8F90}" type="presParOf" srcId="{A6A4A261-1E0D-4190-B4FE-C1367EF1F1A3}" destId="{D34DA8B6-EFF2-45B6-AA17-D2BC9C316F8A}" srcOrd="3" destOrd="0" presId="urn:microsoft.com/office/officeart/2005/8/layout/venn1"/>
    <dgm:cxn modelId="{59314825-296C-48C6-BCCD-9AB070A21EAB}" type="presParOf" srcId="{A6A4A261-1E0D-4190-B4FE-C1367EF1F1A3}" destId="{77958FCF-28E5-48B4-9563-957355F9F0B4}" srcOrd="4" destOrd="0" presId="urn:microsoft.com/office/officeart/2005/8/layout/venn1"/>
    <dgm:cxn modelId="{19EED324-3FA5-4103-8784-6A17EFD565C3}" type="presParOf" srcId="{A6A4A261-1E0D-4190-B4FE-C1367EF1F1A3}" destId="{3E7828D8-0173-4067-BF3D-08C29768BB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13CB-E59D-48B8-B641-7C93FFFC1F1C}">
      <dsp:nvSpPr>
        <dsp:cNvPr id="0" name=""/>
        <dsp:cNvSpPr/>
      </dsp:nvSpPr>
      <dsp:spPr>
        <a:xfrm>
          <a:off x="2731003" y="513368"/>
          <a:ext cx="6388589" cy="63885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254000" rIns="254000" bIns="254000" numCol="1" spcCol="1270" anchor="ctr" anchorCtr="0">
          <a:noAutofit/>
        </a:bodyPr>
        <a:lstStyle/>
        <a:p>
          <a:pPr marL="0" lvl="0" indent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0" kern="1200" dirty="0"/>
            <a:t>?</a:t>
          </a:r>
          <a:br>
            <a:rPr lang="da-DK" sz="4800" kern="1200" dirty="0"/>
          </a:br>
          <a:endParaRPr lang="da-DK" sz="4800" kern="1200" dirty="0"/>
        </a:p>
      </dsp:txBody>
      <dsp:txXfrm>
        <a:off x="6204418" y="1692215"/>
        <a:ext cx="2167557" cy="2129529"/>
      </dsp:txXfrm>
    </dsp:sp>
    <dsp:sp modelId="{B3075291-78EB-4D05-BE74-BC8D1C0752D5}">
      <dsp:nvSpPr>
        <dsp:cNvPr id="0" name=""/>
        <dsp:cNvSpPr/>
      </dsp:nvSpPr>
      <dsp:spPr>
        <a:xfrm>
          <a:off x="2401686" y="703505"/>
          <a:ext cx="6388589" cy="63885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ELEV-ELEV</a:t>
          </a:r>
          <a:br>
            <a:rPr lang="da-DK" sz="3100" kern="1200" dirty="0"/>
          </a:br>
          <a:r>
            <a:rPr lang="da-DK" sz="3100" kern="1200" dirty="0"/>
            <a:t>RELATIONERNE</a:t>
          </a:r>
        </a:p>
      </dsp:txBody>
      <dsp:txXfrm>
        <a:off x="4150943" y="4734401"/>
        <a:ext cx="2890076" cy="1977420"/>
      </dsp:txXfrm>
    </dsp:sp>
    <dsp:sp modelId="{60F37739-6527-466A-8A82-F7C0E8E5DFC7}">
      <dsp:nvSpPr>
        <dsp:cNvPr id="0" name=""/>
        <dsp:cNvSpPr/>
      </dsp:nvSpPr>
      <dsp:spPr>
        <a:xfrm>
          <a:off x="2401686" y="703505"/>
          <a:ext cx="6388589" cy="63885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LÆRER-ELEV</a:t>
          </a:r>
          <a:br>
            <a:rPr lang="da-DK" sz="3200" kern="1200" dirty="0"/>
          </a:br>
          <a:r>
            <a:rPr lang="da-DK" sz="3200" kern="1200" dirty="0"/>
            <a:t>RELATIONEN</a:t>
          </a:r>
        </a:p>
      </dsp:txBody>
      <dsp:txXfrm>
        <a:off x="3086178" y="1958406"/>
        <a:ext cx="2167557" cy="2129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13CB-E59D-48B8-B641-7C93FFFC1F1C}">
      <dsp:nvSpPr>
        <dsp:cNvPr id="0" name=""/>
        <dsp:cNvSpPr/>
      </dsp:nvSpPr>
      <dsp:spPr>
        <a:xfrm>
          <a:off x="2731003" y="513368"/>
          <a:ext cx="6388589" cy="638858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000" kern="1200" dirty="0"/>
            <a:t>VIDEN</a:t>
          </a:r>
          <a:br>
            <a:rPr lang="da-DK" sz="4800" kern="1200" dirty="0"/>
          </a:br>
          <a:endParaRPr lang="da-DK" sz="4800" kern="1200" dirty="0"/>
        </a:p>
      </dsp:txBody>
      <dsp:txXfrm>
        <a:off x="6204418" y="1692215"/>
        <a:ext cx="2167557" cy="2129529"/>
      </dsp:txXfrm>
    </dsp:sp>
    <dsp:sp modelId="{B3075291-78EB-4D05-BE74-BC8D1C0752D5}">
      <dsp:nvSpPr>
        <dsp:cNvPr id="0" name=""/>
        <dsp:cNvSpPr/>
      </dsp:nvSpPr>
      <dsp:spPr>
        <a:xfrm>
          <a:off x="2401686" y="703505"/>
          <a:ext cx="6388589" cy="638858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ELEV-ELEV</a:t>
          </a:r>
          <a:br>
            <a:rPr lang="da-DK" sz="3100" kern="1200" dirty="0"/>
          </a:br>
          <a:r>
            <a:rPr lang="da-DK" sz="3100" kern="1200" dirty="0"/>
            <a:t>RELATIONERNE</a:t>
          </a:r>
        </a:p>
      </dsp:txBody>
      <dsp:txXfrm>
        <a:off x="4150943" y="4734401"/>
        <a:ext cx="2890076" cy="1977420"/>
      </dsp:txXfrm>
    </dsp:sp>
    <dsp:sp modelId="{60F37739-6527-466A-8A82-F7C0E8E5DFC7}">
      <dsp:nvSpPr>
        <dsp:cNvPr id="0" name=""/>
        <dsp:cNvSpPr/>
      </dsp:nvSpPr>
      <dsp:spPr>
        <a:xfrm>
          <a:off x="2401686" y="703505"/>
          <a:ext cx="6388589" cy="638858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LÆRER-ELEV</a:t>
          </a:r>
          <a:br>
            <a:rPr lang="da-DK" sz="3200" kern="1200" dirty="0"/>
          </a:br>
          <a:r>
            <a:rPr lang="da-DK" sz="3200" kern="1200" dirty="0"/>
            <a:t>RELATIONEN</a:t>
          </a:r>
        </a:p>
      </dsp:txBody>
      <dsp:txXfrm>
        <a:off x="3086178" y="1958406"/>
        <a:ext cx="2167557" cy="2129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CABB5-C5C6-4A4A-BCE8-806A9CF03C35}">
      <dsp:nvSpPr>
        <dsp:cNvPr id="0" name=""/>
        <dsp:cNvSpPr/>
      </dsp:nvSpPr>
      <dsp:spPr>
        <a:xfrm>
          <a:off x="2298724" y="176442"/>
          <a:ext cx="2972244" cy="2972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ORDFORRÅD?</a:t>
          </a:r>
        </a:p>
      </dsp:txBody>
      <dsp:txXfrm>
        <a:off x="2695023" y="696585"/>
        <a:ext cx="2179645" cy="1337509"/>
      </dsp:txXfrm>
    </dsp:sp>
    <dsp:sp modelId="{9AD146D6-52E4-43E9-B3DD-3C4D7BC1A651}">
      <dsp:nvSpPr>
        <dsp:cNvPr id="0" name=""/>
        <dsp:cNvSpPr/>
      </dsp:nvSpPr>
      <dsp:spPr>
        <a:xfrm>
          <a:off x="3405746" y="1981496"/>
          <a:ext cx="2972244" cy="2972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GRAMMATISKE KLODSER?</a:t>
          </a:r>
        </a:p>
      </dsp:txBody>
      <dsp:txXfrm>
        <a:off x="4314757" y="2749325"/>
        <a:ext cx="1783346" cy="1634734"/>
      </dsp:txXfrm>
    </dsp:sp>
    <dsp:sp modelId="{77958FCF-28E5-48B4-9563-957355F9F0B4}">
      <dsp:nvSpPr>
        <dsp:cNvPr id="0" name=""/>
        <dsp:cNvSpPr/>
      </dsp:nvSpPr>
      <dsp:spPr>
        <a:xfrm>
          <a:off x="1226239" y="1919574"/>
          <a:ext cx="2972244" cy="29722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GRAMMATISKE REGLER?</a:t>
          </a:r>
        </a:p>
      </dsp:txBody>
      <dsp:txXfrm>
        <a:off x="1506126" y="2687403"/>
        <a:ext cx="1783346" cy="1634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A315-47AB-4DFC-9C70-58C16BFE6EDB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52E77-1062-42D6-8507-699C88C8ED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14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Frustration over </a:t>
            </a:r>
            <a:br>
              <a:rPr lang="da-DK" dirty="0"/>
            </a:br>
            <a:r>
              <a:rPr lang="da-DK" dirty="0"/>
              <a:t>- flytte elever alt for lidt</a:t>
            </a:r>
            <a:br>
              <a:rPr lang="da-DK" dirty="0"/>
            </a:br>
            <a:r>
              <a:rPr lang="da-DK" dirty="0"/>
              <a:t>- dygtige eleverne bliver lige ikke gode nok</a:t>
            </a:r>
          </a:p>
          <a:p>
            <a:r>
              <a:rPr lang="da-DK" dirty="0"/>
              <a:t>- ikke producere nok mundtligt sprog i en time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25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8794-D1D5-32E4-B6CF-046AA0989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3E3C584-6562-3A17-8CE2-DF7C20E7F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C065B82-C379-D64A-5D05-E052E2178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01FC775-8374-C5E0-6AC4-C718FD8D0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7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5E21-A83A-58D0-A8EE-DC41F6A0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50DC4E2E-4772-7898-27C5-DCF7392ED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1A7AD10-176B-8D99-FCBE-E2A596E5C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5C3750A-4B80-66D3-0F21-A1B0F0180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Oplevelsen af at KUNNE noget sådan rigtigt udløser en lille lykkefølelse, som skaber motivation til at MESTRE noget nyt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00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Oplevelsen af at KUNNE noget sådan rigtigt udløser en lille lykkefølelse, som skaber motivation til at MESTRE noget nyt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691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Online ordbøger</a:t>
            </a:r>
          </a:p>
          <a:p>
            <a:r>
              <a:rPr lang="da-DK" dirty="0"/>
              <a:t>Google </a:t>
            </a:r>
            <a:r>
              <a:rPr lang="da-DK" dirty="0" err="1"/>
              <a:t>translate</a:t>
            </a:r>
            <a:br>
              <a:rPr lang="da-DK" dirty="0"/>
            </a:br>
            <a:r>
              <a:rPr lang="da-DK" dirty="0"/>
              <a:t>AI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652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Oplevelsen af at KUNNE noget sådan rigtigt udløser en lille lykkefølelse, som skaber motivation til at MESTRE noget nyt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615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Oplevelsen af at KUNNE noget sådan rigtigt udløser en lille lykkefølelse, som skaber motivation til at MESTRE noget nyt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76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Tryghed er grundlag for at læring kan finde sted</a:t>
            </a:r>
          </a:p>
          <a:p>
            <a:r>
              <a:rPr lang="da-DK" dirty="0"/>
              <a:t>Være rar / positiv / opmuntrende / forstående</a:t>
            </a:r>
          </a:p>
          <a:p>
            <a:r>
              <a:rPr lang="da-DK" dirty="0"/>
              <a:t>Tale om Klasserumskultur / Respekt for hinanden / Modet til at fejle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86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Tryghed er grundlag for at læring kan finde sted</a:t>
            </a:r>
          </a:p>
          <a:p>
            <a:r>
              <a:rPr lang="da-DK" dirty="0"/>
              <a:t>Være rar / positiv / opmuntrende / forstående</a:t>
            </a:r>
          </a:p>
          <a:p>
            <a:r>
              <a:rPr lang="da-DK" dirty="0"/>
              <a:t>Tale om Klasserumskultur / Respekt for hinanden / Modet til at fejle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519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Hvilke ”modstandere” er der for at blive god til et fremmedsprog?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48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UDFORDRING 1:</a:t>
            </a:r>
            <a:br>
              <a:rPr lang="da-DK" dirty="0"/>
            </a:br>
            <a:r>
              <a:rPr lang="da-DK" dirty="0"/>
              <a:t>Mange har </a:t>
            </a:r>
            <a:r>
              <a:rPr lang="da-DK" b="1" dirty="0"/>
              <a:t>ikke lyst </a:t>
            </a:r>
            <a:r>
              <a:rPr lang="da-DK" dirty="0"/>
              <a:t>til at sige noget på tysk (udstille sig selv: blandede hold / kammerater / karakterer)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Meget </a:t>
            </a:r>
            <a:r>
              <a:rPr lang="da-DK" b="1" dirty="0">
                <a:sym typeface="Wingdings" panose="05000000000000000000" pitchFamily="2" charset="2"/>
              </a:rPr>
              <a:t>begrænset sprogproduktion </a:t>
            </a:r>
            <a:r>
              <a:rPr lang="da-DK" dirty="0">
                <a:sym typeface="Wingdings" panose="05000000000000000000" pitchFamily="2" charset="2"/>
              </a:rPr>
              <a:t>i en time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b="1" dirty="0">
                <a:sym typeface="Wingdings" panose="05000000000000000000" pitchFamily="2" charset="2"/>
              </a:rPr>
              <a:t>Presse eleverne til at sige noget</a:t>
            </a:r>
            <a:r>
              <a:rPr lang="da-DK" dirty="0">
                <a:sym typeface="Wingdings" panose="05000000000000000000" pitchFamily="2" charset="2"/>
              </a:rPr>
              <a:t>. Hvis man ikke er ved siden af elev, siger de ingenting</a:t>
            </a:r>
          </a:p>
          <a:p>
            <a:r>
              <a:rPr lang="da-DK" b="1" dirty="0"/>
              <a:t>Traditionel klasserums- og gruppearbejde-undervisning </a:t>
            </a:r>
            <a:r>
              <a:rPr lang="da-DK" b="0" dirty="0"/>
              <a:t>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7693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UDFORDRING 1:</a:t>
            </a:r>
            <a:br>
              <a:rPr lang="da-DK" dirty="0"/>
            </a:br>
            <a:r>
              <a:rPr lang="da-DK" dirty="0"/>
              <a:t>Mange har </a:t>
            </a:r>
            <a:r>
              <a:rPr lang="da-DK" b="1" dirty="0"/>
              <a:t>ikke lyst </a:t>
            </a:r>
            <a:r>
              <a:rPr lang="da-DK" dirty="0"/>
              <a:t>til at sige noget på tysk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dirty="0">
                <a:sym typeface="Wingdings" panose="05000000000000000000" pitchFamily="2" charset="2"/>
              </a:rPr>
              <a:t>Meget </a:t>
            </a:r>
            <a:r>
              <a:rPr lang="da-DK" b="1" dirty="0">
                <a:sym typeface="Wingdings" panose="05000000000000000000" pitchFamily="2" charset="2"/>
              </a:rPr>
              <a:t>begrænset sprogproduktion </a:t>
            </a:r>
            <a:r>
              <a:rPr lang="da-DK" dirty="0">
                <a:sym typeface="Wingdings" panose="05000000000000000000" pitchFamily="2" charset="2"/>
              </a:rPr>
              <a:t>i en time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a-DK" b="1" dirty="0">
                <a:sym typeface="Wingdings" panose="05000000000000000000" pitchFamily="2" charset="2"/>
              </a:rPr>
              <a:t>Presse eleverne til at sige noget</a:t>
            </a:r>
            <a:r>
              <a:rPr lang="da-DK" dirty="0">
                <a:sym typeface="Wingdings" panose="05000000000000000000" pitchFamily="2" charset="2"/>
              </a:rPr>
              <a:t>. Hvis man ikke er ved siden af elev, siger de ingenting</a:t>
            </a:r>
          </a:p>
          <a:p>
            <a:r>
              <a:rPr lang="da-DK" b="1" dirty="0"/>
              <a:t>Traditionel klasserums- og gruppearbejde-undervisning </a:t>
            </a:r>
            <a:r>
              <a:rPr lang="da-DK" b="0" dirty="0"/>
              <a:t>ikke en mulighed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857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UDFORDRING 3:</a:t>
            </a:r>
          </a:p>
          <a:p>
            <a:r>
              <a:rPr lang="da-DK" b="0" dirty="0"/>
              <a:t>- skrive alt ned </a:t>
            </a:r>
            <a:r>
              <a:rPr lang="da-DK" b="0" dirty="0">
                <a:sym typeface="Wingdings" panose="05000000000000000000" pitchFamily="2" charset="2"/>
              </a:rPr>
              <a:t> læse op</a:t>
            </a:r>
            <a:br>
              <a:rPr lang="da-DK" dirty="0"/>
            </a:br>
            <a:r>
              <a:rPr lang="da-DK" dirty="0"/>
              <a:t>- </a:t>
            </a:r>
            <a:r>
              <a:rPr lang="da-DK" b="0" dirty="0">
                <a:sym typeface="Wingdings" panose="05000000000000000000" pitchFamily="2" charset="2"/>
              </a:rPr>
              <a:t>producere meget lidt sprog</a:t>
            </a:r>
            <a:br>
              <a:rPr lang="da-DK" dirty="0">
                <a:sym typeface="Wingdings" panose="05000000000000000000" pitchFamily="2" charset="2"/>
              </a:rPr>
            </a:br>
            <a:r>
              <a:rPr lang="da-DK" dirty="0">
                <a:sym typeface="Wingdings" panose="05000000000000000000" pitchFamily="2" charset="2"/>
              </a:rPr>
              <a:t>- </a:t>
            </a:r>
            <a:r>
              <a:rPr lang="da-DK" b="0" dirty="0">
                <a:sym typeface="Wingdings" panose="05000000000000000000" pitchFamily="2" charset="2"/>
              </a:rPr>
              <a:t>Hjernen slås fra</a:t>
            </a:r>
            <a:r>
              <a:rPr lang="da-DK" dirty="0">
                <a:sym typeface="Wingdings" panose="05000000000000000000" pitchFamily="2" charset="2"/>
              </a:rPr>
              <a:t>, når man læser højt i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126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474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HVORDAN kan man skabe en hjerne, der kan tale tysk, som bygger på tydelig grammatisk bevidsthed og stort ordforråd?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67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 af disse udfordringer, voksede følgende mål naturligt frem:</a:t>
            </a:r>
          </a:p>
          <a:p>
            <a:pPr marL="228600" indent="-228600">
              <a:buAutoNum type="arabicPeriod"/>
            </a:pPr>
            <a:r>
              <a:rPr lang="da-DK" dirty="0"/>
              <a:t>Al ”støj” og distraktion skal ud af læringssituationen</a:t>
            </a:r>
          </a:p>
          <a:p>
            <a:pPr marL="228600" indent="-228600">
              <a:buAutoNum type="arabicPeriod"/>
            </a:pPr>
            <a:r>
              <a:rPr lang="da-DK" dirty="0"/>
              <a:t>Slå hjernen til i læringsprocessen </a:t>
            </a:r>
            <a:r>
              <a:rPr lang="da-DK" dirty="0">
                <a:sym typeface="Wingdings" panose="05000000000000000000" pitchFamily="2" charset="2"/>
              </a:rPr>
              <a:t> fokus på at man skal VIDE meget</a:t>
            </a:r>
          </a:p>
          <a:p>
            <a:pPr marL="228600" indent="-228600">
              <a:buAutoNum type="arabicPeriod"/>
            </a:pPr>
            <a:r>
              <a:rPr lang="da-DK" dirty="0">
                <a:sym typeface="Wingdings" panose="05000000000000000000" pitchFamily="2" charset="2"/>
              </a:rPr>
              <a:t>Næsten alle opgaver udformes, så de besvares mundtligt ud fra præfabrikerede sætninger, </a:t>
            </a:r>
            <a:r>
              <a:rPr lang="da-DK" dirty="0" err="1">
                <a:sym typeface="Wingdings" panose="05000000000000000000" pitchFamily="2" charset="2"/>
              </a:rPr>
              <a:t>chunks</a:t>
            </a:r>
            <a:r>
              <a:rPr lang="da-DK" dirty="0">
                <a:sym typeface="Wingdings" panose="05000000000000000000" pitchFamily="2" charset="2"/>
              </a:rPr>
              <a:t> eller stikord</a:t>
            </a:r>
          </a:p>
          <a:p>
            <a:pPr marL="228600" indent="-228600">
              <a:buAutoNum type="arabicPeriod"/>
            </a:pPr>
            <a:r>
              <a:rPr lang="da-DK" dirty="0">
                <a:sym typeface="Wingdings" panose="05000000000000000000" pitchFamily="2" charset="2"/>
              </a:rPr>
              <a:t>En tydelig progression fra det simpel til det komplekse – følelsen af at det hele ikke flyder sammen / at man ved at man ved noget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SLUTMÅL: definitionen på ”rigtig tysk” – at eleverne tydeligt viser, at de har viden om og kompetencen til at tale tysk med kasus-, kongruens og ordstillingsopmærksomhed. Ikke fejlfrit – men der hersker ingen tvivl om, at med lidt mere øvelse, kan det blive fejlfrit.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50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08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100vis af gentagelser af alle grammatiske fænomener</a:t>
            </a:r>
          </a:p>
          <a:p>
            <a:r>
              <a:rPr lang="da-DK" dirty="0"/>
              <a:t>En ledsætning på tysk 500-1000 gange for at tysk ordstilling bliver automatiseret.</a:t>
            </a:r>
          </a:p>
          <a:p>
            <a:r>
              <a:rPr lang="da-DK" dirty="0"/>
              <a:t>Progression: se sedlen / kun høre den læst op – omdanne/formulere i hovedet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781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810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ym typeface="Wingdings" panose="05000000000000000000" pitchFamily="2" charset="2"/>
              </a:rPr>
              <a:t> Mængden af ny viden og kompleksiteten reduceres</a:t>
            </a:r>
            <a:endParaRPr lang="da-DK" dirty="0"/>
          </a:p>
          <a:p>
            <a:r>
              <a:rPr lang="da-DK" dirty="0">
                <a:sym typeface="Wingdings" panose="05000000000000000000" pitchFamily="2" charset="2"/>
              </a:rPr>
              <a:t> Hurtigere at opleve MESTRINGSFØLELSEN  mange hurtige gode oplevelser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EC2D-00A8-4CB9-9B7B-C5420EDC122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16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A1C29-A785-64DE-33FF-1C5DE5273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5B574F7-FB29-B119-2D2F-BF3585A30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C37E67F-C518-5737-5BAE-71D1F9CAF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2D37FD-1994-EEF6-5727-A54EBAFD7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5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001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067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819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7CC1C-6A7B-B0BA-169D-9DE0707F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7762473-13BE-D9DB-26A8-DA0A6A5C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8521DED-E2EB-17B9-B2EE-0B4B2F703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562FF9C-7CC6-A965-C478-7E91506BD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57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635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1318B-31CE-1248-4671-DDA5A179D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072EAE4E-5728-FF63-69DE-26A86CDFE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970AF64-9DD6-7FD8-4D10-5B971CEF0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0491FC-07B4-484E-EF6F-69A88D504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59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0584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70AE-01A9-9BCD-6D06-A56EE5340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F1D8814-0683-9BEA-1065-AF2D7FB29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53A62B6-06E5-EFCC-E686-9A8A1C36C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59C1D5-D9CB-A44A-6BEC-32589E269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60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140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Digital station til udtaletræning</a:t>
            </a:r>
            <a:br>
              <a:rPr lang="da-DK" dirty="0"/>
            </a:br>
            <a:r>
              <a:rPr lang="da-DK" dirty="0"/>
              <a:t>Lille video, hvor elever gentager ord / sætninger, som I har indtalt på lille video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3219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3F6B3-4B6A-389C-229B-9C3C4759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C3B21D5-6725-1C34-2BF7-435BAF759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27873A-C61C-972F-3B38-89DD7441F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Digital station til udtaletræning</a:t>
            </a:r>
            <a:br>
              <a:rPr lang="da-DK" dirty="0"/>
            </a:br>
            <a:r>
              <a:rPr lang="da-DK" dirty="0"/>
              <a:t>Lille video, hvor elever gentager ord / sætninger, som I har indtalt på lille video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63C620-9765-CA2C-29AB-BBEC63FD13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62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3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Digital station til udtaletræning</a:t>
            </a:r>
            <a:br>
              <a:rPr lang="da-DK" dirty="0"/>
            </a:br>
            <a:r>
              <a:rPr lang="da-DK" dirty="0"/>
              <a:t>Lille video, hvor elever gentager ord / sætninger, som I har indtalt på lille video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63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83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14315-32CB-3151-14B6-004E3BE2F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87C52ED-79AD-9CEA-93A8-46FC46A11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E8017E5-2D02-A3D4-9860-C165BFDAF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938EE5A-156E-4421-F96D-60AFF096C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611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6EC2D-00A8-4CB9-9B7B-C5420EDC122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74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KERNEN i min tilgang til det at være elev – ja være menneske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54478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Eleverne får sagt gloserne igen og igen og igen</a:t>
            </a:r>
            <a:br>
              <a:rPr lang="da-DK" dirty="0"/>
            </a:br>
            <a:r>
              <a:rPr lang="da-DK" dirty="0"/>
              <a:t>- Eleverne får brugt gloserne i en kontekst og føler de ”taler” spansk</a:t>
            </a:r>
          </a:p>
          <a:p>
            <a:r>
              <a:rPr lang="da-DK" dirty="0"/>
              <a:t>- Alle elever får sagt min. 100 sætninger på spansk hver time</a:t>
            </a:r>
          </a:p>
          <a:p>
            <a:r>
              <a:rPr lang="da-DK" dirty="0"/>
              <a:t>- Eleverne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76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7879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Eleverne får sagt gloserne igen og igen og igen</a:t>
            </a:r>
            <a:br>
              <a:rPr lang="da-DK" dirty="0"/>
            </a:br>
            <a:r>
              <a:rPr lang="da-DK" dirty="0"/>
              <a:t>- Eleverne får brugt gloserne i en kontekst og føler de ”taler” spansk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- Alle elever får sagt min. 100 sætninger på spansk hver time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77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435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Eleverne får sagt gloserne igen og igen og igen</a:t>
            </a:r>
            <a:br>
              <a:rPr lang="da-DK" dirty="0"/>
            </a:br>
            <a:r>
              <a:rPr lang="da-DK" dirty="0"/>
              <a:t>- Eleverne får brugt gloserne i en kontekst og føler de ”taler” spansk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- Alle elever får sagt min. 100 sætninger på spansk hver time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269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- Eleverne får sagt gloserne igen og igen og igen</a:t>
            </a:r>
            <a:br>
              <a:rPr lang="da-DK" dirty="0"/>
            </a:br>
            <a:r>
              <a:rPr lang="da-DK" dirty="0"/>
              <a:t>- Eleverne får brugt gloserne i en kontekst og føler de ”taler” spansk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- Alle elever får sagt min. 100 sætninger på spansk hver time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82697-318A-42F8-A1CC-FAA99F78BF34}" type="slidenum">
              <a:rPr lang="da-DK" smtClean="0"/>
              <a:t>79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5811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F6EC2D-00A8-4CB9-9B7B-C5420EDC122C}" type="slidenum">
              <a:rPr lang="da-DK" smtClean="0"/>
              <a:t>81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76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Relevans</a:t>
            </a:r>
            <a:r>
              <a:rPr lang="da-DK" dirty="0"/>
              <a:t>: kan være svært at få eleverne til at acceptere – det er for abstrakt i hovedet på en 16-årig</a:t>
            </a:r>
            <a:br>
              <a:rPr lang="da-DK" dirty="0"/>
            </a:br>
            <a:r>
              <a:rPr lang="da-DK" dirty="0"/>
              <a:t>Samarbejde med partnerskole i </a:t>
            </a:r>
            <a:r>
              <a:rPr lang="da-DK" dirty="0" err="1"/>
              <a:t>Eutin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 undervise elever i dansk (på tysk)</a:t>
            </a:r>
            <a:endParaRPr lang="da-DK" dirty="0"/>
          </a:p>
          <a:p>
            <a:r>
              <a:rPr lang="da-DK" b="1" dirty="0"/>
              <a:t>Indflydelse</a:t>
            </a:r>
            <a:r>
              <a:rPr lang="da-DK" dirty="0"/>
              <a:t>: I begyndelsen </a:t>
            </a:r>
            <a:r>
              <a:rPr lang="da-DK" dirty="0">
                <a:sym typeface="Wingdings" panose="05000000000000000000" pitchFamily="2" charset="2"/>
              </a:rPr>
              <a:t></a:t>
            </a:r>
            <a:r>
              <a:rPr lang="da-DK" dirty="0"/>
              <a:t> absolut ingen indflydelse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3809D-2AD8-4893-90E8-C05AB5C5312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92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77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601D-DAA1-B1D1-DB17-A08C66184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DBE62C9-4E15-E910-4A0E-4DB11F4B0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53F6F31-636F-CC78-6F4B-9D054E7B7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6FC3CE-B6F6-41EB-7F24-77D48CC3E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53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12358-0626-0E41-AC81-8F8FFCE74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243A7FC-A068-2C71-589B-908443014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4BD69AD-BDE0-E982-FD2E-7D96D4011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FF03D9-FDB2-6CF8-1E2D-8E7817932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99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7828-309A-4D63-BFF6-A545C91CB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92DB2BF-ACAC-4257-32DC-E2FF7C3B5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D20692D-1E00-E957-7535-AAC833F23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9863D7-A585-285D-E0E3-BEC3D388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52E77-1062-42D6-8507-699C88C8ED4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232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41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42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64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DB140-0202-1C43-B65F-623701077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159360-93FA-C797-3E7D-42C51F0CD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CFB67B-2CCE-D72A-67F5-F9C9A5BC9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5384DE-5094-F09D-629E-E018114D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AF5463-C03E-F368-896C-2D4FBD3F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40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B5E8B-6144-C9DE-6B9D-5156F518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1C3D55-4BB6-EE91-0FBB-C97777422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A962C0-10BE-1E68-C2D7-31C1EFA6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C280A0-6637-B735-40D0-7925C6F7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BA0845-D69F-69E3-AF84-41B89BCB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47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6AC3D-33C5-57AA-546C-E361E984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75F862-F468-EF1B-8C15-C1379727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4A86D8-BCD9-C138-38A9-19EBE5BF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EB2D14-67CD-23B9-B8CC-0FDE1950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317294-DA95-E1DC-CE8E-D673492B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133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EE337-2275-C9FD-A68F-1164D7C0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AE968D-C579-F1AA-5B60-D894450BA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C0272E-687D-6650-AFF5-8384FB2B0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EF1B08-A5E3-FFDF-39EC-EA365198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1C551E-7BD3-7107-DF85-B32B99B7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BADAA4-A2A6-3254-707B-0F88A67A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9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4164B-A22D-13EC-0264-05856820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96A157-6667-932F-138E-0E9B2490E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8634C98-2F81-2B47-A028-08CAEC9E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FE3FD59-A6BA-DC5F-962F-90555F945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08E1A2A-3744-D337-0FE7-93DBC66ED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A390103-D603-F6E3-26C0-97FBEBE7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A1937EF-0207-19C2-7AB8-85010211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95DD16F-6264-F594-1346-E99D2A0A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457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76CFD-A924-A5D5-CF0D-877A85DC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6190FA5-7A31-B3DE-718B-8948BCB6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107D2E-F3CD-75CE-D6EB-99D85698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26C1F3-0D34-4DDD-E885-DDDFC89C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454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78DB82-7BCE-E3EB-5EC8-B5CB0169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CA7987-9669-2694-5333-C29044AE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D6E9AD-5B4B-C872-B145-128069A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1951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5B639-B915-724B-810F-5B002C47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5FA19E-B9B8-2DD4-3546-8AA83F71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2AFCDD-F92C-3A59-8ADE-3597FBCC4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C7F361-8AD4-8E0C-B784-591EFD1F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3C6084-DD8A-E25B-81DA-E31E383E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21E8CD-3EDB-18EA-0F8C-D7DC0F9A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47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791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8B02D-50B2-0AB6-9C81-40C8C7F3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01FACEA-E433-3D4B-0CD0-B06FD82F2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B37A66-A99B-F275-C84D-983352DA1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ADCF5B-4AB6-87F9-F7FA-8B868B66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E02EEF-95A0-E408-7718-8094C035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C43B5D-64CB-529D-7AB8-4DDB5D16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899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00A28-9923-A5A3-DA9C-5CA72992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157A0FF-5394-56DF-6243-8891106CE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9AF318-A060-2C49-DF44-0ACA0609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C8A437-925D-C15B-C8CD-1FEB37C2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D14457-ECBF-E7E0-6DD1-FC3AFF68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794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9243649-44C1-C538-07E9-077095FBE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35AB03-E389-C956-A916-8C1E81BA7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B13E37-A288-A965-D6ED-34E3D123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A4F010-9815-299E-1D19-3DE49907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748FA4-D256-CDBF-1BDD-3B28DD5A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951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01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4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3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84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40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7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08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56C0-7E09-432F-927F-A2B0C33402AF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A31B-C72B-4D29-9391-D585D2A066C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44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D18C4B-59E1-B8BD-4655-E7991739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63FC06F-4CE0-D8EE-CCFC-1E872F78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FD3FEE-F798-0B1C-8681-810807794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7174-5F7A-494C-BD98-78A0271A6D5E}" type="datetimeFigureOut">
              <a:rPr lang="da-DK" smtClean="0"/>
              <a:t>16-12-2025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DF01F0-0223-0A11-BA5D-70FDCAB33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F7AA24-BCAC-C976-5DD7-3482CA618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0D9A-6AD4-41F6-976E-283E73C49A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2224738"/>
            <a:ext cx="8739012" cy="1143000"/>
          </a:xfrm>
        </p:spPr>
        <p:txBody>
          <a:bodyPr>
            <a:noAutofit/>
          </a:bodyPr>
          <a:lstStyle/>
          <a:p>
            <a:r>
              <a:rPr lang="da-DK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Mundtlighed,</a:t>
            </a:r>
            <a:r>
              <a:rPr lang="da-DK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mestring og faglig trivsel</a:t>
            </a:r>
            <a:endParaRPr lang="da-DK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Billed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9" t="201118" r="67951" b="-201118"/>
          <a:stretch/>
        </p:blipFill>
        <p:spPr>
          <a:xfrm>
            <a:off x="3007878" y="5328687"/>
            <a:ext cx="1414404" cy="10795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BB02E01-DD78-0D74-3E0E-B9420D5CC72B}"/>
              </a:ext>
            </a:extLst>
          </p:cNvPr>
          <p:cNvSpPr txBox="1"/>
          <p:nvPr/>
        </p:nvSpPr>
        <p:spPr>
          <a:xfrm>
            <a:off x="2195737" y="3244334"/>
            <a:ext cx="5731372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600" dirty="0"/>
              <a:t>- et bud på en anderledes måde at skabe </a:t>
            </a:r>
            <a:r>
              <a:rPr lang="da-DK" sz="2600" b="1" dirty="0"/>
              <a:t>motivation</a:t>
            </a:r>
            <a:r>
              <a:rPr lang="da-DK" sz="2600" dirty="0"/>
              <a:t> og </a:t>
            </a:r>
            <a:r>
              <a:rPr lang="da-DK" sz="2600" b="1" dirty="0"/>
              <a:t>højt fagligt niveau </a:t>
            </a:r>
            <a:r>
              <a:rPr lang="da-DK" sz="2600" dirty="0"/>
              <a:t>i tysk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5C0CFA6-9D18-065C-4183-9972ED30C40D}"/>
              </a:ext>
            </a:extLst>
          </p:cNvPr>
          <p:cNvSpPr txBox="1"/>
          <p:nvPr/>
        </p:nvSpPr>
        <p:spPr>
          <a:xfrm>
            <a:off x="5917255" y="6141408"/>
            <a:ext cx="307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dirty="0"/>
              <a:t>Onsdag d. 17. december 2025</a:t>
            </a:r>
            <a:br>
              <a:rPr lang="da-DK" dirty="0"/>
            </a:br>
            <a:r>
              <a:rPr lang="da-DK" dirty="0"/>
              <a:t>Midtsjællands Gymnasium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A0833A2-6B60-E7D7-2344-132B86165748}"/>
              </a:ext>
            </a:extLst>
          </p:cNvPr>
          <p:cNvSpPr txBox="1"/>
          <p:nvPr/>
        </p:nvSpPr>
        <p:spPr>
          <a:xfrm>
            <a:off x="76159" y="6095037"/>
            <a:ext cx="424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Claus Rode Nielsen – Tornbjerg Gymnasium</a:t>
            </a:r>
            <a:br>
              <a:rPr lang="da-DK" dirty="0"/>
            </a:br>
            <a:r>
              <a:rPr lang="da-DK" dirty="0"/>
              <a:t>Tysk – AP – Oldtidskundskab – Latin</a:t>
            </a:r>
          </a:p>
        </p:txBody>
      </p:sp>
    </p:spTree>
    <p:extLst>
      <p:ext uri="{BB962C8B-B14F-4D97-AF65-F5344CB8AC3E}">
        <p14:creationId xmlns:p14="http://schemas.microsoft.com/office/powerpoint/2010/main" val="8531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F15EE-C2A5-CF20-EC29-8C2A4215F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411900-2BB8-8492-2E7A-70B303C9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59702"/>
            <a:ext cx="9361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700" b="1" dirty="0"/>
              <a:t>D</a:t>
            </a:r>
            <a:r>
              <a:rPr lang="da-DK" sz="2700" dirty="0"/>
              <a:t>. </a:t>
            </a:r>
            <a:r>
              <a:rPr lang="da-DK" sz="2700" b="1" u="sng" dirty="0"/>
              <a:t>Mundtlig</a:t>
            </a:r>
            <a:r>
              <a:rPr lang="da-DK" sz="2700" dirty="0"/>
              <a:t> formuleringsøvelse i par – sig sætningerne højt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700" dirty="0"/>
              <a:t>1. </a:t>
            </a:r>
            <a:r>
              <a:rPr lang="de-DE" sz="2700" dirty="0"/>
              <a:t>Der Gruppendruck ___ (er) (</a:t>
            </a:r>
            <a:r>
              <a:rPr lang="de-DE" sz="2700" b="1" dirty="0" err="1"/>
              <a:t>meget</a:t>
            </a:r>
            <a:r>
              <a:rPr lang="de-DE" sz="2700" dirty="0"/>
              <a:t>) groß </a:t>
            </a:r>
            <a:br>
              <a:rPr lang="de-DE" sz="2700" dirty="0"/>
            </a:br>
            <a:r>
              <a:rPr lang="de-DE" sz="2700" dirty="0"/>
              <a:t>2. Die Hitlerjugend spiel__ (</a:t>
            </a:r>
            <a:r>
              <a:rPr lang="de-DE" sz="2700" b="1" dirty="0" err="1"/>
              <a:t>dengang</a:t>
            </a:r>
            <a:r>
              <a:rPr lang="de-DE" sz="2700" dirty="0"/>
              <a:t>) eine große Rolle</a:t>
            </a:r>
            <a:br>
              <a:rPr lang="de-DE" sz="2700" dirty="0"/>
            </a:br>
            <a:r>
              <a:rPr lang="de-DE" sz="2700" dirty="0"/>
              <a:t>3. Die Jugend gehorch__ (</a:t>
            </a:r>
            <a:r>
              <a:rPr lang="de-DE" sz="2700" b="1" dirty="0" err="1"/>
              <a:t>altså</a:t>
            </a:r>
            <a:r>
              <a:rPr lang="de-DE" sz="2700" dirty="0"/>
              <a:t>) dem Regime</a:t>
            </a:r>
            <a:br>
              <a:rPr lang="de-DE" sz="2700" dirty="0"/>
            </a:br>
            <a:r>
              <a:rPr lang="de-DE" sz="2700" dirty="0"/>
              <a:t>4. In der NS-Ideologie _ (er) man (</a:t>
            </a:r>
            <a:r>
              <a:rPr lang="de-DE" sz="2700" b="1" dirty="0" err="1"/>
              <a:t>faktisk</a:t>
            </a:r>
            <a:r>
              <a:rPr lang="de-DE" sz="2700" dirty="0"/>
              <a:t>) Teil einer </a:t>
            </a:r>
            <a:r>
              <a:rPr lang="de-DE" sz="2700" dirty="0" err="1"/>
              <a:t>Gemeinsch</a:t>
            </a:r>
            <a:r>
              <a:rPr lang="de-DE" sz="2700" dirty="0"/>
              <a:t>.</a:t>
            </a:r>
            <a:br>
              <a:rPr lang="de-DE" sz="2700" dirty="0"/>
            </a:br>
            <a:r>
              <a:rPr lang="de-DE" sz="2700" dirty="0"/>
              <a:t>5. Die Jungen besteh__ (</a:t>
            </a:r>
            <a:r>
              <a:rPr lang="de-DE" sz="2700" b="1" dirty="0" err="1"/>
              <a:t>derefter</a:t>
            </a:r>
            <a:r>
              <a:rPr lang="de-DE" sz="2700" dirty="0"/>
              <a:t>) Mutproben</a:t>
            </a:r>
            <a:br>
              <a:rPr lang="de-DE" sz="2700" dirty="0"/>
            </a:br>
            <a:r>
              <a:rPr lang="de-DE" sz="2700" dirty="0"/>
              <a:t>6. Individualität ___ (er) (</a:t>
            </a:r>
            <a:r>
              <a:rPr lang="de-DE" sz="2700" b="1" dirty="0" err="1"/>
              <a:t>også</a:t>
            </a:r>
            <a:r>
              <a:rPr lang="de-DE" sz="2700" dirty="0"/>
              <a:t>) unerwünscht</a:t>
            </a:r>
            <a:br>
              <a:rPr lang="de-DE" sz="2700" dirty="0"/>
            </a:br>
            <a:r>
              <a:rPr lang="de-DE" sz="2700" dirty="0"/>
              <a:t>7. Sport spiel__ (</a:t>
            </a:r>
            <a:r>
              <a:rPr lang="de-DE" sz="2700" b="1" dirty="0" err="1"/>
              <a:t>altid</a:t>
            </a:r>
            <a:r>
              <a:rPr lang="de-DE" sz="2700" dirty="0"/>
              <a:t>) eine große Rolle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DAF9806-C798-E4D5-C001-70C4A70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SKAB HURTIGT NYE ØVELSER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561A021-64BF-CCF7-1072-2D276C576510}"/>
              </a:ext>
            </a:extLst>
          </p:cNvPr>
          <p:cNvSpPr txBox="1"/>
          <p:nvPr/>
        </p:nvSpPr>
        <p:spPr>
          <a:xfrm>
            <a:off x="451603" y="6075559"/>
            <a:ext cx="621869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i="1" dirty="0"/>
              <a:t>Kongruenz und kleine Wörter / große Bedeutung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E211CF1-B329-B1B3-E0C9-6EE31B25C872}"/>
              </a:ext>
            </a:extLst>
          </p:cNvPr>
          <p:cNvSpPr txBox="1"/>
          <p:nvPr/>
        </p:nvSpPr>
        <p:spPr>
          <a:xfrm>
            <a:off x="7499458" y="4221088"/>
            <a:ext cx="144898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INSTRUKS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”-t | -en”</a:t>
            </a:r>
          </a:p>
        </p:txBody>
      </p:sp>
    </p:spTree>
    <p:extLst>
      <p:ext uri="{BB962C8B-B14F-4D97-AF65-F5344CB8AC3E}">
        <p14:creationId xmlns:p14="http://schemas.microsoft.com/office/powerpoint/2010/main" val="40125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EC8BE-D90B-A064-7A7F-09E5BDCBA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446EC-217D-9616-198C-9C64F8A4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SKAB HURTIGT NYE ØVELSER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60EC9B-D4F6-9072-7A1F-11586A9D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59702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700" b="1" dirty="0"/>
              <a:t>F</a:t>
            </a:r>
            <a:r>
              <a:rPr lang="da-DK" sz="2700" dirty="0"/>
              <a:t>. Lav nu </a:t>
            </a:r>
            <a:r>
              <a:rPr lang="da-DK" sz="2700" b="1" u="sng" dirty="0"/>
              <a:t>mundtligt</a:t>
            </a:r>
            <a:r>
              <a:rPr lang="da-DK" sz="2700" dirty="0"/>
              <a:t> om til </a:t>
            </a:r>
            <a:r>
              <a:rPr lang="da-DK" sz="2700" b="1" dirty="0"/>
              <a:t>perfektum</a:t>
            </a:r>
            <a:r>
              <a:rPr lang="da-DK" sz="2700" dirty="0"/>
              <a:t> – sig sætningerne højt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700" dirty="0"/>
              <a:t>1. </a:t>
            </a:r>
            <a:r>
              <a:rPr lang="de-DE" sz="2700" dirty="0"/>
              <a:t>Der Gruppendruck ist (</a:t>
            </a:r>
            <a:r>
              <a:rPr lang="de-DE" sz="2700" b="1" dirty="0" err="1"/>
              <a:t>meget</a:t>
            </a:r>
            <a:r>
              <a:rPr lang="de-DE" sz="2700" dirty="0"/>
              <a:t>) groß    (</a:t>
            </a:r>
            <a:r>
              <a:rPr lang="de-DE" sz="2700" dirty="0" err="1"/>
              <a:t>gew</a:t>
            </a:r>
            <a:r>
              <a:rPr lang="de-DE" sz="2700" dirty="0"/>
              <a:t>…)</a:t>
            </a:r>
            <a:br>
              <a:rPr lang="de-DE" sz="2700" dirty="0"/>
            </a:br>
            <a:r>
              <a:rPr lang="de-DE" sz="2700" dirty="0"/>
              <a:t>2. Die Hitlerjugend spielt (</a:t>
            </a:r>
            <a:r>
              <a:rPr lang="de-DE" sz="2700" b="1" dirty="0" err="1"/>
              <a:t>dengang</a:t>
            </a:r>
            <a:r>
              <a:rPr lang="de-DE" sz="2700" dirty="0"/>
              <a:t>) eine große Rolle</a:t>
            </a:r>
            <a:br>
              <a:rPr lang="de-DE" sz="2700" dirty="0"/>
            </a:br>
            <a:r>
              <a:rPr lang="de-DE" sz="2700" dirty="0"/>
              <a:t>3. Die Jugend gehorcht (</a:t>
            </a:r>
            <a:r>
              <a:rPr lang="de-DE" sz="2700" b="1" dirty="0" err="1"/>
              <a:t>altså</a:t>
            </a:r>
            <a:r>
              <a:rPr lang="de-DE" sz="2700" dirty="0"/>
              <a:t>) dem Regime</a:t>
            </a:r>
            <a:br>
              <a:rPr lang="de-DE" sz="2700" dirty="0"/>
            </a:br>
            <a:r>
              <a:rPr lang="de-DE" sz="2700" dirty="0"/>
              <a:t>4. In der NS-Ideologie ist man (</a:t>
            </a:r>
            <a:r>
              <a:rPr lang="de-DE" sz="2700" b="1" dirty="0" err="1"/>
              <a:t>faktisk</a:t>
            </a:r>
            <a:r>
              <a:rPr lang="de-DE" sz="2700" dirty="0"/>
              <a:t>) Teil einer </a:t>
            </a:r>
            <a:r>
              <a:rPr lang="de-DE" sz="2700" dirty="0" err="1"/>
              <a:t>Gemeinsch</a:t>
            </a:r>
            <a:r>
              <a:rPr lang="de-DE" sz="2700" dirty="0"/>
              <a:t>.</a:t>
            </a:r>
            <a:br>
              <a:rPr lang="de-DE" sz="2700" dirty="0"/>
            </a:br>
            <a:r>
              <a:rPr lang="de-DE" sz="2700" dirty="0"/>
              <a:t>5. Die Jungen bestehen (</a:t>
            </a:r>
            <a:r>
              <a:rPr lang="de-DE" sz="2700" b="1" dirty="0" err="1"/>
              <a:t>derefter</a:t>
            </a:r>
            <a:r>
              <a:rPr lang="de-DE" sz="2700" dirty="0"/>
              <a:t>) Mutproben    (bestanden)</a:t>
            </a:r>
            <a:br>
              <a:rPr lang="de-DE" sz="2700" dirty="0"/>
            </a:br>
            <a:r>
              <a:rPr lang="de-DE" sz="2700" dirty="0"/>
              <a:t>6. Individualität ist (</a:t>
            </a:r>
            <a:r>
              <a:rPr lang="de-DE" sz="2700" b="1" dirty="0" err="1"/>
              <a:t>også</a:t>
            </a:r>
            <a:r>
              <a:rPr lang="de-DE" sz="2700" dirty="0"/>
              <a:t>) unerwünscht</a:t>
            </a:r>
            <a:br>
              <a:rPr lang="de-DE" sz="2700" dirty="0"/>
            </a:br>
            <a:r>
              <a:rPr lang="de-DE" sz="2700" dirty="0"/>
              <a:t>7. Sport spielt (</a:t>
            </a:r>
            <a:r>
              <a:rPr lang="de-DE" sz="2700" b="1" dirty="0" err="1"/>
              <a:t>altid</a:t>
            </a:r>
            <a:r>
              <a:rPr lang="de-DE" sz="2700" dirty="0"/>
              <a:t>) eine große Rolle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1A4E6C-7E3A-8A62-3822-6BFE3BABD346}"/>
              </a:ext>
            </a:extLst>
          </p:cNvPr>
          <p:cNvSpPr txBox="1"/>
          <p:nvPr/>
        </p:nvSpPr>
        <p:spPr>
          <a:xfrm>
            <a:off x="451603" y="6075559"/>
            <a:ext cx="61818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i="1" dirty="0"/>
              <a:t>Perfektum und kleine Wörter / große Bedeutung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F40A0C-F626-1BD4-2C66-F1CA44A8DF16}"/>
              </a:ext>
            </a:extLst>
          </p:cNvPr>
          <p:cNvSpPr txBox="1"/>
          <p:nvPr/>
        </p:nvSpPr>
        <p:spPr>
          <a:xfrm>
            <a:off x="7092280" y="4734117"/>
            <a:ext cx="174823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INSTRUKS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”ha-… ge-…”</a:t>
            </a:r>
          </a:p>
        </p:txBody>
      </p:sp>
    </p:spTree>
    <p:extLst>
      <p:ext uri="{BB962C8B-B14F-4D97-AF65-F5344CB8AC3E}">
        <p14:creationId xmlns:p14="http://schemas.microsoft.com/office/powerpoint/2010/main" val="223491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6133C-2745-598F-91A4-E83E2C30F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BBB2B-9FBC-C912-8FC1-F1BB47F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SKAB HURTIGT NYE ØVELSER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F10493-CAE1-81C7-67A7-EF380FD7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59702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700" b="1" dirty="0"/>
              <a:t>G</a:t>
            </a:r>
            <a:r>
              <a:rPr lang="da-DK" sz="2700" dirty="0"/>
              <a:t>. </a:t>
            </a:r>
            <a:r>
              <a:rPr lang="da-DK" sz="2700" b="1" u="sng" dirty="0"/>
              <a:t>Mundtlig</a:t>
            </a:r>
            <a:r>
              <a:rPr lang="da-DK" sz="2700" dirty="0"/>
              <a:t> formuleringsøvelse i par – sig sætningerne højt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700" dirty="0"/>
              <a:t>1. </a:t>
            </a:r>
            <a:r>
              <a:rPr lang="de-DE" sz="2700" dirty="0"/>
              <a:t>Der Gruppendruck ist (</a:t>
            </a:r>
            <a:r>
              <a:rPr lang="de-DE" sz="2700" b="1" dirty="0" err="1"/>
              <a:t>meget</a:t>
            </a:r>
            <a:r>
              <a:rPr lang="de-DE" sz="2700" dirty="0"/>
              <a:t>) groß</a:t>
            </a:r>
            <a:br>
              <a:rPr lang="de-DE" sz="2700" dirty="0"/>
            </a:br>
            <a:r>
              <a:rPr lang="de-DE" sz="2700" dirty="0"/>
              <a:t>2. Die Hitlerjugend spielt (</a:t>
            </a:r>
            <a:r>
              <a:rPr lang="de-DE" sz="2700" b="1" dirty="0" err="1"/>
              <a:t>dengang</a:t>
            </a:r>
            <a:r>
              <a:rPr lang="de-DE" sz="2700" dirty="0"/>
              <a:t>) eine große Rolle</a:t>
            </a:r>
            <a:br>
              <a:rPr lang="de-DE" sz="2700" dirty="0"/>
            </a:br>
            <a:r>
              <a:rPr lang="de-DE" sz="2700" dirty="0"/>
              <a:t>3. Die Jugend gehorcht (</a:t>
            </a:r>
            <a:r>
              <a:rPr lang="de-DE" sz="2700" b="1" dirty="0" err="1"/>
              <a:t>altså</a:t>
            </a:r>
            <a:r>
              <a:rPr lang="de-DE" sz="2700" dirty="0"/>
              <a:t>) dem Regime</a:t>
            </a:r>
            <a:br>
              <a:rPr lang="de-DE" sz="2700" dirty="0"/>
            </a:br>
            <a:r>
              <a:rPr lang="de-DE" sz="2700" dirty="0"/>
              <a:t>4. Man ist in der NS-Ideologie (</a:t>
            </a:r>
            <a:r>
              <a:rPr lang="de-DE" sz="2700" b="1" dirty="0" err="1"/>
              <a:t>faktisk</a:t>
            </a:r>
            <a:r>
              <a:rPr lang="de-DE" sz="2700" dirty="0"/>
              <a:t>) Teil einer </a:t>
            </a:r>
            <a:r>
              <a:rPr lang="de-DE" sz="2700" dirty="0" err="1"/>
              <a:t>Gemeinsch</a:t>
            </a:r>
            <a:r>
              <a:rPr lang="de-DE" sz="2700" dirty="0"/>
              <a:t>.</a:t>
            </a:r>
            <a:br>
              <a:rPr lang="de-DE" sz="2700" dirty="0"/>
            </a:br>
            <a:r>
              <a:rPr lang="de-DE" sz="2700" dirty="0"/>
              <a:t>5. Die Jungen bestehen (</a:t>
            </a:r>
            <a:r>
              <a:rPr lang="de-DE" sz="2700" b="1" dirty="0" err="1"/>
              <a:t>derefter</a:t>
            </a:r>
            <a:r>
              <a:rPr lang="de-DE" sz="2700" dirty="0"/>
              <a:t>) Mutproben</a:t>
            </a:r>
            <a:br>
              <a:rPr lang="de-DE" sz="2700" dirty="0"/>
            </a:br>
            <a:r>
              <a:rPr lang="de-DE" sz="2700" dirty="0"/>
              <a:t>6. Individualität ist (</a:t>
            </a:r>
            <a:r>
              <a:rPr lang="de-DE" sz="2700" b="1" dirty="0" err="1"/>
              <a:t>også</a:t>
            </a:r>
            <a:r>
              <a:rPr lang="de-DE" sz="2700" dirty="0"/>
              <a:t>) unerwünscht</a:t>
            </a:r>
            <a:br>
              <a:rPr lang="de-DE" sz="2700" dirty="0"/>
            </a:br>
            <a:r>
              <a:rPr lang="de-DE" sz="2700" dirty="0"/>
              <a:t>7. Sport spielt (</a:t>
            </a:r>
            <a:r>
              <a:rPr lang="de-DE" sz="2700" b="1" dirty="0" err="1"/>
              <a:t>altid</a:t>
            </a:r>
            <a:r>
              <a:rPr lang="de-DE" sz="2700" dirty="0"/>
              <a:t>) eine große Rolle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7E431B2-DFB4-C550-2108-FE7CD618A32E}"/>
              </a:ext>
            </a:extLst>
          </p:cNvPr>
          <p:cNvSpPr txBox="1"/>
          <p:nvPr/>
        </p:nvSpPr>
        <p:spPr>
          <a:xfrm>
            <a:off x="6372200" y="5445224"/>
            <a:ext cx="2667974" cy="1292662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a-DK" sz="2600" b="1" dirty="0"/>
              <a:t>START NU ALLE </a:t>
            </a:r>
            <a:br>
              <a:rPr lang="da-DK" sz="2600" b="1" dirty="0"/>
            </a:br>
            <a:r>
              <a:rPr lang="da-DK" sz="2600" b="1" dirty="0"/>
              <a:t>SÆTNINGER MED</a:t>
            </a:r>
            <a:br>
              <a:rPr lang="da-DK" sz="2600" b="1" dirty="0"/>
            </a:br>
            <a:r>
              <a:rPr lang="da-DK" sz="2600" dirty="0" err="1"/>
              <a:t>Wir</a:t>
            </a:r>
            <a:r>
              <a:rPr lang="da-DK" sz="2600" dirty="0"/>
              <a:t> </a:t>
            </a:r>
            <a:r>
              <a:rPr lang="da-DK" sz="2600" dirty="0" err="1"/>
              <a:t>erfahren</a:t>
            </a:r>
            <a:r>
              <a:rPr lang="da-DK" sz="2600" dirty="0"/>
              <a:t>, </a:t>
            </a:r>
            <a:r>
              <a:rPr lang="da-DK" sz="2600" dirty="0" err="1"/>
              <a:t>dass</a:t>
            </a:r>
            <a:endParaRPr lang="da-DK" sz="26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868501-FCEF-A8EF-4F6A-A5B818D45579}"/>
              </a:ext>
            </a:extLst>
          </p:cNvPr>
          <p:cNvSpPr txBox="1"/>
          <p:nvPr/>
        </p:nvSpPr>
        <p:spPr>
          <a:xfrm>
            <a:off x="7092280" y="4177504"/>
            <a:ext cx="1772409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INSTRUKS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”verbet til…”</a:t>
            </a:r>
          </a:p>
        </p:txBody>
      </p:sp>
    </p:spTree>
    <p:extLst>
      <p:ext uri="{BB962C8B-B14F-4D97-AF65-F5344CB8AC3E}">
        <p14:creationId xmlns:p14="http://schemas.microsoft.com/office/powerpoint/2010/main" val="359473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7FE80-0E34-A83C-CE23-1AFEAEE6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A56BB-75AE-376C-7C11-9069F01D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SKAB HURTIGT NYE ØVELSER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AB0CA-4A96-BD7B-0829-674C1DB2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59702"/>
            <a:ext cx="9073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700" b="1" dirty="0"/>
              <a:t>G</a:t>
            </a:r>
            <a:r>
              <a:rPr lang="da-DK" sz="2700" dirty="0"/>
              <a:t>. </a:t>
            </a:r>
            <a:r>
              <a:rPr lang="da-DK" sz="2700" b="1" u="sng" dirty="0"/>
              <a:t>Mundtlig</a:t>
            </a:r>
            <a:r>
              <a:rPr lang="da-DK" sz="2700" dirty="0"/>
              <a:t> formuleringsøvelse i par – sig sætningerne højt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700" dirty="0"/>
              <a:t>1. </a:t>
            </a:r>
            <a:r>
              <a:rPr lang="de-DE" sz="2700" dirty="0"/>
              <a:t>Der Gruppendruck ist (</a:t>
            </a:r>
            <a:r>
              <a:rPr lang="de-DE" sz="2700" b="1" dirty="0" err="1"/>
              <a:t>meget</a:t>
            </a:r>
            <a:r>
              <a:rPr lang="de-DE" sz="2700" dirty="0"/>
              <a:t>) groß      (</a:t>
            </a:r>
            <a:r>
              <a:rPr lang="de-DE" sz="2700" b="1" dirty="0"/>
              <a:t>kann</a:t>
            </a:r>
            <a:r>
              <a:rPr lang="de-DE" sz="2700" dirty="0"/>
              <a:t>…</a:t>
            </a:r>
            <a:r>
              <a:rPr lang="de-DE" sz="2700" b="1" dirty="0"/>
              <a:t>s</a:t>
            </a:r>
            <a:r>
              <a:rPr lang="de-DE" sz="2700" dirty="0"/>
              <a:t>…)</a:t>
            </a:r>
            <a:br>
              <a:rPr lang="de-DE" sz="2700" dirty="0"/>
            </a:br>
            <a:r>
              <a:rPr lang="de-DE" sz="2700" dirty="0"/>
              <a:t>2. Die Hitlerjugend spielt (</a:t>
            </a:r>
            <a:r>
              <a:rPr lang="de-DE" sz="2700" b="1" dirty="0" err="1"/>
              <a:t>dengang</a:t>
            </a:r>
            <a:r>
              <a:rPr lang="de-DE" sz="2700" dirty="0"/>
              <a:t>) eine große Rolle    (</a:t>
            </a:r>
            <a:r>
              <a:rPr lang="de-DE" sz="2700" b="1" dirty="0"/>
              <a:t>soll</a:t>
            </a:r>
            <a:r>
              <a:rPr lang="de-DE" sz="2700" dirty="0"/>
              <a:t>…)</a:t>
            </a:r>
            <a:br>
              <a:rPr lang="de-DE" sz="2700" dirty="0"/>
            </a:br>
            <a:r>
              <a:rPr lang="de-DE" sz="2700" dirty="0"/>
              <a:t>3. Die Jugend gehorcht (</a:t>
            </a:r>
            <a:r>
              <a:rPr lang="de-DE" sz="2700" b="1" dirty="0" err="1"/>
              <a:t>altså</a:t>
            </a:r>
            <a:r>
              <a:rPr lang="de-DE" sz="2700" dirty="0"/>
              <a:t>) dem Regime      (</a:t>
            </a:r>
            <a:r>
              <a:rPr lang="de-DE" sz="2700" b="1" dirty="0"/>
              <a:t>muss</a:t>
            </a:r>
            <a:r>
              <a:rPr lang="de-DE" sz="2700" dirty="0"/>
              <a:t>…)</a:t>
            </a:r>
            <a:br>
              <a:rPr lang="de-DE" sz="2700" dirty="0"/>
            </a:br>
            <a:r>
              <a:rPr lang="de-DE" sz="2700" dirty="0"/>
              <a:t>4. Man ist (</a:t>
            </a:r>
            <a:r>
              <a:rPr lang="de-DE" sz="2700" b="1" dirty="0" err="1"/>
              <a:t>faktisk</a:t>
            </a:r>
            <a:r>
              <a:rPr lang="de-DE" sz="2700" dirty="0"/>
              <a:t>) Teil einer Gemeinschaft   (</a:t>
            </a:r>
            <a:r>
              <a:rPr lang="de-DE" sz="2700" b="1" dirty="0"/>
              <a:t>kann…</a:t>
            </a:r>
            <a:r>
              <a:rPr lang="de-DE" sz="2700" dirty="0"/>
              <a:t>)</a:t>
            </a:r>
            <a:br>
              <a:rPr lang="de-DE" sz="2700" dirty="0"/>
            </a:br>
            <a:r>
              <a:rPr lang="de-DE" sz="2700" dirty="0"/>
              <a:t>5. Die Jungen bestehen (</a:t>
            </a:r>
            <a:r>
              <a:rPr lang="de-DE" sz="2700" b="1" dirty="0" err="1"/>
              <a:t>derefter</a:t>
            </a:r>
            <a:r>
              <a:rPr lang="de-DE" sz="2700" dirty="0"/>
              <a:t>) Mutproben (</a:t>
            </a:r>
            <a:r>
              <a:rPr lang="de-DE" sz="2700" b="1" dirty="0"/>
              <a:t>muss/müssen…</a:t>
            </a:r>
            <a:r>
              <a:rPr lang="de-DE" sz="2700" dirty="0"/>
              <a:t>)</a:t>
            </a:r>
            <a:br>
              <a:rPr lang="de-DE" sz="2700" dirty="0"/>
            </a:br>
            <a:r>
              <a:rPr lang="de-DE" sz="2700" dirty="0"/>
              <a:t>6. Individualität ist (</a:t>
            </a:r>
            <a:r>
              <a:rPr lang="de-DE" sz="2700" b="1" dirty="0" err="1"/>
              <a:t>også</a:t>
            </a:r>
            <a:r>
              <a:rPr lang="de-DE" sz="2700" dirty="0"/>
              <a:t>) unerwünscht (</a:t>
            </a:r>
            <a:r>
              <a:rPr lang="de-DE" sz="2700" b="1" dirty="0"/>
              <a:t>muss…</a:t>
            </a:r>
            <a:r>
              <a:rPr lang="de-DE" sz="2700" dirty="0"/>
              <a:t>)</a:t>
            </a:r>
            <a:br>
              <a:rPr lang="de-DE" sz="2700" dirty="0"/>
            </a:br>
            <a:r>
              <a:rPr lang="de-DE" sz="2700" dirty="0"/>
              <a:t>7. Sport spielt (</a:t>
            </a:r>
            <a:r>
              <a:rPr lang="de-DE" sz="2700" b="1" dirty="0" err="1"/>
              <a:t>altid</a:t>
            </a:r>
            <a:r>
              <a:rPr lang="de-DE" sz="2700" dirty="0"/>
              <a:t>) eine große Rolle (</a:t>
            </a:r>
            <a:r>
              <a:rPr lang="de-DE" sz="2700" b="1" dirty="0"/>
              <a:t>soll…</a:t>
            </a:r>
            <a:r>
              <a:rPr lang="de-DE" sz="2700" dirty="0"/>
              <a:t>)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8EA7878-9CD2-2502-9503-55652BE3AC84}"/>
              </a:ext>
            </a:extLst>
          </p:cNvPr>
          <p:cNvSpPr txBox="1"/>
          <p:nvPr/>
        </p:nvSpPr>
        <p:spPr>
          <a:xfrm>
            <a:off x="6693391" y="6237312"/>
            <a:ext cx="2305246" cy="492443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a-DK" sz="2600" b="1" dirty="0"/>
              <a:t>MODALVERBER</a:t>
            </a:r>
            <a:endParaRPr lang="da-DK" sz="26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9605954-23B3-B62C-0963-E77967D625EC}"/>
              </a:ext>
            </a:extLst>
          </p:cNvPr>
          <p:cNvSpPr txBox="1"/>
          <p:nvPr/>
        </p:nvSpPr>
        <p:spPr>
          <a:xfrm>
            <a:off x="1297986" y="5998587"/>
            <a:ext cx="419101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3200" dirty="0"/>
              <a:t>HVORFOR MUNDTLIGT?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60536D1-5680-7DB6-48AB-46186020ABAD}"/>
              </a:ext>
            </a:extLst>
          </p:cNvPr>
          <p:cNvSpPr txBox="1"/>
          <p:nvPr/>
        </p:nvSpPr>
        <p:spPr>
          <a:xfrm>
            <a:off x="7181373" y="4509120"/>
            <a:ext cx="1777346" cy="15696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INSTRUKS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kongruens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”-en”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”verbet til…”</a:t>
            </a:r>
          </a:p>
        </p:txBody>
      </p:sp>
    </p:spTree>
    <p:extLst>
      <p:ext uri="{BB962C8B-B14F-4D97-AF65-F5344CB8AC3E}">
        <p14:creationId xmlns:p14="http://schemas.microsoft.com/office/powerpoint/2010/main" val="36930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596F8-EFCC-35B3-F7BA-260B0E52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Q+B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C78914-F393-3487-DAA8-04D0B32E6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sehr</a:t>
            </a:r>
            <a:r>
              <a:rPr lang="da-DK" dirty="0"/>
              <a:t> – meget</a:t>
            </a:r>
            <a:br>
              <a:rPr lang="da-DK" dirty="0"/>
            </a:br>
            <a:r>
              <a:rPr lang="da-DK" dirty="0" err="1"/>
              <a:t>auch</a:t>
            </a:r>
            <a:r>
              <a:rPr lang="da-DK" dirty="0"/>
              <a:t> – også </a:t>
            </a:r>
            <a:br>
              <a:rPr lang="da-DK" dirty="0"/>
            </a:br>
            <a:r>
              <a:rPr lang="da-DK" dirty="0" err="1"/>
              <a:t>tatsächlich</a:t>
            </a:r>
            <a:r>
              <a:rPr lang="da-DK" dirty="0"/>
              <a:t> – faktisk  </a:t>
            </a:r>
            <a:br>
              <a:rPr lang="da-DK" dirty="0"/>
            </a:br>
            <a:r>
              <a:rPr lang="da-DK" dirty="0"/>
              <a:t>immer – altid </a:t>
            </a:r>
            <a:br>
              <a:rPr lang="da-DK" dirty="0"/>
            </a:br>
            <a:r>
              <a:rPr lang="da-DK" dirty="0" err="1"/>
              <a:t>danach</a:t>
            </a:r>
            <a:r>
              <a:rPr lang="da-DK" dirty="0"/>
              <a:t> – derefter </a:t>
            </a:r>
            <a:br>
              <a:rPr lang="da-DK" dirty="0"/>
            </a:br>
            <a:r>
              <a:rPr lang="da-DK" dirty="0" err="1"/>
              <a:t>damals</a:t>
            </a:r>
            <a:r>
              <a:rPr lang="da-DK" dirty="0"/>
              <a:t> – dengang </a:t>
            </a:r>
            <a:br>
              <a:rPr lang="da-DK" dirty="0"/>
            </a:br>
            <a:r>
              <a:rPr lang="da-DK" dirty="0" err="1"/>
              <a:t>also</a:t>
            </a:r>
            <a:r>
              <a:rPr lang="da-DK" dirty="0"/>
              <a:t> – altså </a:t>
            </a:r>
          </a:p>
        </p:txBody>
      </p:sp>
    </p:spTree>
    <p:extLst>
      <p:ext uri="{BB962C8B-B14F-4D97-AF65-F5344CB8AC3E}">
        <p14:creationId xmlns:p14="http://schemas.microsoft.com/office/powerpoint/2010/main" val="132062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F4B6C93-87D4-B4FA-C986-3953245F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334" y="1282635"/>
            <a:ext cx="9113830" cy="42345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1C5E91B-F5F1-0A9F-D78B-8CB216DBB707}"/>
              </a:ext>
            </a:extLst>
          </p:cNvPr>
          <p:cNvSpPr txBox="1"/>
          <p:nvPr/>
        </p:nvSpPr>
        <p:spPr>
          <a:xfrm>
            <a:off x="476285" y="4299951"/>
            <a:ext cx="15728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3,80</a:t>
            </a:r>
            <a:r>
              <a:rPr lang="da-DK" sz="2400" dirty="0">
                <a:sym typeface="Wingdings" panose="05000000000000000000" pitchFamily="2" charset="2"/>
              </a:rPr>
              <a:t></a:t>
            </a:r>
            <a:r>
              <a:rPr lang="da-DK" sz="2400" dirty="0"/>
              <a:t>3,95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588BEB6-2283-D68C-7847-CC79702C3B52}"/>
              </a:ext>
            </a:extLst>
          </p:cNvPr>
          <p:cNvSpPr txBox="1"/>
          <p:nvPr/>
        </p:nvSpPr>
        <p:spPr>
          <a:xfrm>
            <a:off x="1341297" y="1700808"/>
            <a:ext cx="15728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3,99</a:t>
            </a:r>
            <a:r>
              <a:rPr lang="da-DK" sz="2400" dirty="0">
                <a:sym typeface="Wingdings" panose="05000000000000000000" pitchFamily="2" charset="2"/>
              </a:rPr>
              <a:t>3,85</a:t>
            </a:r>
            <a:endParaRPr lang="da-DK" sz="24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F046A61-6809-C1BD-49B1-6B19C3A16ED0}"/>
              </a:ext>
            </a:extLst>
          </p:cNvPr>
          <p:cNvSpPr txBox="1"/>
          <p:nvPr/>
        </p:nvSpPr>
        <p:spPr>
          <a:xfrm>
            <a:off x="2195736" y="4299950"/>
            <a:ext cx="15728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3,24</a:t>
            </a:r>
            <a:r>
              <a:rPr lang="da-DK" sz="2400" dirty="0">
                <a:solidFill>
                  <a:srgbClr val="FF0000"/>
                </a:solidFill>
                <a:sym typeface="Wingdings" panose="05000000000000000000" pitchFamily="2" charset="2"/>
              </a:rPr>
              <a:t>3,24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FFD20-4487-D62B-0B72-1C3C03821A62}"/>
              </a:ext>
            </a:extLst>
          </p:cNvPr>
          <p:cNvSpPr txBox="1"/>
          <p:nvPr/>
        </p:nvSpPr>
        <p:spPr>
          <a:xfrm>
            <a:off x="1776777" y="152258"/>
            <a:ext cx="592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/>
              <a:t>TRIVSLENS TRE ELEMENTER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7FF451A-4E45-5C43-47B6-4DD845815E82}"/>
              </a:ext>
            </a:extLst>
          </p:cNvPr>
          <p:cNvSpPr txBox="1"/>
          <p:nvPr/>
        </p:nvSpPr>
        <p:spPr>
          <a:xfrm>
            <a:off x="183255" y="5891970"/>
            <a:ext cx="38889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På en skala fra 1-5, hvor 5 er det bedste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8007E4C-A51C-EB87-B5BA-A73772010334}"/>
              </a:ext>
            </a:extLst>
          </p:cNvPr>
          <p:cNvSpPr txBox="1"/>
          <p:nvPr/>
        </p:nvSpPr>
        <p:spPr>
          <a:xfrm>
            <a:off x="5158511" y="3977188"/>
            <a:ext cx="3877985" cy="1046440"/>
          </a:xfrm>
          <a:prstGeom prst="rect">
            <a:avLst/>
          </a:prstGeom>
          <a:noFill/>
          <a:ln w="476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				</a:t>
            </a:r>
          </a:p>
          <a:p>
            <a:br>
              <a:rPr lang="da-DK" sz="1400" dirty="0"/>
            </a:br>
            <a:r>
              <a:rPr lang="da-DK" sz="1200" dirty="0"/>
              <a:t> </a:t>
            </a:r>
            <a:r>
              <a:rPr lang="da-DK" sz="1000" dirty="0"/>
              <a:t> </a:t>
            </a:r>
            <a:endParaRPr lang="da-DK" dirty="0"/>
          </a:p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7D93F67-6F07-7936-84AF-54C8D3F5DE3E}"/>
              </a:ext>
            </a:extLst>
          </p:cNvPr>
          <p:cNvSpPr txBox="1"/>
          <p:nvPr/>
        </p:nvSpPr>
        <p:spPr>
          <a:xfrm>
            <a:off x="3207224" y="1931640"/>
            <a:ext cx="17299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2023</a:t>
            </a:r>
            <a:r>
              <a:rPr lang="da-DK" sz="2400" dirty="0">
                <a:sym typeface="Wingdings" panose="05000000000000000000" pitchFamily="2" charset="2"/>
              </a:rPr>
              <a:t>2024</a:t>
            </a:r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8576E63-5A8C-CFC4-2C46-8D4803A676E6}"/>
              </a:ext>
            </a:extLst>
          </p:cNvPr>
          <p:cNvSpPr txBox="1"/>
          <p:nvPr/>
        </p:nvSpPr>
        <p:spPr>
          <a:xfrm>
            <a:off x="5292080" y="5601169"/>
            <a:ext cx="3382657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3800" dirty="0"/>
              <a:t>1 – 2 – 3 – 4 – 5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501EBCA-AF27-263B-D22D-A5D3EFD0E594}"/>
              </a:ext>
            </a:extLst>
          </p:cNvPr>
          <p:cNvSpPr txBox="1"/>
          <p:nvPr/>
        </p:nvSpPr>
        <p:spPr>
          <a:xfrm>
            <a:off x="6734490" y="5653557"/>
            <a:ext cx="357790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  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B56FBB5-5A14-7E39-A2B7-1414DF749488}"/>
              </a:ext>
            </a:extLst>
          </p:cNvPr>
          <p:cNvSpPr txBox="1"/>
          <p:nvPr/>
        </p:nvSpPr>
        <p:spPr>
          <a:xfrm>
            <a:off x="5237160" y="6312510"/>
            <a:ext cx="349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3 svarer til ”hverken/eller”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41DAA96-5B18-2651-3D3D-CC51DC9FCCFA}"/>
              </a:ext>
            </a:extLst>
          </p:cNvPr>
          <p:cNvSpPr txBox="1"/>
          <p:nvPr/>
        </p:nvSpPr>
        <p:spPr>
          <a:xfrm>
            <a:off x="5668813" y="4530782"/>
            <a:ext cx="2108269" cy="3077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400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4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ys Gone Wild: NUZO/Stilladsering">
            <a:extLst>
              <a:ext uri="{FF2B5EF4-FFF2-40B4-BE49-F238E27FC236}">
                <a16:creationId xmlns:a16="http://schemas.microsoft.com/office/drawing/2014/main" id="{C250C840-0BB4-18A0-DE62-73EE5262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729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33BCE6-996B-C671-730D-F2C07EECE78C}"/>
              </a:ext>
            </a:extLst>
          </p:cNvPr>
          <p:cNvSpPr txBox="1"/>
          <p:nvPr/>
        </p:nvSpPr>
        <p:spPr>
          <a:xfrm>
            <a:off x="7753939" y="6381328"/>
            <a:ext cx="13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Lev </a:t>
            </a:r>
            <a:r>
              <a:rPr lang="da-DK" dirty="0" err="1"/>
              <a:t>Vygotskij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7BBC67B-BF89-295C-73B0-624C25701525}"/>
              </a:ext>
            </a:extLst>
          </p:cNvPr>
          <p:cNvSpPr txBox="1"/>
          <p:nvPr/>
        </p:nvSpPr>
        <p:spPr>
          <a:xfrm>
            <a:off x="15353" y="0"/>
            <a:ext cx="26657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STYRKE ELEVENS</a:t>
            </a:r>
            <a:br>
              <a:rPr lang="da-DK" sz="2800" dirty="0"/>
            </a:br>
            <a:r>
              <a:rPr lang="da-DK" sz="2800" dirty="0"/>
              <a:t>”</a:t>
            </a:r>
            <a:r>
              <a:rPr lang="da-DK" sz="2800" dirty="0" err="1"/>
              <a:t>self</a:t>
            </a:r>
            <a:r>
              <a:rPr lang="da-DK" sz="2800" dirty="0"/>
              <a:t> </a:t>
            </a:r>
            <a:r>
              <a:rPr lang="da-DK" sz="2800" dirty="0" err="1"/>
              <a:t>efficacy</a:t>
            </a:r>
            <a:r>
              <a:rPr lang="da-DK" sz="2800" dirty="0"/>
              <a:t>”</a:t>
            </a:r>
            <a:br>
              <a:rPr lang="da-DK" sz="2800" dirty="0"/>
            </a:br>
            <a:r>
              <a:rPr lang="da-DK" dirty="0"/>
              <a:t>= tro på evnen til</a:t>
            </a:r>
            <a:br>
              <a:rPr lang="da-DK" dirty="0"/>
            </a:br>
            <a:r>
              <a:rPr lang="da-DK" dirty="0"/>
              <a:t>at mestre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265556-3924-7D11-2CD6-30258C6F8C03}"/>
              </a:ext>
            </a:extLst>
          </p:cNvPr>
          <p:cNvSpPr txBox="1"/>
          <p:nvPr/>
        </p:nvSpPr>
        <p:spPr>
          <a:xfrm>
            <a:off x="-59614" y="5904274"/>
            <a:ext cx="29754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/>
              <a:t>HVOR skal vi</a:t>
            </a:r>
          </a:p>
          <a:p>
            <a:r>
              <a:rPr lang="da-DK" sz="2600" dirty="0"/>
              <a:t>”RAMME” eleverne?</a:t>
            </a:r>
          </a:p>
        </p:txBody>
      </p:sp>
    </p:spTree>
    <p:extLst>
      <p:ext uri="{BB962C8B-B14F-4D97-AF65-F5344CB8AC3E}">
        <p14:creationId xmlns:p14="http://schemas.microsoft.com/office/powerpoint/2010/main" val="377310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ys Gone Wild: NUZO/Stilladsering">
            <a:extLst>
              <a:ext uri="{FF2B5EF4-FFF2-40B4-BE49-F238E27FC236}">
                <a16:creationId xmlns:a16="http://schemas.microsoft.com/office/drawing/2014/main" id="{C250C840-0BB4-18A0-DE62-73EE5262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729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733BCE6-996B-C671-730D-F2C07EECE78C}"/>
              </a:ext>
            </a:extLst>
          </p:cNvPr>
          <p:cNvSpPr txBox="1"/>
          <p:nvPr/>
        </p:nvSpPr>
        <p:spPr>
          <a:xfrm>
            <a:off x="7753939" y="6381328"/>
            <a:ext cx="139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Lev </a:t>
            </a:r>
            <a:r>
              <a:rPr lang="da-DK" dirty="0" err="1"/>
              <a:t>Vygotskij</a:t>
            </a:r>
            <a:endParaRPr lang="da-DK" dirty="0"/>
          </a:p>
        </p:txBody>
      </p:sp>
      <p:pic>
        <p:nvPicPr>
          <p:cNvPr id="2" name="Grafik 1" descr="Mål kontur">
            <a:extLst>
              <a:ext uri="{FF2B5EF4-FFF2-40B4-BE49-F238E27FC236}">
                <a16:creationId xmlns:a16="http://schemas.microsoft.com/office/drawing/2014/main" id="{2A905570-FF8E-5A3B-3A8B-C7DCB15CE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3947" y="3717032"/>
            <a:ext cx="914400" cy="914400"/>
          </a:xfrm>
          <a:prstGeom prst="rect">
            <a:avLst/>
          </a:prstGeom>
        </p:spPr>
      </p:pic>
      <p:pic>
        <p:nvPicPr>
          <p:cNvPr id="6" name="Grafik 5" descr="Mål kontur">
            <a:extLst>
              <a:ext uri="{FF2B5EF4-FFF2-40B4-BE49-F238E27FC236}">
                <a16:creationId xmlns:a16="http://schemas.microsoft.com/office/drawing/2014/main" id="{E2F0A86A-AEEB-3934-0CFC-1EC888104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1880" y="2276872"/>
            <a:ext cx="914400" cy="9144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1F86F8D-C6EB-0A50-C965-A43E4CD231F4}"/>
              </a:ext>
            </a:extLst>
          </p:cNvPr>
          <p:cNvSpPr txBox="1"/>
          <p:nvPr/>
        </p:nvSpPr>
        <p:spPr>
          <a:xfrm>
            <a:off x="15353" y="0"/>
            <a:ext cx="26657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STYRKE ELEVENS</a:t>
            </a:r>
            <a:br>
              <a:rPr lang="da-DK" sz="2800" dirty="0"/>
            </a:br>
            <a:r>
              <a:rPr lang="da-DK" sz="2800" dirty="0"/>
              <a:t>”</a:t>
            </a:r>
            <a:r>
              <a:rPr lang="da-DK" sz="2800" dirty="0" err="1"/>
              <a:t>self</a:t>
            </a:r>
            <a:r>
              <a:rPr lang="da-DK" sz="2800" dirty="0"/>
              <a:t> </a:t>
            </a:r>
            <a:r>
              <a:rPr lang="da-DK" sz="2800" dirty="0" err="1"/>
              <a:t>efficacy</a:t>
            </a:r>
            <a:r>
              <a:rPr lang="da-DK" sz="2800" dirty="0"/>
              <a:t>”</a:t>
            </a:r>
            <a:br>
              <a:rPr lang="da-DK" sz="2800" dirty="0"/>
            </a:br>
            <a:r>
              <a:rPr lang="da-DK" dirty="0"/>
              <a:t>= tro på evnen til</a:t>
            </a:r>
            <a:br>
              <a:rPr lang="da-DK" dirty="0"/>
            </a:br>
            <a:r>
              <a:rPr lang="da-DK" dirty="0"/>
              <a:t>at mestre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4129D94-DE07-29D5-8A82-9D6A39012646}"/>
              </a:ext>
            </a:extLst>
          </p:cNvPr>
          <p:cNvSpPr txBox="1"/>
          <p:nvPr/>
        </p:nvSpPr>
        <p:spPr>
          <a:xfrm>
            <a:off x="-59614" y="5904274"/>
            <a:ext cx="29754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/>
              <a:t>HVOR skal vi</a:t>
            </a:r>
          </a:p>
          <a:p>
            <a:r>
              <a:rPr lang="da-DK" sz="2600" dirty="0"/>
              <a:t>”RAMME” eleverne?</a:t>
            </a:r>
          </a:p>
        </p:txBody>
      </p:sp>
    </p:spTree>
    <p:extLst>
      <p:ext uri="{BB962C8B-B14F-4D97-AF65-F5344CB8AC3E}">
        <p14:creationId xmlns:p14="http://schemas.microsoft.com/office/powerpoint/2010/main" val="125476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A8B4192-3F40-7F28-C5A9-45B780C3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6201"/>
            <a:ext cx="7173326" cy="680179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1CEFDCB-8A59-7210-A138-92955D068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28800"/>
            <a:ext cx="8428618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0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lension German &quot;Erfolgserlebnis&quot; - All cases of the noun, plural,  article | Netzverb Dictionary">
            <a:extLst>
              <a:ext uri="{FF2B5EF4-FFF2-40B4-BE49-F238E27FC236}">
                <a16:creationId xmlns:a16="http://schemas.microsoft.com/office/drawing/2014/main" id="{0799BD00-6B6A-AEFB-B34E-563BE7E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8" y="1053786"/>
            <a:ext cx="9172228" cy="451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759721C-C461-B39A-06B5-5024CFE0DAE2}"/>
              </a:ext>
            </a:extLst>
          </p:cNvPr>
          <p:cNvSpPr txBox="1"/>
          <p:nvPr/>
        </p:nvSpPr>
        <p:spPr>
          <a:xfrm>
            <a:off x="72007" y="5373216"/>
            <a:ext cx="89644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600" dirty="0"/>
              <a:t>det at </a:t>
            </a:r>
            <a:r>
              <a:rPr lang="da-DK" sz="3600" dirty="0">
                <a:solidFill>
                  <a:srgbClr val="00B050"/>
                </a:solidFill>
              </a:rPr>
              <a:t>KUNNE</a:t>
            </a:r>
            <a:r>
              <a:rPr lang="da-DK" sz="3600" dirty="0"/>
              <a:t> </a:t>
            </a:r>
            <a:r>
              <a:rPr lang="da-DK" sz="3600" dirty="0">
                <a:sym typeface="Wingdings" panose="05000000000000000000" pitchFamily="2" charset="2"/>
              </a:rPr>
              <a:t> </a:t>
            </a:r>
            <a:r>
              <a:rPr lang="da-DK" sz="3600" dirty="0" err="1">
                <a:solidFill>
                  <a:srgbClr val="00B050"/>
                </a:solidFill>
                <a:sym typeface="Wingdings" panose="05000000000000000000" pitchFamily="2" charset="2"/>
              </a:rPr>
              <a:t>LYKKE</a:t>
            </a:r>
            <a:r>
              <a:rPr lang="da-DK" sz="3600" dirty="0" err="1">
                <a:sym typeface="Wingdings" panose="05000000000000000000" pitchFamily="2" charset="2"/>
              </a:rPr>
              <a:t>-følelse</a:t>
            </a:r>
            <a:r>
              <a:rPr lang="da-DK" sz="3600" dirty="0">
                <a:sym typeface="Wingdings" panose="05000000000000000000" pitchFamily="2" charset="2"/>
              </a:rPr>
              <a:t>  </a:t>
            </a:r>
            <a:r>
              <a:rPr lang="da-DK" sz="3600" dirty="0">
                <a:solidFill>
                  <a:srgbClr val="00B050"/>
                </a:solidFill>
                <a:sym typeface="Wingdings" panose="05000000000000000000" pitchFamily="2" charset="2"/>
              </a:rPr>
              <a:t>LYST</a:t>
            </a:r>
            <a:r>
              <a:rPr lang="da-DK" sz="3600" dirty="0">
                <a:sym typeface="Wingdings" panose="05000000000000000000" pitchFamily="2" charset="2"/>
              </a:rPr>
              <a:t> til mere</a:t>
            </a:r>
            <a:r>
              <a:rPr lang="da-DK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3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syfosuppgift-foton och fler bilder på Sisyfos - Sisyfos, Knuffa, Psykisk  hälsa - iStock">
            <a:extLst>
              <a:ext uri="{FF2B5EF4-FFF2-40B4-BE49-F238E27FC236}">
                <a16:creationId xmlns:a16="http://schemas.microsoft.com/office/drawing/2014/main" id="{20156028-6D25-D4C5-CE82-C3708CD8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0" b="11619"/>
          <a:stretch/>
        </p:blipFill>
        <p:spPr bwMode="auto">
          <a:xfrm>
            <a:off x="1095448" y="857257"/>
            <a:ext cx="6953105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93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er bygger stillads">
            <a:extLst>
              <a:ext uri="{FF2B5EF4-FFF2-40B4-BE49-F238E27FC236}">
                <a16:creationId xmlns:a16="http://schemas.microsoft.com/office/drawing/2014/main" id="{BFD61B38-A182-ED29-74B6-50F48827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727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A6ABAFF-C613-11E2-5F0E-654E76BAB5A1}"/>
              </a:ext>
            </a:extLst>
          </p:cNvPr>
          <p:cNvSpPr txBox="1"/>
          <p:nvPr/>
        </p:nvSpPr>
        <p:spPr>
          <a:xfrm>
            <a:off x="530167" y="129407"/>
            <a:ext cx="8131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det læreren forventer &gt;&lt; det eleverne kan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7E52C9A-0D90-FEC4-C4EA-8DEE3654905F}"/>
              </a:ext>
            </a:extLst>
          </p:cNvPr>
          <p:cNvSpPr txBox="1"/>
          <p:nvPr/>
        </p:nvSpPr>
        <p:spPr>
          <a:xfrm>
            <a:off x="575556" y="1772816"/>
            <a:ext cx="4536504" cy="1015663"/>
          </a:xfrm>
          <a:prstGeom prst="rect">
            <a:avLst/>
          </a:prstGeom>
          <a:noFill/>
          <a:ln w="31750">
            <a:solidFill>
              <a:srgbClr val="BA6F4E"/>
            </a:solidFill>
          </a:ln>
        </p:spPr>
        <p:txBody>
          <a:bodyPr wrap="square">
            <a:spAutoFit/>
          </a:bodyPr>
          <a:lstStyle/>
          <a:p>
            <a:r>
              <a:rPr lang="da-DK" sz="6000" dirty="0"/>
              <a:t>Diskrepansen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10364E4-2621-0BA8-D2BF-31B59E6DC7E0}"/>
              </a:ext>
            </a:extLst>
          </p:cNvPr>
          <p:cNvSpPr txBox="1"/>
          <p:nvPr/>
        </p:nvSpPr>
        <p:spPr>
          <a:xfrm>
            <a:off x="107504" y="5961474"/>
            <a:ext cx="37444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rgbClr val="000000"/>
                </a:solidFill>
                <a:latin typeface="Lyon Display Web"/>
              </a:rPr>
              <a:t>”Her er en glose. Her er den </a:t>
            </a:r>
            <a:br>
              <a:rPr lang="da-DK" sz="2000" dirty="0">
                <a:solidFill>
                  <a:srgbClr val="000000"/>
                </a:solidFill>
                <a:latin typeface="Lyon Display Web"/>
              </a:rPr>
            </a:br>
            <a:r>
              <a:rPr lang="da-DK" sz="2000" dirty="0">
                <a:solidFill>
                  <a:srgbClr val="000000"/>
                </a:solidFill>
                <a:latin typeface="Lyon Display Web"/>
              </a:rPr>
              <a:t>bestemte artikel. Lav en sætning”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156143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3395F7-527E-4E72-754B-E4458829EE39}"/>
              </a:ext>
            </a:extLst>
          </p:cNvPr>
          <p:cNvGraphicFramePr/>
          <p:nvPr/>
        </p:nvGraphicFramePr>
        <p:xfrm>
          <a:off x="-1332656" y="-459432"/>
          <a:ext cx="11521280" cy="760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45674AC-9A4A-9ADC-5A63-580A1698A92F}"/>
              </a:ext>
            </a:extLst>
          </p:cNvPr>
          <p:cNvSpPr txBox="1"/>
          <p:nvPr/>
        </p:nvSpPr>
        <p:spPr>
          <a:xfrm>
            <a:off x="107504" y="116632"/>
            <a:ext cx="2390334" cy="7848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4500" dirty="0"/>
              <a:t>TRYGHED</a:t>
            </a:r>
          </a:p>
        </p:txBody>
      </p:sp>
    </p:spTree>
    <p:extLst>
      <p:ext uri="{BB962C8B-B14F-4D97-AF65-F5344CB8AC3E}">
        <p14:creationId xmlns:p14="http://schemas.microsoft.com/office/powerpoint/2010/main" val="131178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3395F7-527E-4E72-754B-E4458829E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758748"/>
              </p:ext>
            </p:extLst>
          </p:nvPr>
        </p:nvGraphicFramePr>
        <p:xfrm>
          <a:off x="-1332656" y="-459432"/>
          <a:ext cx="11521280" cy="760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45674AC-9A4A-9ADC-5A63-580A1698A92F}"/>
              </a:ext>
            </a:extLst>
          </p:cNvPr>
          <p:cNvSpPr txBox="1"/>
          <p:nvPr/>
        </p:nvSpPr>
        <p:spPr>
          <a:xfrm>
            <a:off x="107504" y="116632"/>
            <a:ext cx="2390334" cy="7848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4500" dirty="0"/>
              <a:t>TRYGHED</a:t>
            </a:r>
          </a:p>
        </p:txBody>
      </p:sp>
    </p:spTree>
    <p:extLst>
      <p:ext uri="{BB962C8B-B14F-4D97-AF65-F5344CB8AC3E}">
        <p14:creationId xmlns:p14="http://schemas.microsoft.com/office/powerpoint/2010/main" val="3833430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FE6F1-D58E-BB00-68D0-986C0D22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sz="4000" dirty="0"/>
              <a:t>Er du blevet mere eller mindre tryg ved at have tysk i gymnasiet?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F0373F3-4167-03C1-5FCD-94CB1030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4663" y="1146592"/>
            <a:ext cx="10548664" cy="576220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A06DD47-0249-1A26-D3D4-735A764D59A2}"/>
              </a:ext>
            </a:extLst>
          </p:cNvPr>
          <p:cNvSpPr txBox="1"/>
          <p:nvPr/>
        </p:nvSpPr>
        <p:spPr>
          <a:xfrm>
            <a:off x="6444208" y="4365104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AF47159-3CB6-90D7-1738-2CA5670A5272}"/>
              </a:ext>
            </a:extLst>
          </p:cNvPr>
          <p:cNvSpPr txBox="1"/>
          <p:nvPr/>
        </p:nvSpPr>
        <p:spPr>
          <a:xfrm>
            <a:off x="1115616" y="4623519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____________________________________________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F1E26E5-8514-BFEC-1C1C-33FE57698D0B}"/>
              </a:ext>
            </a:extLst>
          </p:cNvPr>
          <p:cNvSpPr txBox="1"/>
          <p:nvPr/>
        </p:nvSpPr>
        <p:spPr>
          <a:xfrm>
            <a:off x="1115616" y="1124744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______________________________________________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24A2EA2-EF1A-6689-B2C5-E8D46CBF6820}"/>
              </a:ext>
            </a:extLst>
          </p:cNvPr>
          <p:cNvSpPr txBox="1"/>
          <p:nvPr/>
        </p:nvSpPr>
        <p:spPr>
          <a:xfrm>
            <a:off x="2623174" y="361540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__________________________________________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5C64C94-5362-13F8-D849-FD85BF1C8FF9}"/>
              </a:ext>
            </a:extLst>
          </p:cNvPr>
          <p:cNvSpPr txBox="1"/>
          <p:nvPr/>
        </p:nvSpPr>
        <p:spPr>
          <a:xfrm>
            <a:off x="1118474" y="3931021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25BD179-82A0-8175-F082-FD773229FE18}"/>
              </a:ext>
            </a:extLst>
          </p:cNvPr>
          <p:cNvSpPr txBox="1"/>
          <p:nvPr/>
        </p:nvSpPr>
        <p:spPr>
          <a:xfrm>
            <a:off x="1118474" y="541560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________________________________________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62A80BF9-81BE-ADA5-1BDF-3FEF1515AD65}"/>
              </a:ext>
            </a:extLst>
          </p:cNvPr>
          <p:cNvSpPr txBox="1"/>
          <p:nvPr/>
        </p:nvSpPr>
        <p:spPr>
          <a:xfrm>
            <a:off x="1115616" y="6124336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FF0000"/>
                </a:solidFill>
              </a:rPr>
              <a:t>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35766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474BF-0F7E-F0B1-A3AF-BF604BD0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a-DK" dirty="0"/>
              <a:t>TESTEN EFTER 7/8 MODULER (95 min)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6FD3AE5-33E3-228A-4C21-8C8E1E0C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" y="1097360"/>
            <a:ext cx="9094157" cy="576064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967FAC4-1877-DD38-310B-10569A2D98B8}"/>
              </a:ext>
            </a:extLst>
          </p:cNvPr>
          <p:cNvSpPr/>
          <p:nvPr/>
        </p:nvSpPr>
        <p:spPr>
          <a:xfrm>
            <a:off x="1763688" y="1700808"/>
            <a:ext cx="2808312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398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3CF2-3E07-C0B4-26BF-B95340EB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57181-FABA-E421-2895-7A03BF67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a-DK" dirty="0"/>
              <a:t>TESTEN EFTER 7/8 MODULER (95 min)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F716D7F-8BC5-692C-3FC3-12CFEAF6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7" y="839872"/>
            <a:ext cx="8306959" cy="5915851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8FE93F9-2F71-1C3A-7E31-1D1FE734C3B8}"/>
              </a:ext>
            </a:extLst>
          </p:cNvPr>
          <p:cNvSpPr txBox="1"/>
          <p:nvPr/>
        </p:nvSpPr>
        <p:spPr>
          <a:xfrm>
            <a:off x="6660232" y="4365104"/>
            <a:ext cx="193963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/>
              <a:t>AFLEVERES</a:t>
            </a:r>
            <a:br>
              <a:rPr lang="da-DK" sz="2400" dirty="0"/>
            </a:br>
            <a:r>
              <a:rPr lang="da-DK" sz="2400" dirty="0"/>
              <a:t>INDEN NÆSTE</a:t>
            </a:r>
          </a:p>
          <a:p>
            <a:pPr algn="ctr"/>
            <a:r>
              <a:rPr lang="da-DK" sz="2400" dirty="0"/>
              <a:t>OPGAVE</a:t>
            </a:r>
          </a:p>
        </p:txBody>
      </p:sp>
    </p:spTree>
    <p:extLst>
      <p:ext uri="{BB962C8B-B14F-4D97-AF65-F5344CB8AC3E}">
        <p14:creationId xmlns:p14="http://schemas.microsoft.com/office/powerpoint/2010/main" val="102204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4FCD6-7806-A1CC-8907-74A4E8655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46BBE-4055-9DAA-6E3C-E8006C93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da-DK" dirty="0"/>
              <a:t>TESTEN EFTER 7/8 MODULER (95 min)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B41178-387A-A58D-23DA-0590BE97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9" y="28100"/>
            <a:ext cx="8792802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2C53A-E25C-408E-475B-18310083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2C9C2E-CD06-DAAA-6788-6C2BAFF0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98DFEA-B91E-D17F-DF50-847AE625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218"/>
            <a:ext cx="9793806" cy="50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92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754F6-2153-1EA9-9D32-945ACCC6F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18301-87CE-0BAB-3D5C-6106D9F0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B6779F-16D9-AF2E-D180-7E741A47A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2B4B8BD-A33D-C9B1-0CA6-8A3E060A2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8640"/>
            <a:ext cx="9900593" cy="461574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62BEB51-0717-A037-C4DE-949E56C44DC7}"/>
              </a:ext>
            </a:extLst>
          </p:cNvPr>
          <p:cNvSpPr txBox="1"/>
          <p:nvPr/>
        </p:nvSpPr>
        <p:spPr>
          <a:xfrm>
            <a:off x="6084168" y="5477728"/>
            <a:ext cx="2972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UDLEVER EKSEMPLER</a:t>
            </a:r>
            <a:br>
              <a:rPr lang="da-DK" sz="2400" dirty="0"/>
            </a:br>
            <a:r>
              <a:rPr lang="da-DK" sz="2400" dirty="0"/>
              <a:t>TESTRESULTATER 2025</a:t>
            </a:r>
          </a:p>
        </p:txBody>
      </p:sp>
    </p:spTree>
    <p:extLst>
      <p:ext uri="{BB962C8B-B14F-4D97-AF65-F5344CB8AC3E}">
        <p14:creationId xmlns:p14="http://schemas.microsoft.com/office/powerpoint/2010/main" val="2657313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012F4-C212-2E41-9978-B167BB2B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RESULTATER 25 ELEVER DEC. 2025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2CF1968-3650-6B69-8050-C23532F2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417638"/>
            <a:ext cx="4176464" cy="488454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9578562-DC69-5F97-0527-E655497A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2816"/>
            <a:ext cx="4295720" cy="432048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1097A12-1E8A-5E08-04CC-BD965799C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97" y="1381640"/>
            <a:ext cx="4287383" cy="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CA55E-B9B2-EB09-57B3-C6C0C6BCE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792088"/>
          </a:xfrm>
        </p:spPr>
        <p:txBody>
          <a:bodyPr/>
          <a:lstStyle/>
          <a:p>
            <a:r>
              <a:rPr lang="da-DK" dirty="0"/>
              <a:t>DET VI GODT VED – DESVÆRRE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BF03ADE-2FBE-F9D6-3B56-7CE77A81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" y="820908"/>
            <a:ext cx="9088724" cy="282411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252F299-FFE4-F70E-CBED-4457A2A0A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3717032"/>
            <a:ext cx="9088724" cy="280337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F5A208D-3774-714C-B674-EBEAF532EC91}"/>
              </a:ext>
            </a:extLst>
          </p:cNvPr>
          <p:cNvSpPr txBox="1"/>
          <p:nvPr/>
        </p:nvSpPr>
        <p:spPr>
          <a:xfrm>
            <a:off x="7164288" y="6488668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1.g tysk marts 2025</a:t>
            </a:r>
          </a:p>
        </p:txBody>
      </p:sp>
    </p:spTree>
    <p:extLst>
      <p:ext uri="{BB962C8B-B14F-4D97-AF65-F5344CB8AC3E}">
        <p14:creationId xmlns:p14="http://schemas.microsoft.com/office/powerpoint/2010/main" val="26588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lension German &quot;Gegner&quot; - All cases of the noun, plural, article |  Netzverb Dictionary">
            <a:extLst>
              <a:ext uri="{FF2B5EF4-FFF2-40B4-BE49-F238E27FC236}">
                <a16:creationId xmlns:a16="http://schemas.microsoft.com/office/drawing/2014/main" id="{8CA79B5F-C3CE-94DB-E9B2-5C7282EC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04200" cy="54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AB9D29E-51AB-54A0-B2E8-C5200EEB17D6}"/>
              </a:ext>
            </a:extLst>
          </p:cNvPr>
          <p:cNvSpPr txBox="1"/>
          <p:nvPr/>
        </p:nvSpPr>
        <p:spPr>
          <a:xfrm>
            <a:off x="2429934" y="4049183"/>
            <a:ext cx="9252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500" b="1" dirty="0"/>
              <a:t>die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41EC53B-2FCD-08BD-7257-1D046596ED64}"/>
              </a:ext>
            </a:extLst>
          </p:cNvPr>
          <p:cNvSpPr txBox="1"/>
          <p:nvPr/>
        </p:nvSpPr>
        <p:spPr>
          <a:xfrm>
            <a:off x="5832577" y="4049183"/>
            <a:ext cx="7889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500" b="1" dirty="0"/>
              <a:t>pl.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F4EF835-93C5-1967-2AE6-2A92F6B9AEFA}"/>
              </a:ext>
            </a:extLst>
          </p:cNvPr>
          <p:cNvSpPr txBox="1"/>
          <p:nvPr/>
        </p:nvSpPr>
        <p:spPr>
          <a:xfrm>
            <a:off x="2066308" y="4118433"/>
            <a:ext cx="4673159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a-DK" sz="1350" dirty="0"/>
          </a:p>
          <a:p>
            <a:endParaRPr lang="da-DK" sz="1350" dirty="0"/>
          </a:p>
          <a:p>
            <a:r>
              <a:rPr lang="da-DK" sz="135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38327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austrofobia y encierro">
            <a:extLst>
              <a:ext uri="{FF2B5EF4-FFF2-40B4-BE49-F238E27FC236}">
                <a16:creationId xmlns:a16="http://schemas.microsoft.com/office/drawing/2014/main" id="{C4715462-AC72-05A8-CEFC-29E88A81F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17109"/>
          <a:stretch/>
        </p:blipFill>
        <p:spPr bwMode="auto">
          <a:xfrm>
            <a:off x="1095448" y="857257"/>
            <a:ext cx="6953105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C005A50-B467-E65E-E156-20DFCC93B03C}"/>
              </a:ext>
            </a:extLst>
          </p:cNvPr>
          <p:cNvSpPr txBox="1"/>
          <p:nvPr/>
        </p:nvSpPr>
        <p:spPr>
          <a:xfrm>
            <a:off x="8388424" y="623731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308787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reiben auf Papier fördert die Merkfähigkeit - Analoges Papier liefert  sensorische Zusatzinfos, die der Erinnerung auf die Sprünge helfen -  scinexx.de">
            <a:extLst>
              <a:ext uri="{FF2B5EF4-FFF2-40B4-BE49-F238E27FC236}">
                <a16:creationId xmlns:a16="http://schemas.microsoft.com/office/drawing/2014/main" id="{5F27510C-536E-889C-3633-AC12DA7B1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" b="1"/>
          <a:stretch/>
        </p:blipFill>
        <p:spPr bwMode="auto">
          <a:xfrm>
            <a:off x="15" y="858211"/>
            <a:ext cx="9143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55018D8-DA2E-0517-028A-F615A790D704}"/>
              </a:ext>
            </a:extLst>
          </p:cNvPr>
          <p:cNvSpPr txBox="1"/>
          <p:nvPr/>
        </p:nvSpPr>
        <p:spPr>
          <a:xfrm>
            <a:off x="1261020" y="6165304"/>
            <a:ext cx="2662908" cy="553998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TIDSKRÆVENDE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03CE470-8166-FD86-3F9C-D54154856160}"/>
              </a:ext>
            </a:extLst>
          </p:cNvPr>
          <p:cNvSpPr txBox="1"/>
          <p:nvPr/>
        </p:nvSpPr>
        <p:spPr>
          <a:xfrm>
            <a:off x="4322587" y="6172083"/>
            <a:ext cx="3371179" cy="553998"/>
          </a:xfrm>
          <a:prstGeom prst="rect">
            <a:avLst/>
          </a:prstGeom>
          <a:noFill/>
          <a:ln w="412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HJERNEN ”SLUKKES”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00C201C-FDAE-6C38-E08A-7C24F5EDC68A}"/>
              </a:ext>
            </a:extLst>
          </p:cNvPr>
          <p:cNvSpPr txBox="1"/>
          <p:nvPr/>
        </p:nvSpPr>
        <p:spPr>
          <a:xfrm>
            <a:off x="8388424" y="623731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72982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Laptop Clipart ">
            <a:extLst>
              <a:ext uri="{FF2B5EF4-FFF2-40B4-BE49-F238E27FC236}">
                <a16:creationId xmlns:a16="http://schemas.microsoft.com/office/drawing/2014/main" id="{3E70A57B-B62F-6444-668B-A5C45323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834" y="445943"/>
            <a:ext cx="482691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6C36605-2C3E-ED3F-8D2A-14A0A46C2A52}"/>
              </a:ext>
            </a:extLst>
          </p:cNvPr>
          <p:cNvSpPr txBox="1"/>
          <p:nvPr/>
        </p:nvSpPr>
        <p:spPr>
          <a:xfrm>
            <a:off x="611559" y="1008311"/>
            <a:ext cx="2376265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Distraherende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6C9AE9E-685E-07EE-3F81-B0890EBC0A88}"/>
              </a:ext>
            </a:extLst>
          </p:cNvPr>
          <p:cNvSpPr txBox="1"/>
          <p:nvPr/>
        </p:nvSpPr>
        <p:spPr>
          <a:xfrm>
            <a:off x="640381" y="2000064"/>
            <a:ext cx="234744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Tidskrævende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0969B20-BAA7-B7F6-BBE6-874D985ED426}"/>
              </a:ext>
            </a:extLst>
          </p:cNvPr>
          <p:cNvSpPr txBox="1"/>
          <p:nvPr/>
        </p:nvSpPr>
        <p:spPr>
          <a:xfrm>
            <a:off x="626311" y="3029377"/>
            <a:ext cx="178545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Isolerende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F55B23F-A709-DD92-8AD6-DD281ABB4D93}"/>
              </a:ext>
            </a:extLst>
          </p:cNvPr>
          <p:cNvSpPr txBox="1"/>
          <p:nvPr/>
        </p:nvSpPr>
        <p:spPr>
          <a:xfrm>
            <a:off x="611559" y="4062164"/>
            <a:ext cx="259228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Notatfikserende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3DD4423-B874-2E1E-B9F2-D11D7A2F8B3B}"/>
              </a:ext>
            </a:extLst>
          </p:cNvPr>
          <p:cNvSpPr txBox="1"/>
          <p:nvPr/>
        </p:nvSpPr>
        <p:spPr>
          <a:xfrm>
            <a:off x="626310" y="5091477"/>
            <a:ext cx="372966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800" dirty="0"/>
              <a:t>Falsk tryghedsskabende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904B09E-7DE0-7918-525D-149E5C2259AE}"/>
              </a:ext>
            </a:extLst>
          </p:cNvPr>
          <p:cNvSpPr txBox="1"/>
          <p:nvPr/>
        </p:nvSpPr>
        <p:spPr>
          <a:xfrm>
            <a:off x="8388424" y="6237312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3223703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add details while speaking?">
            <a:extLst>
              <a:ext uri="{FF2B5EF4-FFF2-40B4-BE49-F238E27FC236}">
                <a16:creationId xmlns:a16="http://schemas.microsoft.com/office/drawing/2014/main" id="{DB933057-5223-62B1-FFDD-507333B6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9" y="366084"/>
            <a:ext cx="7909376" cy="56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40884D9-806D-6B20-9E41-BAB8D662A4ED}"/>
              </a:ext>
            </a:extLst>
          </p:cNvPr>
          <p:cNvSpPr txBox="1"/>
          <p:nvPr/>
        </p:nvSpPr>
        <p:spPr>
          <a:xfrm>
            <a:off x="5994401" y="4869160"/>
            <a:ext cx="2968505" cy="5539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ØNSKESCENARIET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F895014-F814-D808-BDF3-A49FA51A3C1F}"/>
              </a:ext>
            </a:extLst>
          </p:cNvPr>
          <p:cNvSpPr txBox="1"/>
          <p:nvPr/>
        </p:nvSpPr>
        <p:spPr>
          <a:xfrm>
            <a:off x="5994400" y="6187370"/>
            <a:ext cx="2968504" cy="55399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000" dirty="0"/>
              <a:t>MEN HVORDAN?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3C25600-0525-C3AE-200C-E1F4ABCE115A}"/>
              </a:ext>
            </a:extLst>
          </p:cNvPr>
          <p:cNvSpPr txBox="1"/>
          <p:nvPr/>
        </p:nvSpPr>
        <p:spPr>
          <a:xfrm>
            <a:off x="6009208" y="5528265"/>
            <a:ext cx="2953696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000" dirty="0"/>
              <a:t>FÆRDIGHEDSFAG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BBF0FC-DF50-E9F7-3B0D-472F20092302}"/>
              </a:ext>
            </a:extLst>
          </p:cNvPr>
          <p:cNvSpPr txBox="1"/>
          <p:nvPr/>
        </p:nvSpPr>
        <p:spPr>
          <a:xfrm>
            <a:off x="4354270" y="204169"/>
            <a:ext cx="4608634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HVORDAN SKABES DENNE HJERNE?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9337044-B6AF-2243-C475-A824A085543B}"/>
              </a:ext>
            </a:extLst>
          </p:cNvPr>
          <p:cNvCxnSpPr>
            <a:cxnSpLocks/>
          </p:cNvCxnSpPr>
          <p:nvPr/>
        </p:nvCxnSpPr>
        <p:spPr>
          <a:xfrm flipH="1">
            <a:off x="3707904" y="692696"/>
            <a:ext cx="244827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5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t Zielen arbeiten - Chance und Risiko - Schule.at | Das Bildungsportal">
            <a:extLst>
              <a:ext uri="{FF2B5EF4-FFF2-40B4-BE49-F238E27FC236}">
                <a16:creationId xmlns:a16="http://schemas.microsoft.com/office/drawing/2014/main" id="{52203F64-257B-E25B-B185-82CD957F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3082" b="6798"/>
          <a:stretch/>
        </p:blipFill>
        <p:spPr bwMode="auto">
          <a:xfrm>
            <a:off x="-3047995" y="0"/>
            <a:ext cx="12191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4ACDD4-D2F8-E809-A91C-FD672B28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37" y="439622"/>
            <a:ext cx="4964858" cy="1008731"/>
          </a:xfrm>
        </p:spPr>
        <p:txBody>
          <a:bodyPr>
            <a:normAutofit/>
          </a:bodyPr>
          <a:lstStyle/>
          <a:p>
            <a:r>
              <a:rPr lang="da-DK" sz="3000" b="1" dirty="0"/>
              <a:t>MIN OPGAVE SOM LÆRER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F03B61-1B26-CF61-7A01-3014512B7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8353"/>
            <a:ext cx="5350845" cy="2829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At tilrettelægge undervisningen, så </a:t>
            </a:r>
            <a:r>
              <a:rPr lang="da-DK" sz="2200" b="1" dirty="0"/>
              <a:t>eleven</a:t>
            </a:r>
          </a:p>
          <a:p>
            <a:pPr>
              <a:buFontTx/>
              <a:buChar char="-"/>
            </a:pPr>
            <a:r>
              <a:rPr lang="da-DK" sz="2200" dirty="0"/>
              <a:t>(næsten) </a:t>
            </a:r>
            <a:r>
              <a:rPr lang="da-DK" sz="2200" u="sng" dirty="0"/>
              <a:t>ikke</a:t>
            </a:r>
            <a:r>
              <a:rPr lang="da-DK" sz="2200" dirty="0"/>
              <a:t> skal </a:t>
            </a:r>
            <a:r>
              <a:rPr lang="da-DK" sz="2200" u="sng" dirty="0"/>
              <a:t>bruge</a:t>
            </a:r>
            <a:r>
              <a:rPr lang="da-DK" sz="2200" dirty="0"/>
              <a:t> computeren</a:t>
            </a:r>
          </a:p>
          <a:p>
            <a:pPr>
              <a:buFontTx/>
              <a:buChar char="-"/>
            </a:pPr>
            <a:r>
              <a:rPr lang="da-DK" sz="2200" dirty="0"/>
              <a:t>(næsten) </a:t>
            </a:r>
            <a:r>
              <a:rPr lang="da-DK" sz="2200" u="sng" dirty="0"/>
              <a:t>ikke</a:t>
            </a:r>
            <a:r>
              <a:rPr lang="da-DK" sz="2200" dirty="0"/>
              <a:t> skal </a:t>
            </a:r>
            <a:r>
              <a:rPr lang="da-DK" sz="2200" u="sng" dirty="0"/>
              <a:t>skrive</a:t>
            </a:r>
            <a:r>
              <a:rPr lang="da-DK" sz="2200" dirty="0"/>
              <a:t> noget ned</a:t>
            </a:r>
          </a:p>
          <a:p>
            <a:pPr>
              <a:buFontTx/>
              <a:buChar char="-"/>
            </a:pPr>
            <a:r>
              <a:rPr lang="da-DK" sz="2200" dirty="0"/>
              <a:t>(næsten) hver time oplever </a:t>
            </a:r>
            <a:r>
              <a:rPr lang="da-DK" sz="2200" u="sng" dirty="0"/>
              <a:t>mange</a:t>
            </a:r>
            <a:r>
              <a:rPr lang="da-DK" sz="2200" dirty="0"/>
              <a:t> øvelser</a:t>
            </a:r>
          </a:p>
          <a:p>
            <a:pPr>
              <a:buFontTx/>
              <a:buChar char="-"/>
            </a:pPr>
            <a:r>
              <a:rPr lang="da-DK" sz="2200" dirty="0"/>
              <a:t>(næsten) hele timen </a:t>
            </a:r>
            <a:r>
              <a:rPr lang="da-DK" sz="2200" u="sng" dirty="0"/>
              <a:t>taler</a:t>
            </a:r>
            <a:r>
              <a:rPr lang="da-DK" sz="2200" dirty="0"/>
              <a:t> tysk </a:t>
            </a:r>
          </a:p>
          <a:p>
            <a:pPr>
              <a:buFontTx/>
              <a:buChar char="-"/>
            </a:pPr>
            <a:r>
              <a:rPr lang="da-DK" sz="2200" dirty="0"/>
              <a:t>(næsten) hele tiden føler, at denne nu </a:t>
            </a:r>
            <a:r>
              <a:rPr lang="da-DK" sz="2200" u="sng" dirty="0"/>
              <a:t>mestrer</a:t>
            </a:r>
            <a:r>
              <a:rPr lang="da-DK" sz="2200" dirty="0"/>
              <a:t> noget nyt </a:t>
            </a:r>
            <a:r>
              <a:rPr lang="da-DK" sz="2200" dirty="0">
                <a:sym typeface="Wingdings" panose="05000000000000000000" pitchFamily="2" charset="2"/>
              </a:rPr>
              <a:t> motiverende</a:t>
            </a:r>
            <a:endParaRPr lang="da-DK" sz="2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C0615D2-84FB-DC40-60EF-DF892DEFDEC9}"/>
              </a:ext>
            </a:extLst>
          </p:cNvPr>
          <p:cNvSpPr txBox="1">
            <a:spLocks/>
          </p:cNvSpPr>
          <p:nvPr/>
        </p:nvSpPr>
        <p:spPr>
          <a:xfrm>
            <a:off x="389413" y="252917"/>
            <a:ext cx="4964858" cy="460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400" b="1" dirty="0"/>
              <a:t>&lt;DOGMERNE&gt;</a:t>
            </a:r>
          </a:p>
        </p:txBody>
      </p:sp>
    </p:spTree>
    <p:extLst>
      <p:ext uri="{BB962C8B-B14F-4D97-AF65-F5344CB8AC3E}">
        <p14:creationId xmlns:p14="http://schemas.microsoft.com/office/powerpoint/2010/main" val="2807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7CA9A-155E-BD9F-F061-D34478C5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80728"/>
            <a:ext cx="2376264" cy="706090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da-DK" sz="3000" dirty="0"/>
              <a:t>ELEV 1 KIGGER</a:t>
            </a:r>
            <a:br>
              <a:rPr lang="da-DK" sz="3000" dirty="0"/>
            </a:br>
            <a:r>
              <a:rPr lang="da-DK" sz="3000" dirty="0"/>
              <a:t>ELEV 2 SER VÆK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A79A577-5933-C208-3FDF-F3F667C7CEB2}"/>
              </a:ext>
            </a:extLst>
          </p:cNvPr>
          <p:cNvSpPr txBox="1">
            <a:spLocks/>
          </p:cNvSpPr>
          <p:nvPr/>
        </p:nvSpPr>
        <p:spPr>
          <a:xfrm>
            <a:off x="5652120" y="854714"/>
            <a:ext cx="3995936" cy="5148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20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0722271-B804-D2DE-EAAC-8DC8BB08C06A}"/>
              </a:ext>
            </a:extLst>
          </p:cNvPr>
          <p:cNvSpPr txBox="1">
            <a:spLocks/>
          </p:cNvSpPr>
          <p:nvPr/>
        </p:nvSpPr>
        <p:spPr>
          <a:xfrm>
            <a:off x="35496" y="1844824"/>
            <a:ext cx="5256584" cy="421246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000" b="1" dirty="0">
                <a:solidFill>
                  <a:srgbClr val="00B050"/>
                </a:solidFill>
              </a:rPr>
              <a:t>A.</a:t>
            </a:r>
            <a:r>
              <a:rPr lang="da-DK" sz="2000" dirty="0"/>
              <a:t> </a:t>
            </a:r>
            <a:r>
              <a:rPr lang="da-DK" sz="2000" b="1" dirty="0"/>
              <a:t>Elev 1</a:t>
            </a:r>
            <a:r>
              <a:rPr lang="da-DK" sz="2000" dirty="0"/>
              <a:t> siger det tyske ord (med bestemt artikel)      </a:t>
            </a:r>
          </a:p>
          <a:p>
            <a:pPr algn="l"/>
            <a:r>
              <a:rPr lang="da-DK" sz="2000" b="1" dirty="0"/>
              <a:t>    Elev 2</a:t>
            </a:r>
            <a:r>
              <a:rPr lang="da-DK" sz="2000" dirty="0"/>
              <a:t> oversætter til dansk – ord for ord: </a:t>
            </a:r>
            <a:br>
              <a:rPr lang="da-DK" sz="2000" dirty="0"/>
            </a:br>
            <a:r>
              <a:rPr lang="da-DK" sz="2000" dirty="0"/>
              <a:t>    Elev 1: ”der </a:t>
            </a:r>
            <a:r>
              <a:rPr lang="da-DK" sz="2000" dirty="0" err="1"/>
              <a:t>Bruder</a:t>
            </a:r>
            <a:r>
              <a:rPr lang="da-DK" sz="2000" dirty="0"/>
              <a:t>” Elev 2: ” broren”</a:t>
            </a:r>
            <a:br>
              <a:rPr lang="da-DK" sz="2000" dirty="0"/>
            </a:br>
            <a:r>
              <a:rPr lang="da-DK" sz="2000" dirty="0"/>
              <a:t>    </a:t>
            </a:r>
            <a:r>
              <a:rPr lang="da-DK" sz="2000" b="1" dirty="0"/>
              <a:t>Byt</a:t>
            </a:r>
            <a:r>
              <a:rPr lang="da-DK" sz="2000" dirty="0"/>
              <a:t> så roller!</a:t>
            </a:r>
            <a:br>
              <a:rPr lang="da-DK" sz="2000" dirty="0"/>
            </a:br>
            <a:r>
              <a:rPr lang="da-DK" sz="1400" dirty="0"/>
              <a:t> </a:t>
            </a:r>
            <a:endParaRPr lang="da-DK" sz="2000" dirty="0"/>
          </a:p>
          <a:p>
            <a:pPr algn="l"/>
            <a:r>
              <a:rPr lang="da-DK" sz="2000" b="1" dirty="0">
                <a:solidFill>
                  <a:srgbClr val="00B050"/>
                </a:solidFill>
              </a:rPr>
              <a:t>B.</a:t>
            </a:r>
            <a:r>
              <a:rPr lang="da-DK" sz="2000" dirty="0"/>
              <a:t> </a:t>
            </a:r>
            <a:r>
              <a:rPr lang="da-DK" sz="2000" b="1" dirty="0"/>
              <a:t>Elev 1</a:t>
            </a:r>
            <a:r>
              <a:rPr lang="da-DK" sz="2000" dirty="0"/>
              <a:t> siger det danske ord</a:t>
            </a:r>
            <a:br>
              <a:rPr lang="da-DK" sz="2000" dirty="0"/>
            </a:br>
            <a:r>
              <a:rPr lang="da-DK" sz="2000" dirty="0"/>
              <a:t>    </a:t>
            </a:r>
            <a:r>
              <a:rPr lang="da-DK" sz="2000" b="1" dirty="0"/>
              <a:t>Elev 2 </a:t>
            </a:r>
            <a:r>
              <a:rPr lang="da-DK" sz="2000" dirty="0"/>
              <a:t>siger det tyske ord med bestemt artikel</a:t>
            </a:r>
            <a:br>
              <a:rPr lang="da-DK" sz="2000" dirty="0"/>
            </a:br>
            <a:r>
              <a:rPr lang="da-DK" sz="2000" dirty="0"/>
              <a:t>    E1: ”broren” E2: ”der </a:t>
            </a:r>
            <a:r>
              <a:rPr lang="da-DK" sz="2000" dirty="0" err="1"/>
              <a:t>Bruder</a:t>
            </a:r>
            <a:r>
              <a:rPr lang="da-DK" sz="2000" dirty="0"/>
              <a:t>” </a:t>
            </a:r>
            <a:r>
              <a:rPr lang="da-DK" sz="2000" b="1" dirty="0"/>
              <a:t>Byt</a:t>
            </a:r>
            <a:r>
              <a:rPr lang="da-DK" sz="2000" dirty="0"/>
              <a:t> så roller!</a:t>
            </a:r>
          </a:p>
          <a:p>
            <a:pPr algn="l"/>
            <a:endParaRPr lang="da-DK" sz="1200" dirty="0"/>
          </a:p>
          <a:p>
            <a:pPr algn="l"/>
            <a:r>
              <a:rPr lang="da-DK" sz="2000" b="1" dirty="0">
                <a:solidFill>
                  <a:srgbClr val="00B050"/>
                </a:solidFill>
              </a:rPr>
              <a:t>C: </a:t>
            </a:r>
            <a:r>
              <a:rPr lang="da-DK" sz="2000" b="1" dirty="0"/>
              <a:t>Elev 1</a:t>
            </a:r>
            <a:r>
              <a:rPr lang="da-DK" sz="2000" dirty="0"/>
              <a:t> siger et tysk substantiv </a:t>
            </a:r>
            <a:r>
              <a:rPr lang="da-DK" sz="2000" b="1" dirty="0"/>
              <a:t>Elev 2</a:t>
            </a:r>
            <a:r>
              <a:rPr lang="da-DK" sz="2000" dirty="0"/>
              <a:t> siger:</a:t>
            </a:r>
          </a:p>
          <a:p>
            <a:pPr algn="l"/>
            <a:r>
              <a:rPr lang="da-DK" sz="2000" dirty="0"/>
              <a:t>    ”In dem </a:t>
            </a:r>
            <a:r>
              <a:rPr lang="da-DK" sz="2000" dirty="0" err="1"/>
              <a:t>Text</a:t>
            </a:r>
            <a:r>
              <a:rPr lang="da-DK" sz="2000" dirty="0"/>
              <a:t> </a:t>
            </a:r>
            <a:r>
              <a:rPr lang="da-DK" sz="2000" dirty="0" err="1"/>
              <a:t>gibt</a:t>
            </a:r>
            <a:r>
              <a:rPr lang="da-DK" sz="2000" dirty="0"/>
              <a:t> es….” (+</a:t>
            </a:r>
            <a:r>
              <a:rPr lang="da-DK" sz="2000" dirty="0" err="1"/>
              <a:t>akk</a:t>
            </a:r>
            <a:r>
              <a:rPr lang="da-DK" sz="2000" dirty="0"/>
              <a:t>) og indsætter det    </a:t>
            </a:r>
          </a:p>
          <a:p>
            <a:pPr algn="l"/>
            <a:r>
              <a:rPr lang="da-DK" sz="2000" dirty="0"/>
              <a:t>     tyske ord med </a:t>
            </a:r>
            <a:r>
              <a:rPr lang="da-DK" sz="2000" b="1" dirty="0">
                <a:solidFill>
                  <a:srgbClr val="00B050"/>
                </a:solidFill>
              </a:rPr>
              <a:t>ubestemt</a:t>
            </a:r>
            <a:r>
              <a:rPr lang="da-DK" sz="2000" dirty="0"/>
              <a:t> artikel:</a:t>
            </a:r>
          </a:p>
          <a:p>
            <a:pPr algn="l"/>
            <a:r>
              <a:rPr lang="da-DK" sz="2000" dirty="0"/>
              <a:t>   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”In dem </a:t>
            </a:r>
            <a:r>
              <a:rPr lang="da-DK" sz="2000" dirty="0" err="1"/>
              <a:t>Text</a:t>
            </a:r>
            <a:r>
              <a:rPr lang="da-DK" sz="2000" dirty="0"/>
              <a:t> </a:t>
            </a:r>
            <a:r>
              <a:rPr lang="da-DK" sz="2000" dirty="0" err="1"/>
              <a:t>gibt</a:t>
            </a:r>
            <a:r>
              <a:rPr lang="da-DK" sz="2000" dirty="0"/>
              <a:t> es </a:t>
            </a:r>
            <a:r>
              <a:rPr lang="da-DK" sz="2000" b="1" dirty="0" err="1">
                <a:solidFill>
                  <a:srgbClr val="00B050"/>
                </a:solidFill>
              </a:rPr>
              <a:t>einen</a:t>
            </a:r>
            <a:r>
              <a:rPr lang="da-DK" sz="2000" dirty="0"/>
              <a:t> </a:t>
            </a:r>
            <a:r>
              <a:rPr lang="da-DK" sz="2000" dirty="0" err="1"/>
              <a:t>Bruder</a:t>
            </a:r>
            <a:r>
              <a:rPr lang="da-DK" sz="2000" dirty="0"/>
              <a:t>”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05A179-734A-74F2-6659-C913D2FD511B}"/>
              </a:ext>
            </a:extLst>
          </p:cNvPr>
          <p:cNvSpPr txBox="1">
            <a:spLocks/>
          </p:cNvSpPr>
          <p:nvPr/>
        </p:nvSpPr>
        <p:spPr>
          <a:xfrm>
            <a:off x="2627784" y="980727"/>
            <a:ext cx="1944216" cy="70608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a-DK" sz="2200" dirty="0"/>
              <a:t>INDEN/UNDER</a:t>
            </a:r>
          </a:p>
          <a:p>
            <a:pPr algn="ctr">
              <a:lnSpc>
                <a:spcPct val="110000"/>
              </a:lnSpc>
            </a:pPr>
            <a:r>
              <a:rPr lang="da-DK" sz="2200" dirty="0"/>
              <a:t>TEKSTLÆSNING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647E32-4CC7-71F9-0EDB-A161374A07FD}"/>
              </a:ext>
            </a:extLst>
          </p:cNvPr>
          <p:cNvSpPr txBox="1">
            <a:spLocks/>
          </p:cNvSpPr>
          <p:nvPr/>
        </p:nvSpPr>
        <p:spPr>
          <a:xfrm>
            <a:off x="107504" y="123627"/>
            <a:ext cx="4464496" cy="70609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/>
              <a:t>SUBSTANTIV-TRÆNING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6C4CC1A-1024-8BB7-BB91-1C481EE2D142}"/>
              </a:ext>
            </a:extLst>
          </p:cNvPr>
          <p:cNvSpPr txBox="1"/>
          <p:nvPr/>
        </p:nvSpPr>
        <p:spPr>
          <a:xfrm>
            <a:off x="77983" y="4530622"/>
            <a:ext cx="5171609" cy="13542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					       </a:t>
            </a:r>
          </a:p>
          <a:p>
            <a:endParaRPr lang="da-DK" dirty="0"/>
          </a:p>
          <a:p>
            <a:endParaRPr lang="da-DK" dirty="0"/>
          </a:p>
          <a:p>
            <a:br>
              <a:rPr lang="da-DK" dirty="0"/>
            </a:br>
            <a:r>
              <a:rPr lang="da-DK" sz="1000" dirty="0"/>
              <a:t> 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2582E12-909D-8DF3-1CC1-6490CB0CB991}"/>
              </a:ext>
            </a:extLst>
          </p:cNvPr>
          <p:cNvSpPr txBox="1"/>
          <p:nvPr/>
        </p:nvSpPr>
        <p:spPr>
          <a:xfrm>
            <a:off x="899592" y="6180375"/>
            <a:ext cx="3449983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PRØV MED NABOEN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81F1A17-C360-CCD4-7CDD-9F2171DE2770}"/>
              </a:ext>
            </a:extLst>
          </p:cNvPr>
          <p:cNvSpPr txBox="1"/>
          <p:nvPr/>
        </p:nvSpPr>
        <p:spPr>
          <a:xfrm>
            <a:off x="5364088" y="260648"/>
            <a:ext cx="3707904" cy="563231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die </a:t>
            </a:r>
            <a:r>
              <a:rPr lang="da-DK" sz="2000" dirty="0" err="1"/>
              <a:t>Eliteschule</a:t>
            </a:r>
            <a:r>
              <a:rPr lang="da-DK" sz="2000" dirty="0"/>
              <a:t> – eliteskolen</a:t>
            </a:r>
            <a:br>
              <a:rPr lang="da-DK" sz="2000" dirty="0"/>
            </a:br>
            <a:r>
              <a:rPr lang="da-DK" sz="2000" dirty="0"/>
              <a:t>die NS-</a:t>
            </a:r>
            <a:r>
              <a:rPr lang="da-DK" sz="2000" dirty="0" err="1"/>
              <a:t>Zeit</a:t>
            </a:r>
            <a:r>
              <a:rPr lang="da-DK" sz="2000" dirty="0"/>
              <a:t> – NS-tiden </a:t>
            </a:r>
            <a:br>
              <a:rPr lang="da-DK" sz="2000" dirty="0"/>
            </a:br>
            <a:r>
              <a:rPr lang="da-DK" sz="2000" dirty="0"/>
              <a:t>die Hitlerjugend – Hitlerjugend</a:t>
            </a:r>
            <a:br>
              <a:rPr lang="da-DK" sz="2000" dirty="0"/>
            </a:br>
            <a:r>
              <a:rPr lang="da-DK" sz="2000" dirty="0"/>
              <a:t>die Jugend – ungdommen </a:t>
            </a:r>
            <a:br>
              <a:rPr lang="da-DK" sz="2000" dirty="0"/>
            </a:br>
            <a:r>
              <a:rPr lang="da-DK" sz="2000" dirty="0"/>
              <a:t>das Regime – regimet</a:t>
            </a:r>
            <a:br>
              <a:rPr lang="da-DK" sz="2000" dirty="0"/>
            </a:br>
            <a:r>
              <a:rPr lang="da-DK" sz="2000" dirty="0"/>
              <a:t>das </a:t>
            </a:r>
            <a:r>
              <a:rPr lang="da-DK" sz="2000" dirty="0" err="1"/>
              <a:t>Gemeinschaftsgefühl</a:t>
            </a:r>
            <a:r>
              <a:rPr lang="da-DK" sz="2000" dirty="0"/>
              <a:t> – … </a:t>
            </a:r>
            <a:br>
              <a:rPr lang="da-DK" sz="2000" dirty="0"/>
            </a:br>
            <a:r>
              <a:rPr lang="da-DK" sz="2000" dirty="0"/>
              <a:t>die NS-</a:t>
            </a:r>
            <a:r>
              <a:rPr lang="da-DK" sz="2000" dirty="0" err="1"/>
              <a:t>Ideologie</a:t>
            </a:r>
            <a:r>
              <a:rPr lang="da-DK" sz="2000" dirty="0"/>
              <a:t> – NS-ideologien</a:t>
            </a:r>
            <a:br>
              <a:rPr lang="da-DK" sz="2000" dirty="0"/>
            </a:br>
            <a:r>
              <a:rPr lang="da-DK" sz="2000" dirty="0"/>
              <a:t>die </a:t>
            </a:r>
            <a:r>
              <a:rPr lang="da-DK" sz="2000" dirty="0" err="1"/>
              <a:t>Anerkennung</a:t>
            </a:r>
            <a:r>
              <a:rPr lang="da-DK" sz="2000" dirty="0"/>
              <a:t> – anerkendelsen</a:t>
            </a:r>
            <a:br>
              <a:rPr lang="da-DK" sz="2000" dirty="0"/>
            </a:br>
            <a:r>
              <a:rPr lang="da-DK" sz="2000" dirty="0"/>
              <a:t>der Mut – modet </a:t>
            </a:r>
            <a:br>
              <a:rPr lang="da-DK" sz="2000" dirty="0"/>
            </a:br>
            <a:r>
              <a:rPr lang="da-DK" sz="2000" dirty="0"/>
              <a:t>die </a:t>
            </a:r>
            <a:r>
              <a:rPr lang="da-DK" sz="2000" dirty="0" err="1"/>
              <a:t>Disziplin</a:t>
            </a:r>
            <a:r>
              <a:rPr lang="da-DK" sz="2000" dirty="0"/>
              <a:t> – disciplinen</a:t>
            </a:r>
            <a:br>
              <a:rPr lang="da-DK" sz="2000" dirty="0"/>
            </a:br>
            <a:r>
              <a:rPr lang="da-DK" sz="2000" dirty="0"/>
              <a:t>die </a:t>
            </a:r>
            <a:r>
              <a:rPr lang="da-DK" sz="2000" dirty="0" err="1"/>
              <a:t>Napola</a:t>
            </a:r>
            <a:r>
              <a:rPr lang="da-DK" sz="2000" dirty="0"/>
              <a:t> – </a:t>
            </a:r>
            <a:r>
              <a:rPr lang="da-DK" sz="2000" dirty="0" err="1"/>
              <a:t>Napola</a:t>
            </a:r>
            <a:br>
              <a:rPr lang="da-DK" sz="2000" dirty="0"/>
            </a:br>
            <a:r>
              <a:rPr lang="da-DK" sz="2000" dirty="0"/>
              <a:t>der Sport – sporten </a:t>
            </a:r>
          </a:p>
          <a:p>
            <a:r>
              <a:rPr lang="da-DK" sz="2000" dirty="0"/>
              <a:t>die </a:t>
            </a:r>
            <a:r>
              <a:rPr lang="da-DK" sz="2000" dirty="0" err="1"/>
              <a:t>Mutprobe</a:t>
            </a:r>
            <a:r>
              <a:rPr lang="da-DK" sz="2000" dirty="0"/>
              <a:t> – modprøven</a:t>
            </a:r>
            <a:br>
              <a:rPr lang="da-DK" sz="2000" dirty="0"/>
            </a:br>
            <a:r>
              <a:rPr lang="da-DK" sz="2000" dirty="0"/>
              <a:t>der Junge(n) – drengen</a:t>
            </a:r>
          </a:p>
          <a:p>
            <a:r>
              <a:rPr lang="da-DK" sz="2000" dirty="0"/>
              <a:t>der </a:t>
            </a:r>
            <a:r>
              <a:rPr lang="da-DK" sz="2000" dirty="0" err="1"/>
              <a:t>Gruppendruck</a:t>
            </a:r>
            <a:r>
              <a:rPr lang="da-DK" sz="2000" dirty="0"/>
              <a:t> – gruppepres </a:t>
            </a:r>
            <a:br>
              <a:rPr lang="da-DK" sz="2000" dirty="0"/>
            </a:br>
            <a:r>
              <a:rPr lang="da-DK" sz="2000" dirty="0"/>
              <a:t>der </a:t>
            </a:r>
            <a:r>
              <a:rPr lang="da-DK" sz="2000" dirty="0" err="1"/>
              <a:t>Schüler</a:t>
            </a:r>
            <a:r>
              <a:rPr lang="da-DK" sz="2000" dirty="0"/>
              <a:t> – eleven</a:t>
            </a:r>
            <a:br>
              <a:rPr lang="da-DK" sz="2000" dirty="0"/>
            </a:br>
            <a:r>
              <a:rPr lang="da-DK" sz="2000" dirty="0"/>
              <a:t>der </a:t>
            </a:r>
            <a:r>
              <a:rPr lang="da-DK" sz="2000" dirty="0" err="1"/>
              <a:t>Krieg</a:t>
            </a:r>
            <a:r>
              <a:rPr lang="da-DK" sz="2000" dirty="0"/>
              <a:t> – krigen </a:t>
            </a:r>
            <a:br>
              <a:rPr lang="da-DK" sz="2000" dirty="0"/>
            </a:br>
            <a:r>
              <a:rPr lang="da-DK" sz="2000" dirty="0"/>
              <a:t>die </a:t>
            </a:r>
            <a:r>
              <a:rPr lang="da-DK" sz="2000" dirty="0" err="1"/>
              <a:t>Indoktrinierung</a:t>
            </a:r>
            <a:r>
              <a:rPr lang="da-DK" sz="2000" dirty="0"/>
              <a:t> – indoktriner.</a:t>
            </a:r>
          </a:p>
        </p:txBody>
      </p:sp>
    </p:spTree>
    <p:extLst>
      <p:ext uri="{BB962C8B-B14F-4D97-AF65-F5344CB8AC3E}">
        <p14:creationId xmlns:p14="http://schemas.microsoft.com/office/powerpoint/2010/main" val="10240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C4F60-D900-4881-BD1D-2E65044D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FORMULÉR SÆTNINGERNE MED NABO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678DA6-2F70-8DCA-B1BC-A4094B2CF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filmen</a:t>
            </a:r>
            <a:r>
              <a:rPr lang="da-DK" sz="2800" dirty="0"/>
              <a:t>) </a:t>
            </a:r>
            <a:r>
              <a:rPr lang="da-DK" sz="2800" dirty="0" err="1"/>
              <a:t>spielt</a:t>
            </a:r>
            <a:r>
              <a:rPr lang="da-DK" sz="2800" dirty="0"/>
              <a:t> </a:t>
            </a:r>
            <a:r>
              <a:rPr lang="da-DK" sz="2800" dirty="0" err="1"/>
              <a:t>während</a:t>
            </a:r>
            <a:r>
              <a:rPr lang="da-DK" sz="2800" dirty="0"/>
              <a:t> (+gen) (</a:t>
            </a:r>
            <a:r>
              <a:rPr lang="da-DK" sz="2800" b="1" dirty="0"/>
              <a:t>NS-tiden</a:t>
            </a:r>
            <a:r>
              <a:rPr lang="da-DK" sz="2800" dirty="0"/>
              <a:t>)</a:t>
            </a:r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regimet</a:t>
            </a:r>
            <a:r>
              <a:rPr lang="da-DK" sz="2800" dirty="0"/>
              <a:t>) </a:t>
            </a:r>
            <a:r>
              <a:rPr lang="da-DK" sz="2800" dirty="0" err="1"/>
              <a:t>benutzt</a:t>
            </a:r>
            <a:r>
              <a:rPr lang="da-DK" sz="2800" dirty="0"/>
              <a:t> (</a:t>
            </a:r>
            <a:r>
              <a:rPr lang="da-DK" sz="2800" b="1" dirty="0"/>
              <a:t>eliteskolerne</a:t>
            </a:r>
            <a:r>
              <a:rPr lang="da-DK" sz="2800" dirty="0"/>
              <a:t>)</a:t>
            </a:r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mod og disciplin</a:t>
            </a:r>
            <a:r>
              <a:rPr lang="da-DK" sz="2800" dirty="0"/>
              <a:t>) sind </a:t>
            </a:r>
            <a:r>
              <a:rPr lang="da-DK" sz="2800" dirty="0" err="1"/>
              <a:t>wichtige</a:t>
            </a:r>
            <a:r>
              <a:rPr lang="da-DK" sz="2800" dirty="0"/>
              <a:t> </a:t>
            </a:r>
            <a:r>
              <a:rPr lang="da-DK" sz="2800" dirty="0" err="1"/>
              <a:t>Eigenschaften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drengene</a:t>
            </a:r>
            <a:r>
              <a:rPr lang="da-DK" sz="2800" dirty="0"/>
              <a:t>) </a:t>
            </a:r>
            <a:r>
              <a:rPr lang="da-DK" sz="2800" dirty="0" err="1"/>
              <a:t>sollen</a:t>
            </a:r>
            <a:r>
              <a:rPr lang="da-DK" sz="2800" dirty="0"/>
              <a:t> (</a:t>
            </a:r>
            <a:r>
              <a:rPr lang="da-DK" sz="2800" b="1" dirty="0"/>
              <a:t>modprøver</a:t>
            </a:r>
            <a:r>
              <a:rPr lang="da-DK" sz="2800" dirty="0"/>
              <a:t>) </a:t>
            </a:r>
            <a:r>
              <a:rPr lang="da-DK" sz="2800" dirty="0" err="1"/>
              <a:t>bestehen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fællesskabsfølelsen</a:t>
            </a:r>
            <a:r>
              <a:rPr lang="da-DK" sz="2800" dirty="0"/>
              <a:t>) </a:t>
            </a:r>
            <a:r>
              <a:rPr lang="da-DK" sz="2800" dirty="0" err="1"/>
              <a:t>ist</a:t>
            </a:r>
            <a:r>
              <a:rPr lang="da-DK" sz="2800" dirty="0"/>
              <a:t> </a:t>
            </a:r>
            <a:r>
              <a:rPr lang="de-DE" sz="2800" dirty="0"/>
              <a:t>essenziell in (+dat) (</a:t>
            </a:r>
            <a:r>
              <a:rPr lang="de-DE" sz="2800" b="1" dirty="0" err="1"/>
              <a:t>HiJu</a:t>
            </a:r>
            <a:r>
              <a:rPr lang="de-DE" sz="2800" dirty="0"/>
              <a:t>)</a:t>
            </a:r>
            <a:r>
              <a:rPr lang="da-DK" sz="2800" dirty="0"/>
              <a:t> gewesen</a:t>
            </a:r>
          </a:p>
          <a:p>
            <a:pPr marL="0" indent="0">
              <a:buNone/>
            </a:pPr>
            <a:r>
              <a:rPr lang="da-DK" sz="2800" dirty="0"/>
              <a:t>(</a:t>
            </a:r>
            <a:r>
              <a:rPr lang="da-DK" sz="2800" b="1" dirty="0"/>
              <a:t>ungdommen</a:t>
            </a:r>
            <a:r>
              <a:rPr lang="da-DK" sz="2800" dirty="0"/>
              <a:t>) </a:t>
            </a:r>
            <a:r>
              <a:rPr lang="da-DK" sz="2800" dirty="0" err="1"/>
              <a:t>strebt</a:t>
            </a:r>
            <a:r>
              <a:rPr lang="da-DK" sz="2800" dirty="0"/>
              <a:t> </a:t>
            </a:r>
            <a:r>
              <a:rPr lang="da-DK" sz="2800" dirty="0" err="1"/>
              <a:t>nach</a:t>
            </a:r>
            <a:r>
              <a:rPr lang="da-DK" sz="2800" dirty="0"/>
              <a:t> (</a:t>
            </a:r>
            <a:r>
              <a:rPr lang="da-DK" sz="2800" b="1" dirty="0"/>
              <a:t>anerkendelse</a:t>
            </a:r>
            <a:r>
              <a:rPr lang="da-DK" sz="2800" dirty="0"/>
              <a:t>) </a:t>
            </a:r>
            <a:r>
              <a:rPr lang="da-DK" sz="2800" dirty="0" err="1"/>
              <a:t>auf</a:t>
            </a:r>
            <a:r>
              <a:rPr lang="da-DK" sz="2800" dirty="0"/>
              <a:t> (+dat) (</a:t>
            </a:r>
            <a:r>
              <a:rPr lang="da-DK" sz="2800" b="1" dirty="0"/>
              <a:t>skolen</a:t>
            </a:r>
            <a:r>
              <a:rPr lang="da-DK" sz="2800" dirty="0"/>
              <a:t>)</a:t>
            </a:r>
          </a:p>
          <a:p>
            <a:pPr marL="0" indent="0"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045952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3F117-43B1-8E4D-5CD4-1DAC9206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0EF8E-F210-73EC-38F2-1640F2B9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741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FORMULÉR SÆTNINGER </a:t>
            </a:r>
            <a:br>
              <a:rPr lang="da-DK" dirty="0"/>
            </a:br>
            <a:r>
              <a:rPr lang="da-DK" dirty="0"/>
              <a:t>MED NABO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114BD9-50B5-A052-CDE2-31086ADA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821240"/>
            <a:ext cx="4176464" cy="57883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a-DK" sz="2800" dirty="0"/>
              <a:t>der Film</a:t>
            </a:r>
            <a:br>
              <a:rPr lang="da-DK" sz="2800" dirty="0"/>
            </a:br>
            <a:r>
              <a:rPr lang="da-DK" sz="2800" dirty="0"/>
              <a:t>die NZ-</a:t>
            </a:r>
            <a:r>
              <a:rPr lang="da-DK" sz="2800" dirty="0" err="1"/>
              <a:t>Zeit</a:t>
            </a:r>
            <a:br>
              <a:rPr lang="da-DK" sz="2800" dirty="0"/>
            </a:br>
            <a:r>
              <a:rPr lang="da-DK" sz="2800" dirty="0"/>
              <a:t>das Regime</a:t>
            </a:r>
            <a:br>
              <a:rPr lang="da-DK" sz="2800" dirty="0"/>
            </a:br>
            <a:r>
              <a:rPr lang="da-DK" sz="2800" dirty="0"/>
              <a:t>die </a:t>
            </a:r>
            <a:r>
              <a:rPr lang="da-DK" sz="2800" dirty="0" err="1"/>
              <a:t>Eliteschule</a:t>
            </a:r>
            <a:br>
              <a:rPr lang="da-DK" sz="2800" dirty="0"/>
            </a:br>
            <a:r>
              <a:rPr lang="da-DK" sz="2800" dirty="0"/>
              <a:t>der Mut</a:t>
            </a:r>
            <a:br>
              <a:rPr lang="da-DK" sz="2800" dirty="0"/>
            </a:br>
            <a:r>
              <a:rPr lang="da-DK" sz="2800" dirty="0"/>
              <a:t>die </a:t>
            </a:r>
            <a:r>
              <a:rPr lang="da-DK" sz="2800" dirty="0" err="1"/>
              <a:t>Disziplin</a:t>
            </a:r>
            <a:br>
              <a:rPr lang="da-DK" sz="2800" dirty="0"/>
            </a:br>
            <a:r>
              <a:rPr lang="da-DK" sz="2800" dirty="0"/>
              <a:t>der Junge</a:t>
            </a:r>
            <a:br>
              <a:rPr lang="da-DK" sz="2800" dirty="0"/>
            </a:br>
            <a:r>
              <a:rPr lang="da-DK" sz="2800" dirty="0"/>
              <a:t>die </a:t>
            </a:r>
            <a:r>
              <a:rPr lang="da-DK" sz="2800" dirty="0" err="1"/>
              <a:t>Mutprobe</a:t>
            </a:r>
            <a:br>
              <a:rPr lang="da-DK" sz="2800" dirty="0"/>
            </a:br>
            <a:r>
              <a:rPr lang="da-DK" sz="2800" dirty="0"/>
              <a:t>das </a:t>
            </a:r>
            <a:r>
              <a:rPr lang="da-DK" sz="2800" dirty="0" err="1"/>
              <a:t>Gemeinschaftsgefühl</a:t>
            </a:r>
            <a:br>
              <a:rPr lang="da-DK" sz="2800" dirty="0"/>
            </a:br>
            <a:r>
              <a:rPr lang="da-DK" sz="2800" dirty="0"/>
              <a:t>die Hitlerjugend</a:t>
            </a:r>
            <a:br>
              <a:rPr lang="da-DK" sz="2800" dirty="0"/>
            </a:br>
            <a:r>
              <a:rPr lang="da-DK" sz="2800" dirty="0"/>
              <a:t>die Jugend</a:t>
            </a:r>
            <a:br>
              <a:rPr lang="da-DK" sz="2800" dirty="0"/>
            </a:br>
            <a:r>
              <a:rPr lang="da-DK" sz="2800" dirty="0"/>
              <a:t>die </a:t>
            </a:r>
            <a:r>
              <a:rPr lang="da-DK" sz="2800" dirty="0" err="1"/>
              <a:t>Anerkennung</a:t>
            </a:r>
            <a:r>
              <a:rPr lang="da-DK" sz="2800" dirty="0"/>
              <a:t> </a:t>
            </a:r>
            <a:br>
              <a:rPr lang="da-DK" sz="2800" dirty="0"/>
            </a:br>
            <a:r>
              <a:rPr lang="da-DK" sz="2800" dirty="0"/>
              <a:t>die </a:t>
            </a:r>
            <a:r>
              <a:rPr lang="da-DK" sz="2800" dirty="0" err="1"/>
              <a:t>Schule</a:t>
            </a:r>
            <a:endParaRPr lang="da-DK" sz="2800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00CA9EB-BC3C-6FD8-FEA7-778597CD78C0}"/>
              </a:ext>
            </a:extLst>
          </p:cNvPr>
          <p:cNvSpPr txBox="1">
            <a:spLocks/>
          </p:cNvSpPr>
          <p:nvPr/>
        </p:nvSpPr>
        <p:spPr>
          <a:xfrm>
            <a:off x="457200" y="2083657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800" dirty="0" err="1"/>
              <a:t>spielen</a:t>
            </a:r>
            <a:r>
              <a:rPr lang="da-DK" sz="2800" dirty="0"/>
              <a:t> </a:t>
            </a:r>
            <a:r>
              <a:rPr lang="da-DK" sz="2800" dirty="0" err="1"/>
              <a:t>während</a:t>
            </a:r>
            <a:r>
              <a:rPr lang="da-DK" sz="2800" dirty="0"/>
              <a:t>  (+gen)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benutzen</a:t>
            </a:r>
            <a:r>
              <a:rPr lang="da-DK" sz="28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bestehen</a:t>
            </a:r>
            <a:endParaRPr lang="da-DK" sz="2800" dirty="0"/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streben</a:t>
            </a:r>
            <a:r>
              <a:rPr lang="da-DK" sz="2800" dirty="0"/>
              <a:t> </a:t>
            </a:r>
            <a:r>
              <a:rPr lang="da-DK" sz="2800" dirty="0" err="1"/>
              <a:t>nach</a:t>
            </a:r>
            <a:r>
              <a:rPr lang="da-DK" sz="2800" dirty="0"/>
              <a:t> (+</a:t>
            </a:r>
            <a:r>
              <a:rPr lang="da-DK" sz="2800" dirty="0" err="1"/>
              <a:t>kas</a:t>
            </a:r>
            <a:r>
              <a:rPr lang="da-DK" sz="2800" dirty="0"/>
              <a:t>?)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ist</a:t>
            </a:r>
            <a:r>
              <a:rPr lang="da-DK" sz="2800" dirty="0"/>
              <a:t> </a:t>
            </a:r>
            <a:r>
              <a:rPr lang="da-DK" sz="2800" dirty="0" err="1"/>
              <a:t>essenziell</a:t>
            </a:r>
            <a:r>
              <a:rPr lang="da-DK" sz="2800" dirty="0"/>
              <a:t> in (+dat)</a:t>
            </a:r>
          </a:p>
          <a:p>
            <a:pPr marL="0" indent="0">
              <a:buFont typeface="Arial" pitchFamily="34" charset="0"/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6480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642-4991-4300-DDF6-789180F06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537A6-1C18-5E30-7369-14B56BF1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741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FORMULÉR SÆTNINGER </a:t>
            </a:r>
            <a:br>
              <a:rPr lang="da-DK" dirty="0"/>
            </a:br>
            <a:r>
              <a:rPr lang="da-DK" dirty="0"/>
              <a:t>MED NABO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00EC8A-3AA6-563E-F0CA-DF14A3DC7221}"/>
              </a:ext>
            </a:extLst>
          </p:cNvPr>
          <p:cNvSpPr txBox="1">
            <a:spLocks/>
          </p:cNvSpPr>
          <p:nvPr/>
        </p:nvSpPr>
        <p:spPr>
          <a:xfrm>
            <a:off x="2987824" y="2204864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z="2800" dirty="0" err="1"/>
              <a:t>spielen</a:t>
            </a:r>
            <a:r>
              <a:rPr lang="da-DK" sz="2800" dirty="0"/>
              <a:t> </a:t>
            </a:r>
            <a:r>
              <a:rPr lang="da-DK" sz="2800" dirty="0" err="1"/>
              <a:t>während</a:t>
            </a:r>
            <a:r>
              <a:rPr lang="da-DK" sz="2800" dirty="0"/>
              <a:t>  (+gen)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benutzen</a:t>
            </a:r>
            <a:r>
              <a:rPr lang="da-DK" sz="2800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bestehen</a:t>
            </a:r>
            <a:endParaRPr lang="da-DK" sz="2800" dirty="0"/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streben</a:t>
            </a:r>
            <a:r>
              <a:rPr lang="da-DK" sz="2800" dirty="0"/>
              <a:t> </a:t>
            </a:r>
            <a:r>
              <a:rPr lang="da-DK" sz="2800" dirty="0" err="1"/>
              <a:t>nach</a:t>
            </a:r>
            <a:r>
              <a:rPr lang="da-DK" sz="2800" dirty="0"/>
              <a:t> (+</a:t>
            </a:r>
            <a:r>
              <a:rPr lang="da-DK" sz="2800" dirty="0" err="1"/>
              <a:t>kas</a:t>
            </a:r>
            <a:r>
              <a:rPr lang="da-DK" sz="2800" dirty="0"/>
              <a:t>?)</a:t>
            </a:r>
          </a:p>
          <a:p>
            <a:pPr marL="0" indent="0">
              <a:buFont typeface="Arial" pitchFamily="34" charset="0"/>
              <a:buNone/>
            </a:pPr>
            <a:r>
              <a:rPr lang="da-DK" sz="2800" dirty="0" err="1"/>
              <a:t>ist</a:t>
            </a:r>
            <a:r>
              <a:rPr lang="da-DK" sz="2800" dirty="0"/>
              <a:t> </a:t>
            </a:r>
            <a:r>
              <a:rPr lang="da-DK" sz="2800" dirty="0" err="1"/>
              <a:t>essenziell</a:t>
            </a:r>
            <a:r>
              <a:rPr lang="da-DK" sz="2800" dirty="0"/>
              <a:t> in (+dat)</a:t>
            </a:r>
          </a:p>
          <a:p>
            <a:pPr marL="0" indent="0">
              <a:buFont typeface="Arial" pitchFamily="34" charset="0"/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050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austrofobia y encierro">
            <a:extLst>
              <a:ext uri="{FF2B5EF4-FFF2-40B4-BE49-F238E27FC236}">
                <a16:creationId xmlns:a16="http://schemas.microsoft.com/office/drawing/2014/main" id="{C4715462-AC72-05A8-CEFC-29E88A81F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r="17109"/>
          <a:stretch/>
        </p:blipFill>
        <p:spPr bwMode="auto">
          <a:xfrm>
            <a:off x="1095448" y="857257"/>
            <a:ext cx="6953105" cy="514349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6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9998D-DC06-70B1-900C-C27904C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88840"/>
            <a:ext cx="3423506" cy="3425353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dirty="0"/>
              <a:t>GENTAGELSE</a:t>
            </a:r>
            <a:br>
              <a:rPr lang="en-US" dirty="0"/>
            </a:br>
            <a:r>
              <a:rPr lang="en-US" dirty="0" err="1"/>
              <a:t>GENTAGELSE</a:t>
            </a:r>
            <a:br>
              <a:rPr lang="en-US" dirty="0"/>
            </a:br>
            <a:r>
              <a:rPr lang="en-US" dirty="0" err="1"/>
              <a:t>GENTAGELSE</a:t>
            </a:r>
            <a:br>
              <a:rPr lang="en-US" dirty="0"/>
            </a:br>
            <a:r>
              <a:rPr lang="en-US" dirty="0" err="1"/>
              <a:t>GENTAGELSE</a:t>
            </a:r>
            <a:br>
              <a:rPr lang="en-US" dirty="0"/>
            </a:br>
            <a:r>
              <a:rPr lang="en-US" dirty="0" err="1"/>
              <a:t>GENTAGELSE</a:t>
            </a:r>
            <a:br>
              <a:rPr lang="en-US" dirty="0"/>
            </a:br>
            <a:r>
              <a:rPr lang="en-US" dirty="0" err="1"/>
              <a:t>GENTAGELSE</a:t>
            </a:r>
            <a:br>
              <a:rPr lang="en-US" dirty="0"/>
            </a:br>
            <a:r>
              <a:rPr lang="en-US" sz="3900" dirty="0">
                <a:solidFill>
                  <a:srgbClr val="0070C0"/>
                </a:solidFill>
              </a:rPr>
              <a:t>MESTRING</a:t>
            </a:r>
          </a:p>
        </p:txBody>
      </p:sp>
      <p:pic>
        <p:nvPicPr>
          <p:cNvPr id="17" name="Picture 3" descr="Problemfri linje oprette tilfældige figurer på en hvid overflade">
            <a:extLst>
              <a:ext uri="{FF2B5EF4-FFF2-40B4-BE49-F238E27FC236}">
                <a16:creationId xmlns:a16="http://schemas.microsoft.com/office/drawing/2014/main" id="{DC8D8D79-86B1-50A3-AD86-7C30B597F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3" b="5742"/>
          <a:stretch/>
        </p:blipFill>
        <p:spPr>
          <a:xfrm>
            <a:off x="4671912" y="857257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789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 Pile PNG Images &amp; PSDs for Download | PixelSquid ...">
            <a:extLst>
              <a:ext uri="{FF2B5EF4-FFF2-40B4-BE49-F238E27FC236}">
                <a16:creationId xmlns:a16="http://schemas.microsoft.com/office/drawing/2014/main" id="{929E03B0-63C2-F462-5347-2A913C1D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" y="661338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sibilities of a Lego Brick — SpecialKids.Company">
            <a:extLst>
              <a:ext uri="{FF2B5EF4-FFF2-40B4-BE49-F238E27FC236}">
                <a16:creationId xmlns:a16="http://schemas.microsoft.com/office/drawing/2014/main" id="{CFF44C53-D177-75BF-C939-6A5E315E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05" y="1621247"/>
            <a:ext cx="4431152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l: bøjet opad 3">
            <a:extLst>
              <a:ext uri="{FF2B5EF4-FFF2-40B4-BE49-F238E27FC236}">
                <a16:creationId xmlns:a16="http://schemas.microsoft.com/office/drawing/2014/main" id="{E058DCF0-996A-102D-127A-0B5C5A29502C}"/>
              </a:ext>
            </a:extLst>
          </p:cNvPr>
          <p:cNvSpPr/>
          <p:nvPr/>
        </p:nvSpPr>
        <p:spPr>
          <a:xfrm>
            <a:off x="2734733" y="4389847"/>
            <a:ext cx="3962400" cy="965200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>
              <a:solidFill>
                <a:schemeClr val="tx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406DEB0-CEDC-4642-C853-DCFF1C56352B}"/>
              </a:ext>
            </a:extLst>
          </p:cNvPr>
          <p:cNvSpPr txBox="1"/>
          <p:nvPr/>
        </p:nvSpPr>
        <p:spPr>
          <a:xfrm>
            <a:off x="31175" y="503035"/>
            <a:ext cx="51295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/>
              <a:t>SPROGLIGE </a:t>
            </a:r>
            <a:r>
              <a:rPr lang="da-DK" sz="2600" b="1" dirty="0"/>
              <a:t>BYGGEKLODSER</a:t>
            </a:r>
            <a:r>
              <a:rPr lang="da-DK" sz="2600" dirty="0"/>
              <a:t> TRÆNES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70BEB57-2CBC-7763-5282-53D0257338E8}"/>
              </a:ext>
            </a:extLst>
          </p:cNvPr>
          <p:cNvSpPr txBox="1"/>
          <p:nvPr/>
        </p:nvSpPr>
        <p:spPr>
          <a:xfrm>
            <a:off x="5390464" y="5355047"/>
            <a:ext cx="34805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600" b="1" dirty="0"/>
              <a:t>BYGGEKLODSERNE</a:t>
            </a:r>
            <a:r>
              <a:rPr lang="da-DK" sz="2600" dirty="0"/>
              <a:t> </a:t>
            </a:r>
          </a:p>
          <a:p>
            <a:pPr algn="ctr"/>
            <a:r>
              <a:rPr lang="da-DK" sz="2600" dirty="0"/>
              <a:t>KOMBINERES TIL </a:t>
            </a:r>
            <a:r>
              <a:rPr lang="da-DK" sz="2600" b="1" dirty="0"/>
              <a:t>SPROG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54A7B41-0C7E-D5DA-C1DE-A86FA0AF067E}"/>
              </a:ext>
            </a:extLst>
          </p:cNvPr>
          <p:cNvSpPr txBox="1"/>
          <p:nvPr/>
        </p:nvSpPr>
        <p:spPr>
          <a:xfrm>
            <a:off x="179512" y="4215248"/>
            <a:ext cx="2121606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den bestemte artikel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B48D73E-CCC8-44AA-2290-437B25D3154F}"/>
              </a:ext>
            </a:extLst>
          </p:cNvPr>
          <p:cNvSpPr txBox="1"/>
          <p:nvPr/>
        </p:nvSpPr>
        <p:spPr>
          <a:xfrm>
            <a:off x="179512" y="1251915"/>
            <a:ext cx="3197798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der Mann / </a:t>
            </a:r>
            <a:r>
              <a:rPr lang="da-DK" dirty="0" err="1"/>
              <a:t>kaufen</a:t>
            </a:r>
            <a:r>
              <a:rPr lang="da-DK" dirty="0"/>
              <a:t> / der </a:t>
            </a:r>
            <a:r>
              <a:rPr lang="da-DK" dirty="0" err="1"/>
              <a:t>Kuchen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2082C24-BBC9-774D-B994-E987072F3CD2}"/>
              </a:ext>
            </a:extLst>
          </p:cNvPr>
          <p:cNvSpPr txBox="1"/>
          <p:nvPr/>
        </p:nvSpPr>
        <p:spPr>
          <a:xfrm>
            <a:off x="3082922" y="1889389"/>
            <a:ext cx="1162754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kongruens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A06CAB2-8C13-E0D6-5189-54DF4903FE36}"/>
              </a:ext>
            </a:extLst>
          </p:cNvPr>
          <p:cNvSpPr txBox="1"/>
          <p:nvPr/>
        </p:nvSpPr>
        <p:spPr>
          <a:xfrm>
            <a:off x="3409246" y="4077283"/>
            <a:ext cx="107677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led/kasus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C0906428-B929-919C-E8F2-E08415E662CB}"/>
              </a:ext>
            </a:extLst>
          </p:cNvPr>
          <p:cNvCxnSpPr>
            <a:cxnSpLocks/>
          </p:cNvCxnSpPr>
          <p:nvPr/>
        </p:nvCxnSpPr>
        <p:spPr>
          <a:xfrm>
            <a:off x="755576" y="1621247"/>
            <a:ext cx="484739" cy="78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66F4D766-F1F1-D3EB-E941-75DCC4643773}"/>
              </a:ext>
            </a:extLst>
          </p:cNvPr>
          <p:cNvCxnSpPr>
            <a:cxnSpLocks/>
          </p:cNvCxnSpPr>
          <p:nvPr/>
        </p:nvCxnSpPr>
        <p:spPr>
          <a:xfrm flipH="1">
            <a:off x="3409246" y="2247535"/>
            <a:ext cx="351691" cy="809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2AFBDC2D-74C2-4B0C-8AE9-DC4AE9863D6D}"/>
              </a:ext>
            </a:extLst>
          </p:cNvPr>
          <p:cNvCxnSpPr>
            <a:cxnSpLocks/>
          </p:cNvCxnSpPr>
          <p:nvPr/>
        </p:nvCxnSpPr>
        <p:spPr>
          <a:xfrm flipH="1" flipV="1">
            <a:off x="2722630" y="3987681"/>
            <a:ext cx="654680" cy="10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76E671C5-65A4-C872-1115-2F327CD55099}"/>
              </a:ext>
            </a:extLst>
          </p:cNvPr>
          <p:cNvCxnSpPr>
            <a:cxnSpLocks/>
          </p:cNvCxnSpPr>
          <p:nvPr/>
        </p:nvCxnSpPr>
        <p:spPr>
          <a:xfrm flipV="1">
            <a:off x="1041641" y="3845053"/>
            <a:ext cx="261462" cy="33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A28FF75A-434D-535D-9CD9-22D1F0A87493}"/>
              </a:ext>
            </a:extLst>
          </p:cNvPr>
          <p:cNvSpPr txBox="1"/>
          <p:nvPr/>
        </p:nvSpPr>
        <p:spPr>
          <a:xfrm>
            <a:off x="5436096" y="1436581"/>
            <a:ext cx="2799613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de</a:t>
            </a:r>
            <a:r>
              <a:rPr lang="da-DK" dirty="0">
                <a:solidFill>
                  <a:srgbClr val="FF0000"/>
                </a:solidFill>
              </a:rPr>
              <a:t>r</a:t>
            </a:r>
            <a:r>
              <a:rPr lang="da-DK" dirty="0"/>
              <a:t> Mann </a:t>
            </a:r>
            <a:r>
              <a:rPr lang="da-DK" dirty="0" err="1"/>
              <a:t>kauf</a:t>
            </a:r>
            <a:r>
              <a:rPr lang="da-DK" dirty="0" err="1">
                <a:solidFill>
                  <a:srgbClr val="FF0000"/>
                </a:solidFill>
              </a:rPr>
              <a:t>t</a:t>
            </a:r>
            <a:r>
              <a:rPr lang="da-DK" dirty="0"/>
              <a:t> de</a:t>
            </a:r>
            <a:r>
              <a:rPr lang="da-DK" dirty="0">
                <a:solidFill>
                  <a:srgbClr val="FF0000"/>
                </a:solidFill>
              </a:rPr>
              <a:t>n</a:t>
            </a:r>
            <a:r>
              <a:rPr lang="da-DK" dirty="0"/>
              <a:t> </a:t>
            </a:r>
            <a:r>
              <a:rPr lang="da-DK" dirty="0" err="1"/>
              <a:t>Kuchen</a:t>
            </a:r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23B825B-38A7-3E4B-28BB-550C9F88A7FF}"/>
              </a:ext>
            </a:extLst>
          </p:cNvPr>
          <p:cNvSpPr txBox="1"/>
          <p:nvPr/>
        </p:nvSpPr>
        <p:spPr>
          <a:xfrm>
            <a:off x="378309" y="4970477"/>
            <a:ext cx="944489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3.p.s: -t </a:t>
            </a:r>
          </a:p>
        </p:txBody>
      </p: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2E043112-F9A4-6F92-6B3D-227FBBEE2D79}"/>
              </a:ext>
            </a:extLst>
          </p:cNvPr>
          <p:cNvCxnSpPr>
            <a:cxnSpLocks/>
          </p:cNvCxnSpPr>
          <p:nvPr/>
        </p:nvCxnSpPr>
        <p:spPr>
          <a:xfrm flipV="1">
            <a:off x="516771" y="3277680"/>
            <a:ext cx="723544" cy="166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173BEC2D-5018-36EB-72C6-24D10122E942}"/>
              </a:ext>
            </a:extLst>
          </p:cNvPr>
          <p:cNvSpPr txBox="1"/>
          <p:nvPr/>
        </p:nvSpPr>
        <p:spPr>
          <a:xfrm>
            <a:off x="5281049" y="64920"/>
            <a:ext cx="3772508" cy="55399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METODENS GRUNDIDÉ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6434112B-B103-5466-9DB0-17CE21C3DDEE}"/>
              </a:ext>
            </a:extLst>
          </p:cNvPr>
          <p:cNvCxnSpPr>
            <a:cxnSpLocks/>
          </p:cNvCxnSpPr>
          <p:nvPr/>
        </p:nvCxnSpPr>
        <p:spPr>
          <a:xfrm>
            <a:off x="2840552" y="1621246"/>
            <a:ext cx="20811" cy="78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88E8A325-D843-CA27-CEBA-C594A40820BD}"/>
              </a:ext>
            </a:extLst>
          </p:cNvPr>
          <p:cNvCxnSpPr>
            <a:cxnSpLocks/>
          </p:cNvCxnSpPr>
          <p:nvPr/>
        </p:nvCxnSpPr>
        <p:spPr>
          <a:xfrm>
            <a:off x="1679331" y="1652568"/>
            <a:ext cx="327935" cy="404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3BD66DC0-F462-FEF8-28C0-22C916BA7144}"/>
              </a:ext>
            </a:extLst>
          </p:cNvPr>
          <p:cNvSpPr txBox="1"/>
          <p:nvPr/>
        </p:nvSpPr>
        <p:spPr>
          <a:xfrm>
            <a:off x="683568" y="5723278"/>
            <a:ext cx="4576253" cy="830997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Jo flere ”klodser ” vi kan udenad,</a:t>
            </a:r>
            <a:br>
              <a:rPr lang="da-DK" sz="2400" dirty="0"/>
            </a:br>
            <a:r>
              <a:rPr lang="da-DK" sz="2400" dirty="0"/>
              <a:t>Jo mindre skal vi bruge ”hjerne” på</a:t>
            </a:r>
          </a:p>
        </p:txBody>
      </p:sp>
    </p:spTree>
    <p:extLst>
      <p:ext uri="{BB962C8B-B14F-4D97-AF65-F5344CB8AC3E}">
        <p14:creationId xmlns:p14="http://schemas.microsoft.com/office/powerpoint/2010/main" val="9323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Willis Blume Agency - Honey, You Need To Know This">
            <a:extLst>
              <a:ext uri="{FF2B5EF4-FFF2-40B4-BE49-F238E27FC236}">
                <a16:creationId xmlns:a16="http://schemas.microsoft.com/office/drawing/2014/main" id="{2FE6B886-E2A6-93A7-3450-780AD3F08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2" y="673276"/>
            <a:ext cx="79950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1020A78-93A3-AA82-F9E8-44DD8CDB5481}"/>
              </a:ext>
            </a:extLst>
          </p:cNvPr>
          <p:cNvSpPr txBox="1"/>
          <p:nvPr/>
        </p:nvSpPr>
        <p:spPr>
          <a:xfrm>
            <a:off x="172486" y="192703"/>
            <a:ext cx="2252540" cy="16927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defTabSz="685800"/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er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ihn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/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ihm</a:t>
            </a:r>
            <a:endParaRPr lang="da-DK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ihr</a:t>
            </a:r>
            <a:endParaRPr lang="da-DK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es / es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ihm</a:t>
            </a:r>
            <a:endParaRPr lang="da-DK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ihnen</a:t>
            </a:r>
            <a:endParaRPr lang="da-DK" sz="2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19FFB2C-F2FD-EF7B-6C0F-306149FAACF0}"/>
              </a:ext>
            </a:extLst>
          </p:cNvPr>
          <p:cNvSpPr txBox="1"/>
          <p:nvPr/>
        </p:nvSpPr>
        <p:spPr>
          <a:xfrm>
            <a:off x="2627784" y="192703"/>
            <a:ext cx="878979" cy="12926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sein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- </a:t>
            </a:r>
          </a:p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ihr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-</a:t>
            </a:r>
          </a:p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ihr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-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CEE498D-D594-AAF2-6978-2F8AB01DCE41}"/>
              </a:ext>
            </a:extLst>
          </p:cNvPr>
          <p:cNvSpPr txBox="1"/>
          <p:nvPr/>
        </p:nvSpPr>
        <p:spPr>
          <a:xfrm>
            <a:off x="3702871" y="210706"/>
            <a:ext cx="2165273" cy="8925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defTabSz="685800"/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er/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/es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geh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da-DK" sz="26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</a:p>
          <a:p>
            <a:pPr algn="ctr" defTabSz="685800"/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sie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a-DK" sz="2600" dirty="0" err="1">
                <a:solidFill>
                  <a:prstClr val="black"/>
                </a:solidFill>
                <a:latin typeface="Calibri" panose="020F0502020204030204"/>
              </a:rPr>
              <a:t>geh</a:t>
            </a:r>
            <a:r>
              <a:rPr lang="da-DK" sz="2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da-DK" sz="2600" b="1" dirty="0">
                <a:solidFill>
                  <a:prstClr val="black"/>
                </a:solidFill>
                <a:latin typeface="Calibri" panose="020F0502020204030204"/>
              </a:rPr>
              <a:t>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86BFE80-686F-AC13-3545-4728E26208A4}"/>
              </a:ext>
            </a:extLst>
          </p:cNvPr>
          <p:cNvSpPr txBox="1"/>
          <p:nvPr/>
        </p:nvSpPr>
        <p:spPr>
          <a:xfrm>
            <a:off x="6949880" y="192703"/>
            <a:ext cx="2050690" cy="11079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defTabSz="685800"/>
            <a:r>
              <a:rPr lang="da-DK" sz="3300" dirty="0">
                <a:solidFill>
                  <a:prstClr val="black"/>
                </a:solidFill>
                <a:latin typeface="Calibri" panose="020F0502020204030204"/>
              </a:rPr>
              <a:t>Reduktion:</a:t>
            </a:r>
          </a:p>
          <a:p>
            <a:pPr algn="ctr" defTabSz="685800"/>
            <a:r>
              <a:rPr lang="da-DK" sz="3300" dirty="0">
                <a:solidFill>
                  <a:prstClr val="black"/>
                </a:solidFill>
                <a:latin typeface="Calibri" panose="020F0502020204030204"/>
              </a:rPr>
              <a:t>ca. 55 %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51D286-3976-4BA3-A4C0-9F5FC90E8684}"/>
              </a:ext>
            </a:extLst>
          </p:cNvPr>
          <p:cNvSpPr txBox="1"/>
          <p:nvPr/>
        </p:nvSpPr>
        <p:spPr>
          <a:xfrm>
            <a:off x="325237" y="5373216"/>
            <a:ext cx="8555227" cy="954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defTabSz="685800"/>
            <a:r>
              <a:rPr lang="da-DK" sz="2800" dirty="0" err="1">
                <a:solidFill>
                  <a:prstClr val="black"/>
                </a:solidFill>
                <a:latin typeface="Calibri" panose="020F0502020204030204"/>
              </a:rPr>
              <a:t>Vidensmængde</a:t>
            </a:r>
            <a:r>
              <a:rPr lang="da-DK" sz="2800" dirty="0">
                <a:solidFill>
                  <a:prstClr val="black"/>
                </a:solidFill>
                <a:latin typeface="Calibri" panose="020F0502020204030204"/>
              </a:rPr>
              <a:t> og kompleksitet reduceres markant</a:t>
            </a:r>
            <a:br>
              <a:rPr lang="da-DK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da-DK" sz="28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da-DK" sz="2800" b="1" dirty="0">
                <a:solidFill>
                  <a:prstClr val="black"/>
                </a:solidFill>
                <a:latin typeface="Calibri" panose="020F0502020204030204"/>
              </a:rPr>
              <a:t>Mestringsoplevelsen</a:t>
            </a:r>
            <a:r>
              <a:rPr lang="da-DK" sz="2800" dirty="0">
                <a:solidFill>
                  <a:prstClr val="black"/>
                </a:solidFill>
                <a:latin typeface="Calibri" panose="020F0502020204030204"/>
              </a:rPr>
              <a:t> opnås </a:t>
            </a:r>
            <a:r>
              <a:rPr lang="da-DK" sz="2800" b="1" dirty="0">
                <a:solidFill>
                  <a:prstClr val="black"/>
                </a:solidFill>
                <a:latin typeface="Calibri" panose="020F0502020204030204"/>
              </a:rPr>
              <a:t>hurtigere</a:t>
            </a:r>
            <a:r>
              <a:rPr lang="da-DK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da-DK" sz="28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da-DK" sz="28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motiverende</a:t>
            </a:r>
            <a:endParaRPr lang="da-DK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799DFA2-556B-6C17-D821-E65B0A010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" y="1997199"/>
            <a:ext cx="8905875" cy="16478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948ED0E-3C6F-7F4F-C721-F857300E7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6" y="3642586"/>
            <a:ext cx="90392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560FC-4E0A-D622-64A0-416D7313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8424936" cy="1325563"/>
          </a:xfrm>
        </p:spPr>
        <p:txBody>
          <a:bodyPr>
            <a:noAutofit/>
          </a:bodyPr>
          <a:lstStyle/>
          <a:p>
            <a:pPr algn="ctr"/>
            <a:r>
              <a:rPr lang="da-DK" sz="5000" dirty="0"/>
              <a:t>DE </a:t>
            </a:r>
            <a:r>
              <a:rPr lang="da-DK" sz="5000" b="1" dirty="0"/>
              <a:t>7</a:t>
            </a:r>
            <a:r>
              <a:rPr lang="da-DK" sz="5000" dirty="0"/>
              <a:t> LÆR-UDENAD-MODULER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1969C9-044C-A75D-B355-064DA511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61" y="1658219"/>
            <a:ext cx="8651109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2400" b="1" dirty="0"/>
              <a:t>7 x 95 min</a:t>
            </a:r>
          </a:p>
          <a:p>
            <a:pPr>
              <a:buFontTx/>
              <a:buChar char="-"/>
            </a:pPr>
            <a:r>
              <a:rPr lang="da-DK" sz="2400" dirty="0"/>
              <a:t>Bestemt artikel</a:t>
            </a:r>
          </a:p>
          <a:p>
            <a:pPr>
              <a:buFontTx/>
              <a:buChar char="-"/>
            </a:pPr>
            <a:r>
              <a:rPr lang="da-DK" sz="2400" dirty="0"/>
              <a:t>Ubestemt artikel</a:t>
            </a:r>
          </a:p>
          <a:p>
            <a:pPr>
              <a:buFontTx/>
              <a:buChar char="-"/>
            </a:pPr>
            <a:r>
              <a:rPr lang="da-DK" sz="2400" dirty="0"/>
              <a:t>Personligt pronomen</a:t>
            </a:r>
          </a:p>
          <a:p>
            <a:pPr>
              <a:buFontTx/>
              <a:buChar char="-"/>
            </a:pPr>
            <a:r>
              <a:rPr lang="da-DK" sz="2400" dirty="0"/>
              <a:t>Possessivt pronomen</a:t>
            </a:r>
          </a:p>
          <a:p>
            <a:pPr>
              <a:buFontTx/>
              <a:buChar char="-"/>
            </a:pPr>
            <a:r>
              <a:rPr lang="da-DK" sz="2400" dirty="0" err="1"/>
              <a:t>Præp</a:t>
            </a:r>
            <a:r>
              <a:rPr lang="da-DK" sz="2400" dirty="0"/>
              <a:t>-remserne: </a:t>
            </a:r>
            <a:r>
              <a:rPr lang="da-DK" sz="2400" dirty="0" err="1"/>
              <a:t>durch</a:t>
            </a:r>
            <a:r>
              <a:rPr lang="da-DK" sz="2400" dirty="0"/>
              <a:t>… | </a:t>
            </a:r>
            <a:r>
              <a:rPr lang="da-DK" sz="2400" dirty="0" err="1"/>
              <a:t>aus</a:t>
            </a:r>
            <a:r>
              <a:rPr lang="da-DK" sz="2400" dirty="0"/>
              <a:t>…</a:t>
            </a:r>
          </a:p>
          <a:p>
            <a:pPr>
              <a:buFontTx/>
              <a:buChar char="-"/>
            </a:pPr>
            <a:r>
              <a:rPr lang="da-DK" sz="2400" dirty="0"/>
              <a:t>De regelmæssige verber i præsens</a:t>
            </a:r>
          </a:p>
          <a:p>
            <a:pPr>
              <a:buFontTx/>
              <a:buChar char="-"/>
            </a:pPr>
            <a:endParaRPr lang="da-DK" sz="2400" dirty="0"/>
          </a:p>
          <a:p>
            <a:pPr>
              <a:buFontTx/>
              <a:buChar char="-"/>
            </a:pPr>
            <a:r>
              <a:rPr lang="da-DK" sz="2400" dirty="0"/>
              <a:t>Centrale småord (generelt højfrekvente ord + ord i jeres pensum) </a:t>
            </a:r>
          </a:p>
          <a:p>
            <a:pPr>
              <a:buFontTx/>
              <a:buChar char="-"/>
            </a:pPr>
            <a:r>
              <a:rPr lang="da-DK" sz="2400" dirty="0"/>
              <a:t>Tekstmålrettede ord (substantiver) </a:t>
            </a:r>
            <a:r>
              <a:rPr lang="da-DK" sz="2400" dirty="0">
                <a:sym typeface="Wingdings" panose="05000000000000000000" pitchFamily="2" charset="2"/>
              </a:rPr>
              <a:t> </a:t>
            </a:r>
            <a:r>
              <a:rPr lang="da-DK" sz="2400" u="sng" dirty="0">
                <a:solidFill>
                  <a:srgbClr val="FF0000"/>
                </a:solidFill>
                <a:sym typeface="Wingdings" panose="05000000000000000000" pitchFamily="2" charset="2"/>
              </a:rPr>
              <a:t>skal</a:t>
            </a:r>
            <a:r>
              <a:rPr lang="da-DK" sz="2400" dirty="0">
                <a:solidFill>
                  <a:srgbClr val="FF0000"/>
                </a:solidFill>
                <a:sym typeface="Wingdings" panose="05000000000000000000" pitchFamily="2" charset="2"/>
              </a:rPr>
              <a:t> tilpasses jeres </a:t>
            </a:r>
            <a:r>
              <a:rPr lang="da-DK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forløb</a:t>
            </a:r>
            <a:r>
              <a:rPr lang="da-DK" sz="24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12E7450-D527-8C60-3D77-D70CD1C0D949}"/>
              </a:ext>
            </a:extLst>
          </p:cNvPr>
          <p:cNvSpPr txBox="1"/>
          <p:nvPr/>
        </p:nvSpPr>
        <p:spPr>
          <a:xfrm>
            <a:off x="5066709" y="1556792"/>
            <a:ext cx="3972562" cy="30469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b="1" dirty="0"/>
              <a:t>DIDAKTISKE PRINCIPPER</a:t>
            </a:r>
          </a:p>
          <a:p>
            <a:r>
              <a:rPr lang="da-DK" sz="2400" dirty="0"/>
              <a:t>- Lær </a:t>
            </a:r>
            <a:r>
              <a:rPr lang="da-DK" sz="2400" b="1" dirty="0"/>
              <a:t>A</a:t>
            </a:r>
            <a:r>
              <a:rPr lang="da-DK" sz="2400" dirty="0"/>
              <a:t> udenad </a:t>
            </a:r>
            <a:r>
              <a:rPr lang="da-DK" sz="2400" dirty="0">
                <a:sym typeface="Wingdings" panose="05000000000000000000" pitchFamily="2" charset="2"/>
              </a:rPr>
              <a:t> brug A</a:t>
            </a:r>
            <a:br>
              <a:rPr lang="da-DK" sz="2400" dirty="0">
                <a:sym typeface="Wingdings" panose="05000000000000000000" pitchFamily="2" charset="2"/>
              </a:rPr>
            </a:br>
            <a:r>
              <a:rPr lang="da-DK" sz="2400" dirty="0">
                <a:sym typeface="Wingdings" panose="05000000000000000000" pitchFamily="2" charset="2"/>
              </a:rPr>
              <a:t>- Repeter </a:t>
            </a:r>
            <a:r>
              <a:rPr lang="da-DK" sz="2400" b="1" dirty="0">
                <a:sym typeface="Wingdings" panose="05000000000000000000" pitchFamily="2" charset="2"/>
              </a:rPr>
              <a:t>A</a:t>
            </a:r>
            <a:br>
              <a:rPr lang="da-DK" sz="2400" dirty="0">
                <a:sym typeface="Wingdings" panose="05000000000000000000" pitchFamily="2" charset="2"/>
              </a:rPr>
            </a:br>
            <a:r>
              <a:rPr lang="da-DK" sz="2400" dirty="0">
                <a:sym typeface="Wingdings" panose="05000000000000000000" pitchFamily="2" charset="2"/>
              </a:rPr>
              <a:t>- Lær </a:t>
            </a:r>
            <a:r>
              <a:rPr lang="da-DK" sz="2400" b="1" dirty="0">
                <a:sym typeface="Wingdings" panose="05000000000000000000" pitchFamily="2" charset="2"/>
              </a:rPr>
              <a:t>B</a:t>
            </a:r>
            <a:r>
              <a:rPr lang="da-DK" sz="2400" dirty="0">
                <a:sym typeface="Wingdings" panose="05000000000000000000" pitchFamily="2" charset="2"/>
              </a:rPr>
              <a:t> udenad  brug A+B</a:t>
            </a:r>
          </a:p>
          <a:p>
            <a:r>
              <a:rPr lang="da-DK" sz="2400" dirty="0"/>
              <a:t>- Repeter </a:t>
            </a:r>
            <a:r>
              <a:rPr lang="da-DK" sz="2400" b="1" dirty="0"/>
              <a:t>A</a:t>
            </a:r>
            <a:r>
              <a:rPr lang="da-DK" sz="2400" dirty="0"/>
              <a:t> + </a:t>
            </a:r>
            <a:r>
              <a:rPr lang="da-DK" sz="2400" b="1" dirty="0"/>
              <a:t>B</a:t>
            </a:r>
          </a:p>
          <a:p>
            <a:r>
              <a:rPr lang="da-DK" sz="2400" dirty="0"/>
              <a:t>- Lær </a:t>
            </a:r>
            <a:r>
              <a:rPr lang="da-DK" sz="2400" b="1" dirty="0"/>
              <a:t>C</a:t>
            </a:r>
            <a:r>
              <a:rPr lang="da-DK" sz="2400" dirty="0"/>
              <a:t> udenad </a:t>
            </a:r>
            <a:r>
              <a:rPr lang="da-DK" sz="2400" dirty="0">
                <a:sym typeface="Wingdings" panose="05000000000000000000" pitchFamily="2" charset="2"/>
              </a:rPr>
              <a:t> brug A+B+C</a:t>
            </a:r>
            <a:br>
              <a:rPr lang="da-DK" sz="2400" dirty="0">
                <a:sym typeface="Wingdings" panose="05000000000000000000" pitchFamily="2" charset="2"/>
              </a:rPr>
            </a:br>
            <a:r>
              <a:rPr lang="da-DK" sz="2400" dirty="0">
                <a:sym typeface="Wingdings" panose="05000000000000000000" pitchFamily="2" charset="2"/>
              </a:rPr>
              <a:t>- </a:t>
            </a:r>
            <a:r>
              <a:rPr lang="da-DK" sz="2400" dirty="0"/>
              <a:t>Repeter </a:t>
            </a:r>
            <a:r>
              <a:rPr lang="da-DK" sz="2400" b="1" dirty="0"/>
              <a:t>A</a:t>
            </a:r>
            <a:r>
              <a:rPr lang="da-DK" sz="2400" dirty="0"/>
              <a:t> + </a:t>
            </a:r>
            <a:r>
              <a:rPr lang="da-DK" sz="2400" b="1" dirty="0"/>
              <a:t>B </a:t>
            </a:r>
            <a:r>
              <a:rPr lang="da-DK" sz="2400" dirty="0"/>
              <a:t>+</a:t>
            </a:r>
            <a:r>
              <a:rPr lang="da-DK" sz="2400" b="1" dirty="0"/>
              <a:t> C</a:t>
            </a:r>
          </a:p>
          <a:p>
            <a:r>
              <a:rPr lang="da-DK" sz="2400" dirty="0">
                <a:sym typeface="Wingdings" panose="05000000000000000000" pitchFamily="2" charset="2"/>
              </a:rPr>
              <a:t>   osv.</a:t>
            </a:r>
            <a:endParaRPr lang="da-DK" sz="2400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4929787-5FBB-21AE-11A6-5A87FF070C5F}"/>
              </a:ext>
            </a:extLst>
          </p:cNvPr>
          <p:cNvSpPr txBox="1"/>
          <p:nvPr/>
        </p:nvSpPr>
        <p:spPr>
          <a:xfrm>
            <a:off x="7452320" y="5949280"/>
            <a:ext cx="1633652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a-DK" sz="1600" dirty="0"/>
              <a:t>GENNEMGÅ PP </a:t>
            </a:r>
            <a:br>
              <a:rPr lang="da-DK" sz="1600" dirty="0"/>
            </a:br>
            <a:r>
              <a:rPr lang="da-DK" sz="1600" dirty="0"/>
              <a:t>TIME 1 – HUSK</a:t>
            </a:r>
            <a:br>
              <a:rPr lang="da-DK" sz="1600" dirty="0"/>
            </a:br>
            <a:r>
              <a:rPr lang="da-DK" sz="1600" b="1" dirty="0"/>
              <a:t>NEDTONEDE</a:t>
            </a:r>
            <a:r>
              <a:rPr lang="da-DK" sz="1600" dirty="0"/>
              <a:t> Q+B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F74B3F8-958D-039E-9749-793CBA932892}"/>
              </a:ext>
            </a:extLst>
          </p:cNvPr>
          <p:cNvSpPr txBox="1"/>
          <p:nvPr/>
        </p:nvSpPr>
        <p:spPr>
          <a:xfrm>
            <a:off x="480744" y="6145234"/>
            <a:ext cx="6542560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I SKAL ÅBNE PP:  tysk_time_1_2025_elev_bestemt </a:t>
            </a:r>
          </a:p>
        </p:txBody>
      </p:sp>
    </p:spTree>
    <p:extLst>
      <p:ext uri="{BB962C8B-B14F-4D97-AF65-F5344CB8AC3E}">
        <p14:creationId xmlns:p14="http://schemas.microsoft.com/office/powerpoint/2010/main" val="15158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2C07C70-74C8-9771-5112-F2F0F270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33"/>
            <a:ext cx="9144000" cy="6320359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AC1AD6D-E1E8-44D0-BB19-B8F6C6E19393}"/>
              </a:ext>
            </a:extLst>
          </p:cNvPr>
          <p:cNvSpPr txBox="1"/>
          <p:nvPr/>
        </p:nvSpPr>
        <p:spPr>
          <a:xfrm>
            <a:off x="323528" y="76130"/>
            <a:ext cx="8732262" cy="553998"/>
          </a:xfrm>
          <a:prstGeom prst="rect">
            <a:avLst/>
          </a:prstGeom>
          <a:solidFill>
            <a:schemeClr val="bg1">
              <a:alpha val="99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AT KUNNE DE ENKELTE ARTIKLER PÅ KØN/KASUS – Q+B</a:t>
            </a:r>
          </a:p>
        </p:txBody>
      </p:sp>
    </p:spTree>
    <p:extLst>
      <p:ext uri="{BB962C8B-B14F-4D97-AF65-F5344CB8AC3E}">
        <p14:creationId xmlns:p14="http://schemas.microsoft.com/office/powerpoint/2010/main" val="3100407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B641E-757D-1CA6-C6F1-4BFA0B72B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9214F4A-430D-A85D-4A40-82727A32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00100"/>
            <a:ext cx="8479463" cy="572208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8931BF5-15F8-6811-E8F4-022EB864F284}"/>
              </a:ext>
            </a:extLst>
          </p:cNvPr>
          <p:cNvSpPr txBox="1"/>
          <p:nvPr/>
        </p:nvSpPr>
        <p:spPr>
          <a:xfrm>
            <a:off x="323528" y="76130"/>
            <a:ext cx="7667420" cy="553998"/>
          </a:xfrm>
          <a:prstGeom prst="rect">
            <a:avLst/>
          </a:prstGeom>
          <a:solidFill>
            <a:schemeClr val="bg1">
              <a:alpha val="99000"/>
            </a:schemeClr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3000" dirty="0"/>
              <a:t>AT KUNNE B.A. U.A og P.P. PÅ KØN/KASUS – Q+B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548AD77-9934-9FDA-9092-8237A3368D8F}"/>
              </a:ext>
            </a:extLst>
          </p:cNvPr>
          <p:cNvSpPr txBox="1"/>
          <p:nvPr/>
        </p:nvSpPr>
        <p:spPr>
          <a:xfrm rot="19897428">
            <a:off x="127330" y="2949248"/>
            <a:ext cx="8462958" cy="707886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a-DK" sz="4000" dirty="0"/>
              <a:t>VI PRØVER AT VÆRE ELEV I 2 MINUTTER</a:t>
            </a:r>
          </a:p>
        </p:txBody>
      </p:sp>
    </p:spTree>
    <p:extLst>
      <p:ext uri="{BB962C8B-B14F-4D97-AF65-F5344CB8AC3E}">
        <p14:creationId xmlns:p14="http://schemas.microsoft.com/office/powerpoint/2010/main" val="6673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903D-45F9-B0F7-8DDF-EDAC506F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16632"/>
            <a:ext cx="2962672" cy="1749420"/>
          </a:xfrm>
        </p:spPr>
        <p:txBody>
          <a:bodyPr>
            <a:normAutofit/>
          </a:bodyPr>
          <a:lstStyle/>
          <a:p>
            <a:pPr algn="r"/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KORREKTE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SÆTNINGER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HØJT</a:t>
            </a:r>
            <a:endParaRPr lang="da-DK" sz="30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0F6D9-3608-CFBA-8B53-FC461DAF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7596336" cy="514116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hat ein__ bösen Plan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 sperrt Hänsel </a:t>
            </a:r>
            <a:r>
              <a:rPr lang="de-DE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Käfig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schubst d__ Hexe </a:t>
            </a:r>
            <a:r>
              <a:rPr lang="de-DE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d__ Ofen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brennt </a:t>
            </a:r>
            <a:r>
              <a:rPr lang="de-DE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d__ Ofen	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Schwester öffnet d__ Käfig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befreit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Bruder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H. und G. nehmen d__ Edelsteine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Kinder verlassen d__ Haus der Hexe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 kommen zu ein__ See (m)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Ente bringt d__ Kinder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See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Vater freut sich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d__ Kinder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D__ Stiefmutter ist tot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3C07E9F-D0CD-856B-BB2A-E66FE0B235C1}"/>
              </a:ext>
            </a:extLst>
          </p:cNvPr>
          <p:cNvSpPr txBox="1"/>
          <p:nvPr/>
        </p:nvSpPr>
        <p:spPr>
          <a:xfrm>
            <a:off x="7172099" y="6245169"/>
            <a:ext cx="1806072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PAR-OPGAVE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CC40F7-6184-D74A-C5FB-61E664FACCC3}"/>
              </a:ext>
            </a:extLst>
          </p:cNvPr>
          <p:cNvSpPr txBox="1">
            <a:spLocks/>
          </p:cNvSpPr>
          <p:nvPr/>
        </p:nvSpPr>
        <p:spPr>
          <a:xfrm>
            <a:off x="6178208" y="1982684"/>
            <a:ext cx="2724616" cy="106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 </a:t>
            </a:r>
            <a:r>
              <a:rPr lang="de-DE" sz="3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GLOSE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 </a:t>
            </a:r>
            <a:r>
              <a:rPr lang="de-DE" sz="3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SÆTNING</a:t>
            </a:r>
            <a:endParaRPr lang="da-DK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9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903D-45F9-B0F7-8DDF-EDAC506F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16632"/>
            <a:ext cx="2962672" cy="1749420"/>
          </a:xfrm>
        </p:spPr>
        <p:txBody>
          <a:bodyPr>
            <a:normAutofit/>
          </a:bodyPr>
          <a:lstStyle/>
          <a:p>
            <a:pPr algn="r"/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KORREKTE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SÆTNINGER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HØJT</a:t>
            </a:r>
            <a:endParaRPr lang="da-DK" sz="30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0F6D9-3608-CFBA-8B53-FC461DAF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7596336" cy="514116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ha_ ein__ bösen Plan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 sperr_ Hänsel in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Käfig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schubs_ d__ Hexe in d__ Ofen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brenn_ in d__ Ofen	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Schwester öffne_ d__ Käfig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befrei_ ihr__ Bruder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H. und G.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nehm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d__ Edelsteine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Kinder verlass__ d__ Haus der Hexe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 komm__ zu ein__ See (m)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Ente bring_ d__ Kinder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See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Vater freu_ sich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d__ Kinder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D__ Stiefmutter ist/sind? tot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6E98B74-122B-44BC-63C9-507442A320BB}"/>
              </a:ext>
            </a:extLst>
          </p:cNvPr>
          <p:cNvSpPr txBox="1"/>
          <p:nvPr/>
        </p:nvSpPr>
        <p:spPr>
          <a:xfrm>
            <a:off x="5368119" y="1970217"/>
            <a:ext cx="366837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OPGAVERNE KAN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”GENBRUGES” TIL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ØGE KOMPLEKSITET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a-DK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PROGRESSION 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MESTRE 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noget</a:t>
            </a:r>
            <a:r>
              <a:rPr lang="da-D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9194732-4EBD-15B9-8DD2-B8E8ACE1EFEC}"/>
              </a:ext>
            </a:extLst>
          </p:cNvPr>
          <p:cNvSpPr txBox="1"/>
          <p:nvPr/>
        </p:nvSpPr>
        <p:spPr>
          <a:xfrm>
            <a:off x="7172099" y="6245169"/>
            <a:ext cx="1806072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PAR-OPGAVE</a:t>
            </a:r>
          </a:p>
        </p:txBody>
      </p:sp>
    </p:spTree>
    <p:extLst>
      <p:ext uri="{BB962C8B-B14F-4D97-AF65-F5344CB8AC3E}">
        <p14:creationId xmlns:p14="http://schemas.microsoft.com/office/powerpoint/2010/main" val="1757674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903D-45F9-B0F7-8DDF-EDAC506F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16632"/>
            <a:ext cx="2962672" cy="1749420"/>
          </a:xfrm>
        </p:spPr>
        <p:txBody>
          <a:bodyPr>
            <a:normAutofit/>
          </a:bodyPr>
          <a:lstStyle/>
          <a:p>
            <a:pPr algn="r"/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KORREKTE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SÆTNINGER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HØJT</a:t>
            </a:r>
            <a:endParaRPr lang="da-DK" sz="30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0F6D9-3608-CFBA-8B53-FC461DAF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7596336" cy="514116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ha_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bösen Plan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 sperr_ Hänsel in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Käfig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schubs_ d__ Hexe in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Ofen (m)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brenn_ in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Ofen	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Schwester öffne_ d__ Käfig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befrei_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Bruder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H. und G.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nehm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Edelsteine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Kinder verlass__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Haus 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 komm__ zu ein__ See (m)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Ente bring_ d__ Kinder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See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Vater freu_ sich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de-DE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Kinder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Ihr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 Stiefmutter ist/sind? tot</a:t>
            </a:r>
            <a:endParaRPr lang="de-D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6E98B74-122B-44BC-63C9-507442A320BB}"/>
              </a:ext>
            </a:extLst>
          </p:cNvPr>
          <p:cNvSpPr txBox="1"/>
          <p:nvPr/>
        </p:nvSpPr>
        <p:spPr>
          <a:xfrm>
            <a:off x="5368119" y="1970217"/>
            <a:ext cx="366837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OPGAVERNE KAN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”GENBRUGES” TIL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ØGE KOMPLEKSITET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a-DK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PROGRESSION 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b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MESTRE 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noget</a:t>
            </a:r>
            <a:r>
              <a:rPr lang="da-DK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NYT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C171DD6-550D-EF9C-EA0B-B741753CF958}"/>
              </a:ext>
            </a:extLst>
          </p:cNvPr>
          <p:cNvSpPr txBox="1"/>
          <p:nvPr/>
        </p:nvSpPr>
        <p:spPr>
          <a:xfrm>
            <a:off x="7172099" y="6245169"/>
            <a:ext cx="1806072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PAR-OPGAVE</a:t>
            </a:r>
          </a:p>
        </p:txBody>
      </p:sp>
    </p:spTree>
    <p:extLst>
      <p:ext uri="{BB962C8B-B14F-4D97-AF65-F5344CB8AC3E}">
        <p14:creationId xmlns:p14="http://schemas.microsoft.com/office/powerpoint/2010/main" val="4993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A903D-45F9-B0F7-8DDF-EDAC506F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16632"/>
            <a:ext cx="2962672" cy="1749420"/>
          </a:xfrm>
        </p:spPr>
        <p:txBody>
          <a:bodyPr>
            <a:normAutofit/>
          </a:bodyPr>
          <a:lstStyle/>
          <a:p>
            <a:pPr algn="r"/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KORREKTE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SÆTNINGER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HØJT</a:t>
            </a:r>
            <a:endParaRPr lang="da-DK" sz="3000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50F6D9-3608-CFBA-8B53-FC461DAF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9505056" cy="514116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ha_ ein__ bösen Plan</a:t>
            </a:r>
            <a:endParaRPr lang="da-DK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 sperr_ Hänsel in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Käfig</a:t>
            </a:r>
            <a:endParaRPr lang="da-DK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schubs_ d__ Hexe in d__ Ofen</a:t>
            </a:r>
            <a:endParaRPr lang="da-DK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Hexe brenn_ in d__ Ofen	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Schwester öffne_ d__ Käfig				   | die / -t / den 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Gretel befrei_ ihr__ Bruder					   | -t / ihren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H. und G. 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nehm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d__ Edelsteine			   | -en / die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Kinder verlass__ d__ Haus der Hexe		   | die / -en / das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 komm__ zu ein__ See (m)				   | -en / einem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D__ Ente bring_ d__ Kinder über (+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ein__ See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 die / -t / die / einen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D__ Vater freu_ sich über (+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d__ Kinder	   | der / -t / die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D__ Stiefmutter ist/sind? tot				   | die / ist		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Hänsel und Gretel find__ nach Hause			   | -en</a:t>
            </a: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C665A2E-EEF8-0B16-399B-B4A230D72F81}"/>
              </a:ext>
            </a:extLst>
          </p:cNvPr>
          <p:cNvSpPr txBox="1"/>
          <p:nvPr/>
        </p:nvSpPr>
        <p:spPr>
          <a:xfrm>
            <a:off x="8320812" y="6261901"/>
            <a:ext cx="712054" cy="46166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Q+B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2CAE513-B6DF-D74F-8EBE-990C64A5A97A}"/>
              </a:ext>
            </a:extLst>
          </p:cNvPr>
          <p:cNvSpPr txBox="1"/>
          <p:nvPr/>
        </p:nvSpPr>
        <p:spPr>
          <a:xfrm rot="19897428">
            <a:off x="127330" y="2949248"/>
            <a:ext cx="8462958" cy="707886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a-DK" sz="4000" dirty="0"/>
              <a:t>VI PRØVER AT VÆRE ELEV I 2 MINUTTER</a:t>
            </a:r>
          </a:p>
        </p:txBody>
      </p:sp>
    </p:spTree>
    <p:extLst>
      <p:ext uri="{BB962C8B-B14F-4D97-AF65-F5344CB8AC3E}">
        <p14:creationId xmlns:p14="http://schemas.microsoft.com/office/powerpoint/2010/main" val="13212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tivation - Ethical Foundations">
            <a:extLst>
              <a:ext uri="{FF2B5EF4-FFF2-40B4-BE49-F238E27FC236}">
                <a16:creationId xmlns:a16="http://schemas.microsoft.com/office/drawing/2014/main" id="{ECDE0A34-0199-4D2C-7BDC-1A4921FA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76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A991BA6-F316-1551-E4F4-A830168B3D30}"/>
              </a:ext>
            </a:extLst>
          </p:cNvPr>
          <p:cNvSpPr txBox="1"/>
          <p:nvPr/>
        </p:nvSpPr>
        <p:spPr>
          <a:xfrm>
            <a:off x="436957" y="1287447"/>
            <a:ext cx="8270084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700" dirty="0"/>
              <a:t>HVAD SKABER MOTIVATION HOS EN GYMNASIEELEV 2025</a:t>
            </a:r>
          </a:p>
        </p:txBody>
      </p:sp>
    </p:spTree>
    <p:extLst>
      <p:ext uri="{BB962C8B-B14F-4D97-AF65-F5344CB8AC3E}">
        <p14:creationId xmlns:p14="http://schemas.microsoft.com/office/powerpoint/2010/main" val="1968464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7CA9A-155E-BD9F-F061-D34478C5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88640"/>
            <a:ext cx="4320480" cy="497061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da-DK" sz="3000" dirty="0"/>
              <a:t>LAV MUNDTLIGE SÆTNINGER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A79A577-5933-C208-3FDF-F3F667C7CEB2}"/>
              </a:ext>
            </a:extLst>
          </p:cNvPr>
          <p:cNvSpPr txBox="1">
            <a:spLocks/>
          </p:cNvSpPr>
          <p:nvPr/>
        </p:nvSpPr>
        <p:spPr>
          <a:xfrm>
            <a:off x="597860" y="518460"/>
            <a:ext cx="4680520" cy="5148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a-DK" sz="2200" dirty="0"/>
              <a:t>Der </a:t>
            </a:r>
            <a:r>
              <a:rPr lang="da-DK" sz="2200" dirty="0" err="1"/>
              <a:t>Bruder</a:t>
            </a:r>
            <a:r>
              <a:rPr lang="da-DK" sz="2200" dirty="0"/>
              <a:t> ha__…	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</a:t>
            </a:r>
            <a:r>
              <a:rPr lang="da-DK" sz="2200" dirty="0" err="1"/>
              <a:t>Schwester</a:t>
            </a:r>
            <a:r>
              <a:rPr lang="da-DK" sz="2200" dirty="0"/>
              <a:t> ha__…	</a:t>
            </a:r>
          </a:p>
          <a:p>
            <a:pPr algn="l">
              <a:lnSpc>
                <a:spcPct val="120000"/>
              </a:lnSpc>
            </a:pPr>
            <a:r>
              <a:rPr lang="da-DK" sz="2200" dirty="0" err="1"/>
              <a:t>Hänsel</a:t>
            </a:r>
            <a:r>
              <a:rPr lang="da-DK" sz="2200" dirty="0"/>
              <a:t> </a:t>
            </a:r>
            <a:r>
              <a:rPr lang="da-DK" sz="2200" dirty="0" err="1"/>
              <a:t>ist</a:t>
            </a:r>
            <a:r>
              <a:rPr lang="da-DK" sz="2200" dirty="0"/>
              <a:t>…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Gretel </a:t>
            </a:r>
            <a:r>
              <a:rPr lang="da-DK" sz="2200" dirty="0" err="1"/>
              <a:t>ist</a:t>
            </a:r>
            <a:r>
              <a:rPr lang="da-DK" sz="2200" dirty="0"/>
              <a:t>…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</a:t>
            </a:r>
            <a:r>
              <a:rPr lang="da-DK" sz="2200" dirty="0" err="1"/>
              <a:t>Eltern</a:t>
            </a:r>
            <a:r>
              <a:rPr lang="da-DK" sz="2200" dirty="0"/>
              <a:t> </a:t>
            </a:r>
            <a:r>
              <a:rPr lang="da-DK" sz="2200" dirty="0" err="1"/>
              <a:t>hab</a:t>
            </a:r>
            <a:r>
              <a:rPr lang="da-DK" sz="2200" dirty="0"/>
              <a:t>___...und….</a:t>
            </a:r>
          </a:p>
          <a:p>
            <a:pPr algn="l">
              <a:lnSpc>
                <a:spcPct val="120000"/>
              </a:lnSpc>
            </a:pPr>
            <a:r>
              <a:rPr lang="da-DK" sz="2200" dirty="0" err="1"/>
              <a:t>Hänsel</a:t>
            </a:r>
            <a:r>
              <a:rPr lang="da-DK" sz="2200" dirty="0"/>
              <a:t> </a:t>
            </a:r>
            <a:r>
              <a:rPr lang="da-DK" sz="2200" dirty="0" err="1"/>
              <a:t>sammel</a:t>
            </a:r>
            <a:r>
              <a:rPr lang="da-DK" sz="2200" dirty="0"/>
              <a:t>__.....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Mutter </a:t>
            </a:r>
            <a:r>
              <a:rPr lang="da-DK" sz="2200" dirty="0" err="1"/>
              <a:t>ist</a:t>
            </a:r>
            <a:r>
              <a:rPr lang="da-DK" sz="2200" dirty="0"/>
              <a:t>…	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Der Vater </a:t>
            </a:r>
            <a:r>
              <a:rPr lang="da-DK" sz="2200" dirty="0" err="1"/>
              <a:t>ist</a:t>
            </a:r>
            <a:r>
              <a:rPr lang="da-DK" sz="2200" dirty="0"/>
              <a:t>…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Kinder </a:t>
            </a:r>
            <a:r>
              <a:rPr lang="da-DK" sz="2200" dirty="0" err="1"/>
              <a:t>hör</a:t>
            </a:r>
            <a:r>
              <a:rPr lang="da-DK" sz="2200" dirty="0"/>
              <a:t>__….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</a:t>
            </a:r>
            <a:r>
              <a:rPr lang="da-DK" sz="2200" dirty="0" err="1"/>
              <a:t>Eltern</a:t>
            </a:r>
            <a:r>
              <a:rPr lang="da-DK" sz="2200" dirty="0"/>
              <a:t> </a:t>
            </a:r>
            <a:r>
              <a:rPr lang="da-DK" sz="2200" dirty="0" err="1"/>
              <a:t>hab</a:t>
            </a:r>
            <a:r>
              <a:rPr lang="da-DK" sz="2200" dirty="0"/>
              <a:t>__ </a:t>
            </a:r>
            <a:r>
              <a:rPr lang="da-DK" sz="2200" dirty="0" err="1"/>
              <a:t>nicht</a:t>
            </a:r>
            <a:r>
              <a:rPr lang="da-DK" sz="2200" dirty="0"/>
              <a:t> </a:t>
            </a:r>
            <a:r>
              <a:rPr lang="da-DK" sz="2200" dirty="0" err="1"/>
              <a:t>genug</a:t>
            </a:r>
            <a:r>
              <a:rPr lang="da-DK" sz="2200" dirty="0"/>
              <a:t> (nok)…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Der Vater ha__… </a:t>
            </a:r>
            <a:r>
              <a:rPr lang="da-DK" sz="2200" dirty="0" err="1"/>
              <a:t>ein</a:t>
            </a:r>
            <a:r>
              <a:rPr lang="da-DK" sz="2200" dirty="0"/>
              <a:t>__…. und </a:t>
            </a:r>
            <a:r>
              <a:rPr lang="da-DK" sz="2200" dirty="0" err="1"/>
              <a:t>ein</a:t>
            </a:r>
            <a:r>
              <a:rPr lang="da-DK" sz="2200" dirty="0"/>
              <a:t>__ </a:t>
            </a:r>
          </a:p>
          <a:p>
            <a:pPr algn="l">
              <a:lnSpc>
                <a:spcPct val="120000"/>
              </a:lnSpc>
            </a:pPr>
            <a:r>
              <a:rPr lang="da-DK" sz="2200" dirty="0" err="1"/>
              <a:t>Hänsel</a:t>
            </a:r>
            <a:r>
              <a:rPr lang="da-DK" sz="2200" dirty="0"/>
              <a:t> </a:t>
            </a:r>
            <a:r>
              <a:rPr lang="da-DK" sz="2200" dirty="0" err="1"/>
              <a:t>sammel</a:t>
            </a:r>
            <a:r>
              <a:rPr lang="da-DK" sz="2200" dirty="0"/>
              <a:t>___....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Er </a:t>
            </a:r>
            <a:r>
              <a:rPr lang="da-DK" sz="2200" dirty="0" err="1"/>
              <a:t>öffne</a:t>
            </a:r>
            <a:r>
              <a:rPr lang="da-DK" sz="2200" dirty="0"/>
              <a:t>__....</a:t>
            </a:r>
          </a:p>
          <a:p>
            <a:pPr algn="l">
              <a:lnSpc>
                <a:spcPct val="120000"/>
              </a:lnSpc>
            </a:pPr>
            <a:r>
              <a:rPr lang="da-DK" sz="2200" dirty="0" err="1"/>
              <a:t>Hänsel</a:t>
            </a:r>
            <a:r>
              <a:rPr lang="da-DK" sz="2200" dirty="0"/>
              <a:t> </a:t>
            </a:r>
            <a:r>
              <a:rPr lang="da-DK" sz="2200" dirty="0" err="1"/>
              <a:t>lös</a:t>
            </a:r>
            <a:r>
              <a:rPr lang="da-DK" sz="2200" dirty="0"/>
              <a:t>__…</a:t>
            </a:r>
          </a:p>
          <a:p>
            <a:pPr algn="l">
              <a:lnSpc>
                <a:spcPct val="120000"/>
              </a:lnSpc>
            </a:pPr>
            <a:r>
              <a:rPr lang="da-DK" sz="2200" dirty="0"/>
              <a:t>Die </a:t>
            </a:r>
            <a:r>
              <a:rPr lang="da-DK" sz="2200" dirty="0" err="1"/>
              <a:t>Eltern</a:t>
            </a:r>
            <a:r>
              <a:rPr lang="da-DK" sz="2200" dirty="0"/>
              <a:t> </a:t>
            </a:r>
            <a:r>
              <a:rPr lang="da-DK" sz="2200" dirty="0" err="1"/>
              <a:t>geb</a:t>
            </a:r>
            <a:r>
              <a:rPr lang="da-DK" sz="2200" dirty="0"/>
              <a:t>___ + □	+ ∆	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E46408F-53B8-014E-9AAA-2EFE8592DBC9}"/>
              </a:ext>
            </a:extLst>
          </p:cNvPr>
          <p:cNvSpPr txBox="1">
            <a:spLocks/>
          </p:cNvSpPr>
          <p:nvPr/>
        </p:nvSpPr>
        <p:spPr>
          <a:xfrm>
            <a:off x="4968552" y="1185179"/>
            <a:ext cx="3995936" cy="5148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a-DK" sz="2000" dirty="0"/>
              <a:t>der </a:t>
            </a:r>
            <a:r>
              <a:rPr lang="da-DK" sz="2000" dirty="0" err="1"/>
              <a:t>Bruder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die </a:t>
            </a:r>
            <a:r>
              <a:rPr lang="da-DK" sz="2000" dirty="0" err="1"/>
              <a:t>Schwester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der Junge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die </a:t>
            </a:r>
            <a:r>
              <a:rPr lang="da-DK" sz="2000" dirty="0" err="1"/>
              <a:t>Stiefmutter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der Vater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das </a:t>
            </a:r>
            <a:r>
              <a:rPr lang="da-DK" sz="2000" dirty="0" err="1"/>
              <a:t>Mädchen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das </a:t>
            </a:r>
            <a:r>
              <a:rPr lang="da-DK" sz="2000" dirty="0" err="1"/>
              <a:t>Gespräch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(das) Essen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die </a:t>
            </a:r>
            <a:r>
              <a:rPr lang="da-DK" sz="2000" dirty="0" err="1"/>
              <a:t>Tochter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der Sohn	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die </a:t>
            </a:r>
            <a:r>
              <a:rPr lang="da-DK" sz="2000" dirty="0" err="1"/>
              <a:t>Kieselsteine</a:t>
            </a:r>
            <a:r>
              <a:rPr lang="da-DK" sz="2000" dirty="0"/>
              <a:t> (pl)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der </a:t>
            </a:r>
            <a:r>
              <a:rPr lang="da-DK" sz="2000" dirty="0" err="1"/>
              <a:t>Holzhacker</a:t>
            </a:r>
            <a:r>
              <a:rPr lang="da-DK" sz="2000" dirty="0"/>
              <a:t>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die </a:t>
            </a:r>
            <a:r>
              <a:rPr lang="da-DK" sz="2000" dirty="0" err="1"/>
              <a:t>Tür</a:t>
            </a:r>
            <a:r>
              <a:rPr lang="da-DK" sz="2000" dirty="0"/>
              <a:t>	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das Problem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das </a:t>
            </a:r>
            <a:r>
              <a:rPr lang="da-DK" sz="2000" dirty="0" err="1"/>
              <a:t>Brot</a:t>
            </a:r>
            <a:r>
              <a:rPr lang="da-DK" sz="2000" dirty="0"/>
              <a:t>		</a:t>
            </a:r>
          </a:p>
          <a:p>
            <a:pPr algn="l">
              <a:lnSpc>
                <a:spcPct val="120000"/>
              </a:lnSpc>
            </a:pPr>
            <a:r>
              <a:rPr lang="da-DK" sz="2000" dirty="0"/>
              <a:t>der Plan		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D6BE8E1-B77B-0887-0C30-94321C9205D9}"/>
              </a:ext>
            </a:extLst>
          </p:cNvPr>
          <p:cNvSpPr txBox="1">
            <a:spLocks/>
          </p:cNvSpPr>
          <p:nvPr/>
        </p:nvSpPr>
        <p:spPr>
          <a:xfrm>
            <a:off x="251520" y="6258620"/>
            <a:ext cx="4392488" cy="47206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BRUG ”</a:t>
            </a:r>
            <a:r>
              <a:rPr lang="da-DK" sz="3000" b="1" dirty="0"/>
              <a:t>EIN-</a:t>
            </a:r>
            <a:r>
              <a:rPr lang="da-DK" sz="3000" dirty="0"/>
              <a:t>” HVOR MULIGT!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1558146-D993-D5EC-8F00-23C37E787701}"/>
              </a:ext>
            </a:extLst>
          </p:cNvPr>
          <p:cNvSpPr txBox="1">
            <a:spLocks/>
          </p:cNvSpPr>
          <p:nvPr/>
        </p:nvSpPr>
        <p:spPr>
          <a:xfrm>
            <a:off x="6745359" y="5717036"/>
            <a:ext cx="2304256" cy="97154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MED NABOEN</a:t>
            </a:r>
            <a:br>
              <a:rPr lang="da-DK" sz="3000" dirty="0"/>
            </a:br>
            <a:r>
              <a:rPr lang="da-DK" sz="3000" dirty="0"/>
              <a:t>PÅ SKIFT</a:t>
            </a:r>
          </a:p>
        </p:txBody>
      </p:sp>
    </p:spTree>
    <p:extLst>
      <p:ext uri="{BB962C8B-B14F-4D97-AF65-F5344CB8AC3E}">
        <p14:creationId xmlns:p14="http://schemas.microsoft.com/office/powerpoint/2010/main" val="2738897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0660-BCAF-5A5F-99ED-FFE332D6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5DF4E-35C0-4C98-9D3F-45AD8153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8" y="188640"/>
            <a:ext cx="4320480" cy="497061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da-DK" sz="3000" dirty="0"/>
              <a:t>LAV MUNDTLIGE SÆTNINGER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74EA2A1-E986-56CB-408E-1B10D5DF0C36}"/>
              </a:ext>
            </a:extLst>
          </p:cNvPr>
          <p:cNvSpPr txBox="1">
            <a:spLocks/>
          </p:cNvSpPr>
          <p:nvPr/>
        </p:nvSpPr>
        <p:spPr>
          <a:xfrm>
            <a:off x="597860" y="518460"/>
            <a:ext cx="4680520" cy="5148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a-DK" sz="2400" dirty="0"/>
              <a:t>Die Kinder </a:t>
            </a:r>
            <a:r>
              <a:rPr lang="da-DK" sz="2400" dirty="0" err="1"/>
              <a:t>hör</a:t>
            </a:r>
            <a:r>
              <a:rPr lang="da-DK" sz="2400" dirty="0"/>
              <a:t>__….</a:t>
            </a:r>
          </a:p>
          <a:p>
            <a:pPr algn="l">
              <a:lnSpc>
                <a:spcPct val="120000"/>
              </a:lnSpc>
            </a:pPr>
            <a:r>
              <a:rPr lang="da-DK" sz="2400" dirty="0"/>
              <a:t>Die </a:t>
            </a:r>
            <a:r>
              <a:rPr lang="da-DK" sz="2400" dirty="0" err="1"/>
              <a:t>Eltern</a:t>
            </a:r>
            <a:r>
              <a:rPr lang="da-DK" sz="2400" dirty="0"/>
              <a:t> </a:t>
            </a:r>
            <a:r>
              <a:rPr lang="da-DK" sz="2400" dirty="0" err="1"/>
              <a:t>hab</a:t>
            </a:r>
            <a:r>
              <a:rPr lang="da-DK" sz="2400" dirty="0"/>
              <a:t>__ </a:t>
            </a:r>
            <a:r>
              <a:rPr lang="da-DK" sz="2400" dirty="0" err="1"/>
              <a:t>nicht</a:t>
            </a:r>
            <a:r>
              <a:rPr lang="da-DK" sz="2400" dirty="0"/>
              <a:t> </a:t>
            </a:r>
            <a:r>
              <a:rPr lang="da-DK" sz="2400" dirty="0" err="1"/>
              <a:t>genug</a:t>
            </a:r>
            <a:r>
              <a:rPr lang="da-DK" sz="2400" dirty="0"/>
              <a:t> (nok)…</a:t>
            </a:r>
          </a:p>
          <a:p>
            <a:pPr algn="l">
              <a:lnSpc>
                <a:spcPct val="120000"/>
              </a:lnSpc>
            </a:pPr>
            <a:r>
              <a:rPr lang="da-DK" sz="2400" dirty="0"/>
              <a:t>Er </a:t>
            </a:r>
            <a:r>
              <a:rPr lang="da-DK" sz="2400" dirty="0" err="1"/>
              <a:t>öffne</a:t>
            </a:r>
            <a:r>
              <a:rPr lang="da-DK" sz="2400" dirty="0"/>
              <a:t>__....</a:t>
            </a:r>
          </a:p>
          <a:p>
            <a:pPr algn="l">
              <a:lnSpc>
                <a:spcPct val="120000"/>
              </a:lnSpc>
            </a:pPr>
            <a:r>
              <a:rPr lang="da-DK" sz="2400" dirty="0" err="1"/>
              <a:t>Hänsel</a:t>
            </a:r>
            <a:r>
              <a:rPr lang="da-DK" sz="2400" dirty="0"/>
              <a:t> </a:t>
            </a:r>
            <a:r>
              <a:rPr lang="da-DK" sz="2400" dirty="0" err="1"/>
              <a:t>sammel</a:t>
            </a:r>
            <a:r>
              <a:rPr lang="da-DK" sz="2400" dirty="0"/>
              <a:t>__.....</a:t>
            </a:r>
          </a:p>
          <a:p>
            <a:pPr algn="l">
              <a:lnSpc>
                <a:spcPct val="120000"/>
              </a:lnSpc>
            </a:pPr>
            <a:r>
              <a:rPr lang="da-DK" sz="2400" dirty="0" err="1"/>
              <a:t>Hänsel</a:t>
            </a:r>
            <a:r>
              <a:rPr lang="da-DK" sz="2400" dirty="0"/>
              <a:t> </a:t>
            </a:r>
            <a:r>
              <a:rPr lang="da-DK" sz="2400" dirty="0" err="1"/>
              <a:t>lös</a:t>
            </a:r>
            <a:r>
              <a:rPr lang="da-DK" sz="2400" dirty="0"/>
              <a:t>__…</a:t>
            </a:r>
          </a:p>
          <a:p>
            <a:pPr algn="l">
              <a:lnSpc>
                <a:spcPct val="120000"/>
              </a:lnSpc>
            </a:pPr>
            <a:r>
              <a:rPr lang="da-DK" sz="2400" dirty="0"/>
              <a:t>Die </a:t>
            </a:r>
            <a:r>
              <a:rPr lang="da-DK" sz="2400" dirty="0" err="1"/>
              <a:t>Eltern</a:t>
            </a:r>
            <a:r>
              <a:rPr lang="da-DK" sz="2400" dirty="0"/>
              <a:t> </a:t>
            </a:r>
            <a:r>
              <a:rPr lang="da-DK" sz="2400" dirty="0" err="1"/>
              <a:t>geb</a:t>
            </a:r>
            <a:r>
              <a:rPr lang="da-DK" sz="2400" dirty="0"/>
              <a:t>___ + □	+ ∆</a:t>
            </a:r>
          </a:p>
          <a:p>
            <a:pPr algn="l">
              <a:lnSpc>
                <a:spcPct val="120000"/>
              </a:lnSpc>
            </a:pPr>
            <a:r>
              <a:rPr lang="da-DK" sz="2400" dirty="0"/>
              <a:t>Die Familie </a:t>
            </a:r>
            <a:r>
              <a:rPr lang="da-DK" sz="2400" dirty="0" err="1"/>
              <a:t>geh</a:t>
            </a:r>
            <a:r>
              <a:rPr lang="da-DK" sz="2400" dirty="0"/>
              <a:t>___.... in (+</a:t>
            </a:r>
            <a:r>
              <a:rPr lang="da-DK" sz="2400" dirty="0" err="1"/>
              <a:t>akk</a:t>
            </a:r>
            <a:r>
              <a:rPr lang="da-DK" sz="2400" dirty="0"/>
              <a:t>)</a:t>
            </a:r>
            <a:br>
              <a:rPr lang="da-DK" sz="2400" dirty="0"/>
            </a:br>
            <a:r>
              <a:rPr lang="da-DK" sz="2400" dirty="0"/>
              <a:t>Die Kinder find___....	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A8DF3F-483E-FEC0-53A0-7E063B21C951}"/>
              </a:ext>
            </a:extLst>
          </p:cNvPr>
          <p:cNvSpPr txBox="1">
            <a:spLocks/>
          </p:cNvSpPr>
          <p:nvPr/>
        </p:nvSpPr>
        <p:spPr>
          <a:xfrm>
            <a:off x="5884704" y="1916832"/>
            <a:ext cx="2520280" cy="26642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da-DK" sz="2400" b="1" dirty="0"/>
              <a:t>START NU MED</a:t>
            </a:r>
            <a:br>
              <a:rPr lang="da-DK" sz="2400" dirty="0"/>
            </a:br>
            <a:r>
              <a:rPr lang="da-DK" sz="2400" dirty="0" err="1"/>
              <a:t>dann</a:t>
            </a:r>
            <a:r>
              <a:rPr lang="da-DK" sz="2400" dirty="0"/>
              <a:t>…</a:t>
            </a:r>
            <a:br>
              <a:rPr lang="da-DK" sz="2400" dirty="0"/>
            </a:br>
            <a:r>
              <a:rPr lang="da-DK" sz="2400" dirty="0" err="1"/>
              <a:t>früher</a:t>
            </a:r>
            <a:r>
              <a:rPr lang="da-DK" sz="2400" dirty="0"/>
              <a:t>…</a:t>
            </a:r>
            <a:br>
              <a:rPr lang="da-DK" sz="2400" dirty="0"/>
            </a:br>
            <a:r>
              <a:rPr lang="da-DK" sz="2400" dirty="0" err="1"/>
              <a:t>später</a:t>
            </a:r>
            <a:r>
              <a:rPr lang="da-DK" sz="2400" dirty="0"/>
              <a:t>…</a:t>
            </a:r>
            <a:br>
              <a:rPr lang="da-DK" sz="2400" dirty="0"/>
            </a:br>
            <a:r>
              <a:rPr lang="da-DK" sz="2400" dirty="0"/>
              <a:t>am </a:t>
            </a:r>
            <a:r>
              <a:rPr lang="da-DK" sz="2400" dirty="0" err="1"/>
              <a:t>Anfang</a:t>
            </a:r>
            <a:r>
              <a:rPr lang="da-DK" sz="2400" dirty="0"/>
              <a:t>…</a:t>
            </a:r>
            <a:br>
              <a:rPr lang="da-DK" sz="2400" dirty="0"/>
            </a:br>
            <a:r>
              <a:rPr lang="da-DK" sz="2400" dirty="0"/>
              <a:t>am Ende…	</a:t>
            </a:r>
          </a:p>
        </p:txBody>
      </p:sp>
    </p:spTree>
    <p:extLst>
      <p:ext uri="{BB962C8B-B14F-4D97-AF65-F5344CB8AC3E}">
        <p14:creationId xmlns:p14="http://schemas.microsoft.com/office/powerpoint/2010/main" val="33356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7CA9A-155E-BD9F-F061-D34478C5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188640"/>
            <a:ext cx="4320480" cy="497061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da-DK" sz="3000" dirty="0"/>
              <a:t>LAV MUNDTLIGE SÆTNINGER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D6BE8E1-B77B-0887-0C30-94321C9205D9}"/>
              </a:ext>
            </a:extLst>
          </p:cNvPr>
          <p:cNvSpPr txBox="1">
            <a:spLocks/>
          </p:cNvSpPr>
          <p:nvPr/>
        </p:nvSpPr>
        <p:spPr>
          <a:xfrm>
            <a:off x="6840760" y="6256247"/>
            <a:ext cx="2195736" cy="47206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000" dirty="0"/>
              <a:t>SLUT-MÅL 1.G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E75ABD5-D6BF-1274-A659-786B914500FE}"/>
              </a:ext>
            </a:extLst>
          </p:cNvPr>
          <p:cNvSpPr txBox="1"/>
          <p:nvPr/>
        </p:nvSpPr>
        <p:spPr>
          <a:xfrm>
            <a:off x="107504" y="188640"/>
            <a:ext cx="4572000" cy="745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heißen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das Genre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spielen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(+dat)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heißen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wohnen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(+dat) mit (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arm</a:t>
            </a:r>
          </a:p>
          <a:p>
            <a:pPr>
              <a:lnSpc>
                <a:spcPct val="115000"/>
              </a:lnSpc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diskutieren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mit (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will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+∆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(+dat)…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verlassen</a:t>
            </a:r>
            <a:endParaRPr lang="da-DK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ist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für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(+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ist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gegen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(+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überreden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hören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+∆ 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zwischen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(+dat)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weinen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trösten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gehen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aus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(+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kas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sammeln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geben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 + </a:t>
            </a:r>
            <a:r>
              <a:rPr lang="da-DK" sz="2200" dirty="0">
                <a:latin typeface="Aptos" panose="020B0004020202020204" pitchFamily="34" charset="0"/>
                <a:ea typeface="Times New Roman" panose="02020603050405020304" pitchFamily="18" charset="0"/>
              </a:rPr>
              <a:t>☐ + ∆</a:t>
            </a:r>
            <a:br>
              <a:rPr lang="da-DK" sz="2200" dirty="0">
                <a:latin typeface="Aptos" panose="020B0004020202020204" pitchFamily="34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führen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+∆ … 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(+</a:t>
            </a: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da-DK" sz="22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de-DE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AF61B08-8EDC-F604-C12C-D133C7FBA883}"/>
              </a:ext>
            </a:extLst>
          </p:cNvPr>
          <p:cNvSpPr txBox="1"/>
          <p:nvPr/>
        </p:nvSpPr>
        <p:spPr>
          <a:xfrm>
            <a:off x="4012886" y="836712"/>
            <a:ext cx="3672408" cy="590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betrügen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verlassen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(ä) in (+dat)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>
                <a:latin typeface="Aptos" panose="020B0004020202020204" pitchFamily="34" charset="0"/>
                <a:ea typeface="Times New Roman" panose="02020603050405020304" pitchFamily="18" charset="0"/>
              </a:rPr>
              <a:t>…….</a:t>
            </a:r>
            <a:b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sperren</a:t>
            </a:r>
            <a:endParaRPr lang="da-DK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schubsen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+∆ … in (+</a:t>
            </a:r>
            <a:r>
              <a:rPr lang="de-DE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da-DK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brennen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(+dat)</a:t>
            </a:r>
            <a:endParaRPr lang="da-DK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öffnen</a:t>
            </a:r>
            <a:endParaRPr lang="da-DK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a-DK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efreien</a:t>
            </a:r>
            <a:endParaRPr lang="da-DK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nehmen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a-DK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verlassen</a:t>
            </a:r>
            <a:r>
              <a:rPr lang="da-DK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(ä)</a:t>
            </a:r>
            <a:endParaRPr lang="da-DK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kommen zu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ringen +∆ … über (+</a:t>
            </a:r>
            <a:r>
              <a:rPr lang="de-DE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freuen sich über (+</a:t>
            </a:r>
            <a:r>
              <a:rPr lang="de-DE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akk</a:t>
            </a:r>
            <a:r>
              <a:rPr lang="de-DE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</a:t>
            </a:r>
            <a:b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reich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A993420-7D66-4883-EF19-108BCF2A627E}"/>
              </a:ext>
            </a:extLst>
          </p:cNvPr>
          <p:cNvSpPr txBox="1">
            <a:spLocks/>
          </p:cNvSpPr>
          <p:nvPr/>
        </p:nvSpPr>
        <p:spPr>
          <a:xfrm>
            <a:off x="6461158" y="3385308"/>
            <a:ext cx="2448272" cy="10652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 </a:t>
            </a:r>
            <a:r>
              <a:rPr lang="de-DE" sz="3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GLOSE</a:t>
            </a: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 </a:t>
            </a:r>
            <a:r>
              <a:rPr lang="de-DE" sz="3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SPROG</a:t>
            </a:r>
            <a:endParaRPr lang="da-DK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64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C5A2A-CB9D-05E5-0BDD-6759600D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50106"/>
          </a:xfrm>
        </p:spPr>
        <p:txBody>
          <a:bodyPr>
            <a:normAutofit/>
          </a:bodyPr>
          <a:lstStyle/>
          <a:p>
            <a:r>
              <a:rPr lang="da-DK" dirty="0"/>
              <a:t>Q+B – </a:t>
            </a:r>
            <a:r>
              <a:rPr lang="da-DK" dirty="0" err="1"/>
              <a:t>kleine</a:t>
            </a:r>
            <a:r>
              <a:rPr lang="da-DK" dirty="0"/>
              <a:t> aber WICHTIGE </a:t>
            </a:r>
            <a:r>
              <a:rPr lang="da-DK" dirty="0" err="1"/>
              <a:t>Wörter</a:t>
            </a: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CE97109-A20F-A36B-99B5-EF57E9FBFB9B}"/>
              </a:ext>
            </a:extLst>
          </p:cNvPr>
          <p:cNvSpPr txBox="1"/>
          <p:nvPr/>
        </p:nvSpPr>
        <p:spPr>
          <a:xfrm>
            <a:off x="107504" y="1052736"/>
            <a:ext cx="3168352" cy="526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 </a:t>
            </a: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Anfang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 starten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 Ende – i slutningen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arm – fattig / stakkels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hinaus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udenfor 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wenig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lidt	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zurück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tilbage 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einmal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engang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ehe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inden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– (dengang) da 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schon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allerede 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mehr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mere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etwas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noget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som / hvordan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 </a:t>
            </a:r>
            <a:r>
              <a:rPr lang="da-DK" sz="2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Abend</a:t>
            </a: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om aftenen   </a:t>
            </a:r>
            <a:b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der </a:t>
            </a:r>
            <a:r>
              <a:rPr lang="da-DK" sz="2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Nacht</a:t>
            </a: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om natten </a:t>
            </a:r>
            <a:endParaRPr lang="da-DK" sz="2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91423E0-3422-1FA3-ADFA-6B3CE89962C3}"/>
              </a:ext>
            </a:extLst>
          </p:cNvPr>
          <p:cNvSpPr txBox="1"/>
          <p:nvPr/>
        </p:nvSpPr>
        <p:spPr>
          <a:xfrm>
            <a:off x="3312368" y="1057907"/>
            <a:ext cx="2987824" cy="526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jetzt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nu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nichts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intet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früh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tidligt	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hell</a:t>
            </a: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lys(t) </a:t>
            </a:r>
            <a:b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sich</a:t>
            </a:r>
            <a:r>
              <a:rPr lang="da-DK" sz="2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sig</a:t>
            </a:r>
          </a:p>
          <a:p>
            <a:pPr>
              <a:lnSpc>
                <a:spcPct val="107000"/>
              </a:lnSpc>
            </a:pP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allein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alene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wieder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igen 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nur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kun/blot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 – indtil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doch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dog / jo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dann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så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ganz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helt		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danach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derefter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reich</a:t>
            </a: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rig</a:t>
            </a:r>
            <a:b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2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arm – fattig</a:t>
            </a:r>
            <a:endParaRPr lang="da-DK" sz="21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6D75941-B898-55A8-375A-133D3C738B3C}"/>
              </a:ext>
            </a:extLst>
          </p:cNvPr>
          <p:cNvSpPr txBox="1"/>
          <p:nvPr/>
        </p:nvSpPr>
        <p:spPr>
          <a:xfrm>
            <a:off x="5724128" y="1196752"/>
            <a:ext cx="3253454" cy="20159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2500" dirty="0"/>
              <a:t>Læreren læser teksten </a:t>
            </a:r>
            <a:br>
              <a:rPr lang="da-DK" sz="2500" dirty="0"/>
            </a:br>
            <a:r>
              <a:rPr lang="da-DK" sz="2500" dirty="0"/>
              <a:t>og laver en liste med </a:t>
            </a:r>
            <a:br>
              <a:rPr lang="da-DK" sz="2500" dirty="0"/>
            </a:br>
            <a:r>
              <a:rPr lang="da-DK" sz="2500" dirty="0"/>
              <a:t>højfrekvente gloser, </a:t>
            </a:r>
            <a:br>
              <a:rPr lang="da-DK" sz="2500" dirty="0"/>
            </a:br>
            <a:r>
              <a:rPr lang="da-DK" sz="2500" dirty="0"/>
              <a:t>som trænes igen</a:t>
            </a:r>
            <a:br>
              <a:rPr lang="da-DK" sz="2500" dirty="0"/>
            </a:br>
            <a:r>
              <a:rPr lang="da-DK" sz="2500" dirty="0"/>
              <a:t>og igen og igen.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C927093-FEA0-E442-1E6F-36590D1708D4}"/>
              </a:ext>
            </a:extLst>
          </p:cNvPr>
          <p:cNvSpPr txBox="1"/>
          <p:nvPr/>
        </p:nvSpPr>
        <p:spPr>
          <a:xfrm>
            <a:off x="5724128" y="3326820"/>
            <a:ext cx="3253454" cy="8617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a-DK" sz="2500" dirty="0"/>
              <a:t>Runde 1: tysk </a:t>
            </a:r>
            <a:r>
              <a:rPr lang="da-DK" sz="2500" dirty="0">
                <a:sym typeface="Wingdings" panose="05000000000000000000" pitchFamily="2" charset="2"/>
              </a:rPr>
              <a:t> dansk</a:t>
            </a:r>
            <a:br>
              <a:rPr lang="da-DK" sz="2500" dirty="0">
                <a:sym typeface="Wingdings" panose="05000000000000000000" pitchFamily="2" charset="2"/>
              </a:rPr>
            </a:br>
            <a:r>
              <a:rPr lang="da-DK" sz="2500" dirty="0">
                <a:sym typeface="Wingdings" panose="05000000000000000000" pitchFamily="2" charset="2"/>
              </a:rPr>
              <a:t>Runde 2: dansk  tysk</a:t>
            </a:r>
            <a:endParaRPr lang="da-DK" sz="2500" dirty="0"/>
          </a:p>
        </p:txBody>
      </p:sp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FF75970D-6458-D121-60F6-1FA7D037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756627" cy="23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44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98696-0DCE-58B9-792B-2B44CFDE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TYPISK OPBYGNING AF EN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BA7A483-0BB1-2A02-A706-0278CD958E73}"/>
              </a:ext>
            </a:extLst>
          </p:cNvPr>
          <p:cNvSpPr txBox="1"/>
          <p:nvPr/>
        </p:nvSpPr>
        <p:spPr>
          <a:xfrm>
            <a:off x="70992" y="1268760"/>
            <a:ext cx="907300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/>
              <a:t>2 x Q+B (14 Min)</a:t>
            </a:r>
            <a:br>
              <a:rPr lang="da-DK" sz="2200" dirty="0"/>
            </a:br>
            <a:r>
              <a:rPr lang="da-DK" sz="2200" b="1" dirty="0"/>
              <a:t>a</a:t>
            </a:r>
            <a:r>
              <a:rPr lang="da-DK" sz="2200" dirty="0"/>
              <a:t>. </a:t>
            </a:r>
            <a:r>
              <a:rPr lang="da-DK" sz="2200" b="1" dirty="0"/>
              <a:t>Kleine</a:t>
            </a:r>
            <a:r>
              <a:rPr lang="da-DK" sz="2200" dirty="0"/>
              <a:t> </a:t>
            </a:r>
            <a:r>
              <a:rPr lang="da-DK" sz="2200" dirty="0" err="1"/>
              <a:t>Wörter</a:t>
            </a:r>
            <a:r>
              <a:rPr lang="da-DK" sz="2200" dirty="0"/>
              <a:t> – </a:t>
            </a:r>
            <a:r>
              <a:rPr lang="de-DE" sz="2200" dirty="0" err="1"/>
              <a:t>GROßE</a:t>
            </a:r>
            <a:r>
              <a:rPr lang="da-DK" sz="2200" dirty="0"/>
              <a:t>  </a:t>
            </a:r>
            <a:r>
              <a:rPr lang="da-DK" sz="2200" dirty="0" err="1"/>
              <a:t>Bedeutung</a:t>
            </a:r>
            <a:r>
              <a:rPr lang="da-DK" sz="2200" dirty="0"/>
              <a:t> (tysk</a:t>
            </a:r>
            <a:r>
              <a:rPr lang="da-DK" sz="2200" dirty="0">
                <a:sym typeface="Wingdings" panose="05000000000000000000" pitchFamily="2" charset="2"/>
              </a:rPr>
              <a:t> dansk | dansk  tysk)</a:t>
            </a:r>
            <a:br>
              <a:rPr lang="da-DK" sz="2200" dirty="0"/>
            </a:br>
            <a:r>
              <a:rPr lang="da-DK" sz="2200" b="1" dirty="0"/>
              <a:t>b</a:t>
            </a:r>
            <a:r>
              <a:rPr lang="da-DK" sz="2200" dirty="0"/>
              <a:t>. </a:t>
            </a:r>
            <a:r>
              <a:rPr lang="da-DK" sz="2200" b="1" dirty="0" err="1"/>
              <a:t>Wir</a:t>
            </a:r>
            <a:r>
              <a:rPr lang="da-DK" sz="2200" b="1" dirty="0"/>
              <a:t> </a:t>
            </a:r>
            <a:r>
              <a:rPr lang="da-DK" sz="2200" b="1" dirty="0" err="1"/>
              <a:t>erfahren</a:t>
            </a:r>
            <a:r>
              <a:rPr lang="da-DK" sz="2200" b="1" dirty="0"/>
              <a:t>, </a:t>
            </a:r>
            <a:r>
              <a:rPr lang="da-DK" sz="2200" b="1" dirty="0" err="1"/>
              <a:t>dass</a:t>
            </a:r>
            <a:r>
              <a:rPr lang="da-DK" sz="2200" b="1" dirty="0"/>
              <a:t>… </a:t>
            </a:r>
            <a:r>
              <a:rPr lang="da-DK" sz="2200" dirty="0"/>
              <a:t>(sig højt 5 gange!)</a:t>
            </a:r>
            <a:br>
              <a:rPr lang="da-DK" sz="2200" dirty="0"/>
            </a:br>
            <a:r>
              <a:rPr lang="da-DK" sz="2100" dirty="0"/>
              <a:t>Maik </a:t>
            </a:r>
            <a:r>
              <a:rPr lang="da-DK" sz="2100" dirty="0" err="1"/>
              <a:t>ist</a:t>
            </a:r>
            <a:r>
              <a:rPr lang="da-DK" sz="2100" dirty="0"/>
              <a:t> 14 </a:t>
            </a:r>
            <a:r>
              <a:rPr lang="da-DK" sz="2100" dirty="0" err="1"/>
              <a:t>Jahre</a:t>
            </a:r>
            <a:r>
              <a:rPr lang="da-DK" sz="2100" dirty="0"/>
              <a:t> alt </a:t>
            </a:r>
            <a:r>
              <a:rPr lang="da-DK" sz="2100" dirty="0">
                <a:sym typeface="Wingdings" panose="05000000000000000000" pitchFamily="2" charset="2"/>
              </a:rPr>
              <a:t> </a:t>
            </a:r>
            <a:r>
              <a:rPr lang="da-DK" sz="2100" dirty="0" err="1">
                <a:sym typeface="Wingdings" panose="05000000000000000000" pitchFamily="2" charset="2"/>
              </a:rPr>
              <a:t>Wir</a:t>
            </a:r>
            <a:r>
              <a:rPr lang="da-DK" sz="2100" dirty="0">
                <a:sym typeface="Wingdings" panose="05000000000000000000" pitchFamily="2" charset="2"/>
              </a:rPr>
              <a:t> </a:t>
            </a:r>
            <a:r>
              <a:rPr lang="da-DK" sz="2100" dirty="0" err="1">
                <a:sym typeface="Wingdings" panose="05000000000000000000" pitchFamily="2" charset="2"/>
              </a:rPr>
              <a:t>erfahren</a:t>
            </a:r>
            <a:r>
              <a:rPr lang="da-DK" sz="2100" dirty="0">
                <a:sym typeface="Wingdings" panose="05000000000000000000" pitchFamily="2" charset="2"/>
              </a:rPr>
              <a:t>, </a:t>
            </a:r>
            <a:r>
              <a:rPr lang="da-DK" sz="2100" dirty="0" err="1">
                <a:sym typeface="Wingdings" panose="05000000000000000000" pitchFamily="2" charset="2"/>
              </a:rPr>
              <a:t>dass</a:t>
            </a:r>
            <a:r>
              <a:rPr lang="da-DK" sz="2100" dirty="0">
                <a:sym typeface="Wingdings" panose="05000000000000000000" pitchFamily="2" charset="2"/>
              </a:rPr>
              <a:t>… </a:t>
            </a:r>
            <a:r>
              <a:rPr lang="da-DK" sz="1600" dirty="0">
                <a:sym typeface="Wingdings" panose="05000000000000000000" pitchFamily="2" charset="2"/>
              </a:rPr>
              <a:t>(</a:t>
            </a:r>
            <a:r>
              <a:rPr lang="da-DK" sz="1600" dirty="0" err="1">
                <a:sym typeface="Wingdings" panose="05000000000000000000" pitchFamily="2" charset="2"/>
              </a:rPr>
              <a:t>nicht</a:t>
            </a:r>
            <a:r>
              <a:rPr lang="da-DK" sz="1600" dirty="0">
                <a:sym typeface="Wingdings" panose="05000000000000000000" pitchFamily="2" charset="2"/>
              </a:rPr>
              <a:t> </a:t>
            </a:r>
            <a:r>
              <a:rPr lang="da-DK" sz="1600" dirty="0" err="1">
                <a:sym typeface="Wingdings" panose="05000000000000000000" pitchFamily="2" charset="2"/>
              </a:rPr>
              <a:t>sehen</a:t>
            </a:r>
            <a:r>
              <a:rPr lang="da-DK" sz="1600" dirty="0">
                <a:sym typeface="Wingdings" panose="05000000000000000000" pitchFamily="2" charset="2"/>
              </a:rPr>
              <a:t> – </a:t>
            </a:r>
            <a:r>
              <a:rPr lang="da-DK" sz="1600" dirty="0" err="1">
                <a:sym typeface="Wingdings" panose="05000000000000000000" pitchFamily="2" charset="2"/>
              </a:rPr>
              <a:t>nur</a:t>
            </a:r>
            <a:r>
              <a:rPr lang="da-DK" sz="1600" dirty="0">
                <a:sym typeface="Wingdings" panose="05000000000000000000" pitchFamily="2" charset="2"/>
              </a:rPr>
              <a:t> </a:t>
            </a:r>
            <a:r>
              <a:rPr lang="da-DK" sz="1600" dirty="0" err="1">
                <a:sym typeface="Wingdings" panose="05000000000000000000" pitchFamily="2" charset="2"/>
              </a:rPr>
              <a:t>hören</a:t>
            </a:r>
            <a:r>
              <a:rPr lang="da-DK" sz="1600" dirty="0">
                <a:sym typeface="Wingdings" panose="05000000000000000000" pitchFamily="2" charset="2"/>
              </a:rPr>
              <a:t>!)</a:t>
            </a:r>
            <a:br>
              <a:rPr lang="da-DK" sz="2200" dirty="0">
                <a:sym typeface="Wingdings" panose="05000000000000000000" pitchFamily="2" charset="2"/>
              </a:rPr>
            </a:br>
            <a:endParaRPr lang="da-DK" sz="2200" dirty="0">
              <a:sym typeface="Wingdings" panose="05000000000000000000" pitchFamily="2" charset="2"/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Sätze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formulieren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mit dem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/ der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Nachbarin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– PP (8+2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.: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wohnen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bei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(+?) |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treffen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(i) |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fahren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(+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kas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?)…..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hören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lesen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Seite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3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Zeile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(10 M)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					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PAUSE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de-DE" sz="2200" b="1" dirty="0">
                <a:solidFill>
                  <a:schemeClr val="bg1">
                    <a:lumMod val="85000"/>
                  </a:schemeClr>
                </a:solidFill>
              </a:rPr>
              <a:t>Stationenlernen (nur mündlich)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(6 x 8 Min (= 50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Q+B: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Fragen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zum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Resümee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(6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spielt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das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Märchen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Wie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heißen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Kinder?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diskutiert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wem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geht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Familie hin?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D3689B9-C1D3-16F8-DE84-DCA246A3CF98}"/>
              </a:ext>
            </a:extLst>
          </p:cNvPr>
          <p:cNvSpPr txBox="1"/>
          <p:nvPr/>
        </p:nvSpPr>
        <p:spPr>
          <a:xfrm>
            <a:off x="6804248" y="5510322"/>
            <a:ext cx="2260106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900" dirty="0"/>
              <a:t>Computer?</a:t>
            </a:r>
            <a:br>
              <a:rPr lang="da-DK" sz="1900" dirty="0"/>
            </a:br>
            <a:r>
              <a:rPr lang="da-DK" sz="1900" dirty="0"/>
              <a:t>Skrive noget ned?</a:t>
            </a:r>
            <a:br>
              <a:rPr lang="da-DK" sz="1900" dirty="0"/>
            </a:br>
            <a:r>
              <a:rPr lang="da-DK" sz="1900" dirty="0"/>
              <a:t>Tale tysk hele timen?</a:t>
            </a:r>
            <a:br>
              <a:rPr lang="da-DK" sz="1900" dirty="0"/>
            </a:br>
            <a:r>
              <a:rPr lang="da-DK" sz="1900" dirty="0"/>
              <a:t>Mestre noget nyt?</a:t>
            </a:r>
          </a:p>
        </p:txBody>
      </p:sp>
    </p:spTree>
    <p:extLst>
      <p:ext uri="{BB962C8B-B14F-4D97-AF65-F5344CB8AC3E}">
        <p14:creationId xmlns:p14="http://schemas.microsoft.com/office/powerpoint/2010/main" val="3224268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C4EA5-04F3-28D8-D9F7-CF532B9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224" y="332656"/>
            <a:ext cx="2448272" cy="194421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Q+B</a:t>
            </a:r>
            <a:br>
              <a:rPr lang="da-DK" sz="3200" dirty="0"/>
            </a:br>
            <a:r>
              <a:rPr lang="da-DK" sz="3200" dirty="0"/>
              <a:t>Kleine W.</a:t>
            </a:r>
            <a:br>
              <a:rPr lang="da-DK" sz="3200" dirty="0"/>
            </a:br>
            <a:r>
              <a:rPr lang="de-DE" sz="3200" dirty="0"/>
              <a:t>Große</a:t>
            </a:r>
            <a:r>
              <a:rPr lang="da-DK" sz="3200" dirty="0"/>
              <a:t> B.</a:t>
            </a:r>
            <a:br>
              <a:rPr lang="da-DK" sz="3200" dirty="0"/>
            </a:br>
            <a:r>
              <a:rPr lang="da-DK" sz="3200" dirty="0"/>
              <a:t>TSCHICK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490F5FC-6965-B674-F852-55B8718BEDDC}"/>
              </a:ext>
            </a:extLst>
          </p:cNvPr>
          <p:cNvSpPr txBox="1"/>
          <p:nvPr/>
        </p:nvSpPr>
        <p:spPr>
          <a:xfrm>
            <a:off x="323528" y="1052736"/>
            <a:ext cx="2952328" cy="5105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 (+dat)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nach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sich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allein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alene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eltsam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underlig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angsam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langsom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(t)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 Hause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hjemme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draußen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denfor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anchmal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nogen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gange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aber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 (+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/dat)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på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(+dat)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evor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før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(HK)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11C713A-A20F-481D-E6AC-8891B76AE9C8}"/>
              </a:ext>
            </a:extLst>
          </p:cNvPr>
          <p:cNvSpPr txBox="1"/>
          <p:nvPr/>
        </p:nvSpPr>
        <p:spPr>
          <a:xfrm>
            <a:off x="3779912" y="1066458"/>
            <a:ext cx="2952328" cy="5105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 (+dat)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hos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nach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til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sich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allein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alene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eltsam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underlig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angsam – 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langsom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(t)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zu Hause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hjemme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draußen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denfor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anchmal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nogen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gange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aber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auf (+</a:t>
            </a:r>
            <a:r>
              <a:rPr lang="de-DE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/dat)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på 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(+dat) 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de-DE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evor – </a:t>
            </a:r>
            <a:r>
              <a:rPr lang="de-DE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før</a:t>
            </a:r>
            <a:r>
              <a:rPr lang="de-DE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(HK)</a:t>
            </a:r>
            <a:endParaRPr lang="da-DK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70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8EE8D-B785-3362-8B45-D2EC8AFF1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A0F16-C948-D237-1AEF-A7C58E93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6" y="195536"/>
            <a:ext cx="3267236" cy="1577280"/>
          </a:xfrm>
        </p:spPr>
        <p:txBody>
          <a:bodyPr>
            <a:normAutofit fontScale="90000"/>
          </a:bodyPr>
          <a:lstStyle/>
          <a:p>
            <a:r>
              <a:rPr lang="da-DK" dirty="0"/>
              <a:t>Q+B</a:t>
            </a:r>
            <a:br>
              <a:rPr lang="da-DK" sz="3200" dirty="0"/>
            </a:br>
            <a:r>
              <a:rPr lang="da-DK" sz="3200" dirty="0" err="1"/>
              <a:t>Wir</a:t>
            </a:r>
            <a:r>
              <a:rPr lang="da-DK" sz="3200" dirty="0"/>
              <a:t> </a:t>
            </a:r>
            <a:r>
              <a:rPr lang="da-DK" sz="3200" dirty="0" err="1"/>
              <a:t>erfahren</a:t>
            </a:r>
            <a:r>
              <a:rPr lang="da-DK" sz="3200" dirty="0"/>
              <a:t>, </a:t>
            </a:r>
            <a:r>
              <a:rPr lang="da-DK" sz="3200" dirty="0" err="1"/>
              <a:t>dass</a:t>
            </a:r>
            <a:r>
              <a:rPr lang="da-DK" sz="3200" dirty="0"/>
              <a:t>… (TSCHICK)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68EC744-23E5-264B-12DE-A2A311114DFB}"/>
              </a:ext>
            </a:extLst>
          </p:cNvPr>
          <p:cNvSpPr txBox="1"/>
          <p:nvPr/>
        </p:nvSpPr>
        <p:spPr>
          <a:xfrm>
            <a:off x="323528" y="195536"/>
            <a:ext cx="6246440" cy="662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a-DK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</a:t>
            </a:r>
            <a:r>
              <a:rPr lang="da-DK" sz="15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</a:t>
            </a:r>
            <a:r>
              <a:rPr lang="da-DK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14 </a:t>
            </a:r>
            <a:r>
              <a:rPr lang="da-DK" sz="15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Jahre</a:t>
            </a:r>
            <a:r>
              <a:rPr lang="da-DK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wohnt bei seiner Mutter und seinem Stiefvater.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zieht nach Zehlendorf um. 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kommt in eine neue Schule.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fühlt sich oft allein in seiner Klasse.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ist in Tatjana verliebt.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trifft Tschick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Viele Schüler finden Tschick seltsam.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und Tschick werden langsam Freunde.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den Sommerferien ist Maik allein zu Hause.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Tschick besucht Maik.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hat einen blauen Lada gestohlen.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Tschick und Maik reisen im Lada.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 wollen in die Walachei fahren.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 schlafen draußen.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Jungen streiten sich manchmal, aber sie bleiben Freunde.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 treffen Isa auf einer Müllhalde.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 ist ein Mädchen.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 fährt mit ihnen.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1CEF184-2947-F586-B483-C6F6ED226B7C}"/>
              </a:ext>
            </a:extLst>
          </p:cNvPr>
          <p:cNvSpPr txBox="1"/>
          <p:nvPr/>
        </p:nvSpPr>
        <p:spPr>
          <a:xfrm>
            <a:off x="5021796" y="2204864"/>
            <a:ext cx="3798676" cy="20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a-DK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mag Isa.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und Isa küssen sich.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 reist mit dem Bus nach Prag.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und Tschick haben einen Unfall.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Tschick flieht, bevor die Polizei kommt.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Maik kommt vor Gericht</a:t>
            </a:r>
            <a:endParaRPr lang="da-DK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9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70AC-65ED-AC5E-09A0-D3393DA0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B92AF-71A6-27ED-E860-BA84636D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TYPISK OPBYGNING AF EN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2B50E4C-012E-9ACB-5A79-691855091791}"/>
              </a:ext>
            </a:extLst>
          </p:cNvPr>
          <p:cNvSpPr txBox="1"/>
          <p:nvPr/>
        </p:nvSpPr>
        <p:spPr>
          <a:xfrm>
            <a:off x="70992" y="1268760"/>
            <a:ext cx="907300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2 x Q+B (14 Min)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Kleine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Wörter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de-DE" sz="2200" dirty="0" err="1">
                <a:solidFill>
                  <a:schemeClr val="bg1">
                    <a:lumMod val="85000"/>
                  </a:schemeClr>
                </a:solidFill>
              </a:rPr>
              <a:t>GROßE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Bedeutung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(tysk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dansk | dansk  tysk)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erfahren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dass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… 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(sig højt 5 gange!)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Maik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ist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14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Jahre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alt 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Wir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erfahren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dass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… 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nicht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sehen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nur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hören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!)</a:t>
            </a:r>
            <a:br>
              <a:rPr lang="da-DK" sz="2200" dirty="0">
                <a:sym typeface="Wingdings" panose="05000000000000000000" pitchFamily="2" charset="2"/>
              </a:rPr>
            </a:br>
            <a:endParaRPr lang="da-DK" sz="2200" dirty="0">
              <a:sym typeface="Wingdings" panose="05000000000000000000" pitchFamily="2" charset="2"/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/>
              <a:t>Sätze</a:t>
            </a:r>
            <a:r>
              <a:rPr lang="da-DK" sz="2200" b="1" dirty="0"/>
              <a:t> </a:t>
            </a:r>
            <a:r>
              <a:rPr lang="da-DK" sz="2200" b="1" dirty="0" err="1"/>
              <a:t>formulieren</a:t>
            </a:r>
            <a:r>
              <a:rPr lang="da-DK" sz="2200" b="1" dirty="0"/>
              <a:t> mit dem </a:t>
            </a:r>
            <a:r>
              <a:rPr lang="da-DK" sz="2200" b="1" dirty="0" err="1"/>
              <a:t>Nachbar</a:t>
            </a:r>
            <a:r>
              <a:rPr lang="da-DK" sz="2200" b="1" dirty="0"/>
              <a:t> / der </a:t>
            </a:r>
            <a:r>
              <a:rPr lang="da-DK" sz="2200" b="1" dirty="0" err="1"/>
              <a:t>Nachbarin</a:t>
            </a:r>
            <a:r>
              <a:rPr lang="da-DK" sz="2200" b="1" dirty="0"/>
              <a:t> – PP (8+2 Min)</a:t>
            </a:r>
            <a:br>
              <a:rPr lang="da-DK" sz="2200" b="1" dirty="0"/>
            </a:br>
            <a:r>
              <a:rPr lang="da-DK" sz="2200" b="1" dirty="0" err="1"/>
              <a:t>z.B</a:t>
            </a:r>
            <a:r>
              <a:rPr lang="da-DK" sz="2200" b="1" dirty="0"/>
              <a:t>.: </a:t>
            </a:r>
            <a:r>
              <a:rPr lang="da-DK" sz="2200" dirty="0" err="1"/>
              <a:t>wohnen</a:t>
            </a:r>
            <a:r>
              <a:rPr lang="da-DK" sz="2200" dirty="0"/>
              <a:t> </a:t>
            </a:r>
            <a:r>
              <a:rPr lang="da-DK" sz="2200" dirty="0" err="1"/>
              <a:t>bei</a:t>
            </a:r>
            <a:r>
              <a:rPr lang="da-DK" sz="2200" dirty="0"/>
              <a:t> (+?) |</a:t>
            </a:r>
            <a:r>
              <a:rPr lang="da-DK" sz="2200" dirty="0" err="1"/>
              <a:t>treffen</a:t>
            </a:r>
            <a:r>
              <a:rPr lang="da-DK" sz="2200" dirty="0"/>
              <a:t> (i) | </a:t>
            </a:r>
            <a:r>
              <a:rPr lang="da-DK" sz="2200" dirty="0" err="1"/>
              <a:t>fahren</a:t>
            </a:r>
            <a:r>
              <a:rPr lang="da-DK" sz="2200" dirty="0"/>
              <a:t> mit (+</a:t>
            </a:r>
            <a:r>
              <a:rPr lang="da-DK" sz="2200" dirty="0" err="1"/>
              <a:t>kas</a:t>
            </a:r>
            <a:r>
              <a:rPr lang="da-DK" sz="2200" dirty="0"/>
              <a:t>?)…..</a:t>
            </a:r>
            <a:br>
              <a:rPr lang="da-DK" sz="2200" dirty="0"/>
            </a:br>
            <a:endParaRPr lang="da-DK" sz="2200" dirty="0"/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hören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lesen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Seite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3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Zeile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(10 M)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					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PAUSE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de-DE" sz="2200" b="1" dirty="0">
                <a:solidFill>
                  <a:schemeClr val="bg1">
                    <a:lumMod val="85000"/>
                  </a:schemeClr>
                </a:solidFill>
              </a:rPr>
              <a:t>Stationenlernen (nur mündlich)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(6 x 8 Min (= 50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Q+B: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Fragen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zum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Resümee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(6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spielt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das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Märchen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Wie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heißen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Kinder?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diskutiert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wem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geht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Familie hin?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96A0235-EF28-93AB-617A-AC811A459B18}"/>
              </a:ext>
            </a:extLst>
          </p:cNvPr>
          <p:cNvSpPr txBox="1"/>
          <p:nvPr/>
        </p:nvSpPr>
        <p:spPr>
          <a:xfrm>
            <a:off x="6804248" y="5510322"/>
            <a:ext cx="2260106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900" dirty="0"/>
              <a:t>Computer?</a:t>
            </a:r>
            <a:br>
              <a:rPr lang="da-DK" sz="1900" dirty="0"/>
            </a:br>
            <a:r>
              <a:rPr lang="da-DK" sz="1900" dirty="0"/>
              <a:t>Skrive noget ned?</a:t>
            </a:r>
            <a:br>
              <a:rPr lang="da-DK" sz="1900" dirty="0"/>
            </a:br>
            <a:r>
              <a:rPr lang="da-DK" sz="1900" dirty="0"/>
              <a:t>Tale tysk hele timen?</a:t>
            </a:r>
            <a:br>
              <a:rPr lang="da-DK" sz="1900" dirty="0"/>
            </a:br>
            <a:r>
              <a:rPr lang="da-DK" sz="1900" dirty="0"/>
              <a:t>Mestre noget nyt?</a:t>
            </a:r>
          </a:p>
        </p:txBody>
      </p:sp>
    </p:spTree>
    <p:extLst>
      <p:ext uri="{BB962C8B-B14F-4D97-AF65-F5344CB8AC3E}">
        <p14:creationId xmlns:p14="http://schemas.microsoft.com/office/powerpoint/2010/main" val="4173702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83A06-A943-1554-B5D7-EFC3EBE6E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6F597-E3EE-961A-FB6C-D2D4CB49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00" y="188640"/>
            <a:ext cx="2448272" cy="1143000"/>
          </a:xfrm>
        </p:spPr>
        <p:txBody>
          <a:bodyPr>
            <a:normAutofit fontScale="90000"/>
          </a:bodyPr>
          <a:lstStyle/>
          <a:p>
            <a:r>
              <a:rPr lang="da-DK" sz="3200" dirty="0"/>
              <a:t>SÄTZE FORMULIEREN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545A329-0C08-572C-5ABA-038B76B4A4B8}"/>
              </a:ext>
            </a:extLst>
          </p:cNvPr>
          <p:cNvSpPr txBox="1"/>
          <p:nvPr/>
        </p:nvSpPr>
        <p:spPr>
          <a:xfrm>
            <a:off x="674694" y="188640"/>
            <a:ext cx="6246440" cy="636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ohnen bei  (+?)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a-DK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m|ziehen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nach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kommen in (+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fühlen sich …in (+dat)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…(+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verliebt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treffen (i)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inden</a:t>
            </a: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..∆ ..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seltsam.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allein zu Hause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besuchen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a-DK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tehlen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(i) /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gestohlen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reisen in (+dat)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fahren in (+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akk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schlafen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streiten sich…. bleiben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reffen..</a:t>
            </a:r>
            <a:r>
              <a:rPr lang="de-DE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∆..a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uf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(+dat)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ahren (ä) mit (+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CE3888D-6F75-907D-AEB9-7247620B0F5A}"/>
              </a:ext>
            </a:extLst>
          </p:cNvPr>
          <p:cNvSpPr txBox="1"/>
          <p:nvPr/>
        </p:nvSpPr>
        <p:spPr>
          <a:xfrm>
            <a:off x="4355976" y="980728"/>
            <a:ext cx="3798676" cy="197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a-DK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ögen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(mag)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küssen sich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eisen mit (+</a:t>
            </a:r>
            <a:r>
              <a:rPr lang="de-D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</a:t>
            </a: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?)…. Nach….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fliehen, bevor….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kommen vor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4BE8981-FA38-BA1A-F106-36AABCBC8944}"/>
              </a:ext>
            </a:extLst>
          </p:cNvPr>
          <p:cNvSpPr txBox="1"/>
          <p:nvPr/>
        </p:nvSpPr>
        <p:spPr>
          <a:xfrm>
            <a:off x="7668344" y="6207695"/>
            <a:ext cx="1351652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8 + 2 Min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63BE775-B916-9EF0-2CF2-04670049C7C4}"/>
              </a:ext>
            </a:extLst>
          </p:cNvPr>
          <p:cNvSpPr txBox="1"/>
          <p:nvPr/>
        </p:nvSpPr>
        <p:spPr>
          <a:xfrm>
            <a:off x="5937552" y="5229200"/>
            <a:ext cx="309155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400" dirty="0"/>
              <a:t>MANGE flere end</a:t>
            </a:r>
            <a:br>
              <a:rPr lang="da-DK" sz="2400" dirty="0"/>
            </a:br>
            <a:r>
              <a:rPr lang="da-DK" sz="2400" dirty="0"/>
              <a:t>jeg ville bruge i én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C5F4BC1-9D30-8F21-4E77-0390299CC220}"/>
              </a:ext>
            </a:extLst>
          </p:cNvPr>
          <p:cNvSpPr txBox="1"/>
          <p:nvPr/>
        </p:nvSpPr>
        <p:spPr>
          <a:xfrm>
            <a:off x="4355976" y="3296598"/>
            <a:ext cx="42992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b="1" dirty="0"/>
              <a:t>SUBSTANTIVER – hvis ikke øvet nok</a:t>
            </a:r>
            <a:br>
              <a:rPr lang="da-DK" sz="2200" dirty="0"/>
            </a:br>
            <a:r>
              <a:rPr lang="da-DK" sz="2200" dirty="0"/>
              <a:t>die Mutter</a:t>
            </a:r>
          </a:p>
          <a:p>
            <a:r>
              <a:rPr lang="da-DK" sz="2200" dirty="0"/>
              <a:t>der </a:t>
            </a:r>
            <a:r>
              <a:rPr lang="da-DK" sz="2200" dirty="0" err="1"/>
              <a:t>Stiefvater</a:t>
            </a:r>
            <a:endParaRPr lang="da-DK" sz="2200" dirty="0"/>
          </a:p>
          <a:p>
            <a:r>
              <a:rPr lang="da-DK" sz="2200" dirty="0"/>
              <a:t>die </a:t>
            </a:r>
            <a:r>
              <a:rPr lang="da-DK" sz="2200" dirty="0" err="1"/>
              <a:t>Schule</a:t>
            </a:r>
            <a:endParaRPr lang="da-DK" sz="2200" dirty="0"/>
          </a:p>
          <a:p>
            <a:r>
              <a:rPr lang="da-DK" sz="2200" dirty="0"/>
              <a:t>die Klasse</a:t>
            </a:r>
          </a:p>
          <a:p>
            <a:r>
              <a:rPr lang="da-DK" sz="2200" dirty="0"/>
              <a:t>OSV…</a:t>
            </a:r>
          </a:p>
        </p:txBody>
      </p:sp>
    </p:spTree>
    <p:extLst>
      <p:ext uri="{BB962C8B-B14F-4D97-AF65-F5344CB8AC3E}">
        <p14:creationId xmlns:p14="http://schemas.microsoft.com/office/powerpoint/2010/main" val="5406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68EFE-C128-EB99-2C49-67F3C6830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590C3-96C5-A3F3-3C84-92A3A3B3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TYPISK OPBYGNING AF EN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117356D-1660-14B2-6BD8-4FD5F504BEE8}"/>
              </a:ext>
            </a:extLst>
          </p:cNvPr>
          <p:cNvSpPr txBox="1"/>
          <p:nvPr/>
        </p:nvSpPr>
        <p:spPr>
          <a:xfrm>
            <a:off x="70992" y="1268760"/>
            <a:ext cx="907300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2 x Q+B (14 Min)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Kleine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Wörter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de-DE" sz="2200" dirty="0" err="1">
                <a:solidFill>
                  <a:schemeClr val="bg1">
                    <a:lumMod val="85000"/>
                  </a:schemeClr>
                </a:solidFill>
              </a:rPr>
              <a:t>GROßE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Bedeutung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(tysk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dansk | dansk  tysk)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erfahren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dass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… 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(sig højt 5 gange!)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Maik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ist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14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Jahre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alt 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Wir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erfahren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dass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… 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nicht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sehen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nur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hören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!)</a:t>
            </a:r>
            <a:br>
              <a:rPr lang="da-DK" sz="2200" dirty="0">
                <a:sym typeface="Wingdings" panose="05000000000000000000" pitchFamily="2" charset="2"/>
              </a:rPr>
            </a:br>
            <a:endParaRPr lang="da-DK" sz="2200" dirty="0">
              <a:sym typeface="Wingdings" panose="05000000000000000000" pitchFamily="2" charset="2"/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Sätze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formulieren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mit dem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/ der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Nachbarin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– PP (8+2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.: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wohnen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bei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(+?) |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treffen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(i) |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fahren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(+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kas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?)…..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/>
              <a:t>Wir</a:t>
            </a:r>
            <a:r>
              <a:rPr lang="da-DK" sz="2200" b="1" dirty="0"/>
              <a:t> </a:t>
            </a:r>
            <a:r>
              <a:rPr lang="da-DK" sz="2200" b="1" dirty="0" err="1"/>
              <a:t>hören</a:t>
            </a:r>
            <a:r>
              <a:rPr lang="da-DK" sz="2200" b="1" dirty="0"/>
              <a:t>/</a:t>
            </a:r>
            <a:r>
              <a:rPr lang="da-DK" sz="2200" b="1" dirty="0" err="1"/>
              <a:t>lesen</a:t>
            </a:r>
            <a:r>
              <a:rPr lang="da-DK" sz="2200" b="1" dirty="0"/>
              <a:t> </a:t>
            </a:r>
            <a:r>
              <a:rPr lang="da-DK" sz="2200" b="1" dirty="0" err="1"/>
              <a:t>Seite</a:t>
            </a:r>
            <a:r>
              <a:rPr lang="da-DK" sz="2200" b="1" dirty="0"/>
              <a:t> 3 </a:t>
            </a:r>
            <a:r>
              <a:rPr lang="da-DK" sz="2200" b="1" dirty="0" err="1"/>
              <a:t>Zeile</a:t>
            </a:r>
            <a:r>
              <a:rPr lang="da-DK" sz="2200" b="1" dirty="0"/>
              <a:t> (10-20 M) </a:t>
            </a:r>
            <a:r>
              <a:rPr lang="da-DK" sz="2200" b="1" dirty="0">
                <a:sym typeface="Wingdings" panose="05000000000000000000" pitchFamily="2" charset="2"/>
              </a:rPr>
              <a:t> dele tekst/film i flere gange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					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PAUSE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de-DE" sz="2200" b="1" dirty="0">
                <a:solidFill>
                  <a:schemeClr val="bg1">
                    <a:lumMod val="75000"/>
                  </a:schemeClr>
                </a:solidFill>
              </a:rPr>
              <a:t>Stationenlernen (nur mündlich) 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2200" b="1" dirty="0">
                <a:solidFill>
                  <a:schemeClr val="bg1">
                    <a:lumMod val="75000"/>
                  </a:schemeClr>
                </a:solidFill>
              </a:rPr>
              <a:t>(6 x 8 Min (= 50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Q+B: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Fragen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zum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Resümee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(6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spielt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das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Märchen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Wie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heißen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Kinder?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diskutiert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wem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geht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Familie hin?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2706068-25D4-6BD9-90AB-E5260B53BC48}"/>
              </a:ext>
            </a:extLst>
          </p:cNvPr>
          <p:cNvSpPr txBox="1"/>
          <p:nvPr/>
        </p:nvSpPr>
        <p:spPr>
          <a:xfrm>
            <a:off x="6804248" y="5510322"/>
            <a:ext cx="2260106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900" dirty="0"/>
              <a:t>Computer?</a:t>
            </a:r>
            <a:br>
              <a:rPr lang="da-DK" sz="1900" dirty="0"/>
            </a:br>
            <a:r>
              <a:rPr lang="da-DK" sz="1900" dirty="0"/>
              <a:t>Skrive noget ned?</a:t>
            </a:r>
            <a:br>
              <a:rPr lang="da-DK" sz="1900" dirty="0"/>
            </a:br>
            <a:r>
              <a:rPr lang="da-DK" sz="1900" dirty="0"/>
              <a:t>Tale tysk hele timen?</a:t>
            </a:r>
            <a:br>
              <a:rPr lang="da-DK" sz="1900" dirty="0"/>
            </a:br>
            <a:r>
              <a:rPr lang="da-DK" sz="1900" dirty="0"/>
              <a:t>Mestre noget nyt?</a:t>
            </a:r>
          </a:p>
        </p:txBody>
      </p:sp>
    </p:spTree>
    <p:extLst>
      <p:ext uri="{BB962C8B-B14F-4D97-AF65-F5344CB8AC3E}">
        <p14:creationId xmlns:p14="http://schemas.microsoft.com/office/powerpoint/2010/main" val="385113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563D487-199D-7723-0965-5693A106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828"/>
            <a:ext cx="9144000" cy="883565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5147508-E8A3-1C1F-362E-304F81C5AD88}"/>
              </a:ext>
            </a:extLst>
          </p:cNvPr>
          <p:cNvSpPr txBox="1"/>
          <p:nvPr/>
        </p:nvSpPr>
        <p:spPr>
          <a:xfrm>
            <a:off x="1448741" y="687917"/>
            <a:ext cx="635943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500" dirty="0">
                <a:solidFill>
                  <a:schemeClr val="bg1">
                    <a:lumMod val="95000"/>
                  </a:schemeClr>
                </a:solidFill>
              </a:rPr>
              <a:t>OPLEVELSEN AF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739456B-B706-F2BC-5D7F-A24892468163}"/>
              </a:ext>
            </a:extLst>
          </p:cNvPr>
          <p:cNvSpPr txBox="1"/>
          <p:nvPr/>
        </p:nvSpPr>
        <p:spPr>
          <a:xfrm>
            <a:off x="1259632" y="1949290"/>
            <a:ext cx="6647974" cy="124649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a-DK" sz="7500" dirty="0"/>
              <a:t>						</a:t>
            </a:r>
            <a:r>
              <a:rPr lang="da-DK" sz="65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2027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5E58D-1C86-BB61-5198-0133C248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CEBFB-1268-7806-F7F7-010E65D2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TYPISK OPBYGNING AF EN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992465-7C58-2BF2-38EF-E913050B6B84}"/>
              </a:ext>
            </a:extLst>
          </p:cNvPr>
          <p:cNvSpPr txBox="1"/>
          <p:nvPr/>
        </p:nvSpPr>
        <p:spPr>
          <a:xfrm>
            <a:off x="70992" y="1268760"/>
            <a:ext cx="907300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2 x Q+B (14 Min)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Kleine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Wörter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de-DE" sz="2200" dirty="0" err="1">
                <a:solidFill>
                  <a:schemeClr val="bg1">
                    <a:lumMod val="85000"/>
                  </a:schemeClr>
                </a:solidFill>
              </a:rPr>
              <a:t>GROßE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Bedeutung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(tysk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dansk | dansk  tysk)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erfahren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dass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… 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(sig højt 5 gange!)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Maik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ist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14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Jahre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alt 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Wir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erfahren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dass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… 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nicht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sehen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nur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hören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!)</a:t>
            </a:r>
            <a:br>
              <a:rPr lang="da-DK" sz="2200" dirty="0">
                <a:sym typeface="Wingdings" panose="05000000000000000000" pitchFamily="2" charset="2"/>
              </a:rPr>
            </a:br>
            <a:endParaRPr lang="da-DK" sz="2200" dirty="0">
              <a:sym typeface="Wingdings" panose="05000000000000000000" pitchFamily="2" charset="2"/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Sätze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formulieren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mit dem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/ der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Nachbarin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– PP (8+2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.: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wohnen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bei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(+?) |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treffen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(i) |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fahren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(+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kas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?)…..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hören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lesen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Seite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3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Zeile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(10 M)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					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PAUSE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de-DE" sz="2200" b="1" dirty="0"/>
              <a:t>Stationenlernen (nur mündlich) </a:t>
            </a:r>
            <a:r>
              <a:rPr lang="de-DE" sz="2200" dirty="0"/>
              <a:t> </a:t>
            </a:r>
            <a:r>
              <a:rPr lang="da-DK" sz="2200" b="1" dirty="0"/>
              <a:t>(6 x 8 Min (= 50 Min) – kan skæres til 30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Q+B: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Fragen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zum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Resümee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(6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spielt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das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Märchen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Wie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200" dirty="0">
                <a:solidFill>
                  <a:schemeClr val="bg1">
                    <a:lumMod val="85000"/>
                  </a:schemeClr>
                </a:solidFill>
              </a:rPr>
              <a:t>heißen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Kinder?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diskutiert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wem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geht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die Familie hin?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27334D6-87F8-69E9-C9C1-735EDF1693AE}"/>
              </a:ext>
            </a:extLst>
          </p:cNvPr>
          <p:cNvSpPr txBox="1"/>
          <p:nvPr/>
        </p:nvSpPr>
        <p:spPr>
          <a:xfrm>
            <a:off x="6804248" y="5510322"/>
            <a:ext cx="2260106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900" dirty="0"/>
              <a:t>Computer?</a:t>
            </a:r>
            <a:br>
              <a:rPr lang="da-DK" sz="1900" dirty="0"/>
            </a:br>
            <a:r>
              <a:rPr lang="da-DK" sz="1900" dirty="0"/>
              <a:t>Skrive noget ned?</a:t>
            </a:r>
            <a:br>
              <a:rPr lang="da-DK" sz="1900" dirty="0"/>
            </a:br>
            <a:r>
              <a:rPr lang="da-DK" sz="1900" dirty="0"/>
              <a:t>Tale tysk hele timen?</a:t>
            </a:r>
            <a:br>
              <a:rPr lang="da-DK" sz="1900" dirty="0"/>
            </a:br>
            <a:r>
              <a:rPr lang="da-DK" sz="1900" dirty="0"/>
              <a:t>Mestre noget nyt?</a:t>
            </a:r>
          </a:p>
        </p:txBody>
      </p:sp>
    </p:spTree>
    <p:extLst>
      <p:ext uri="{BB962C8B-B14F-4D97-AF65-F5344CB8AC3E}">
        <p14:creationId xmlns:p14="http://schemas.microsoft.com/office/powerpoint/2010/main" val="7923196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2CB81-A697-42C6-8CCC-BD0D71E0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4" y="997348"/>
            <a:ext cx="3152311" cy="629405"/>
          </a:xfrm>
          <a:ln w="25400"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/>
              <a:t>STATIONSLÆRING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517CB7-7951-AC71-8561-FCDF56B966DD}"/>
              </a:ext>
            </a:extLst>
          </p:cNvPr>
          <p:cNvSpPr/>
          <p:nvPr/>
        </p:nvSpPr>
        <p:spPr>
          <a:xfrm>
            <a:off x="485078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4A10B53-552C-9354-08F7-3F614399B5FB}"/>
              </a:ext>
            </a:extLst>
          </p:cNvPr>
          <p:cNvSpPr/>
          <p:nvPr/>
        </p:nvSpPr>
        <p:spPr>
          <a:xfrm>
            <a:off x="551985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B97C28-BE24-1DFE-3E61-BE738C79B53C}"/>
              </a:ext>
            </a:extLst>
          </p:cNvPr>
          <p:cNvSpPr/>
          <p:nvPr/>
        </p:nvSpPr>
        <p:spPr>
          <a:xfrm>
            <a:off x="551984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F90BF9-C98A-4CAB-DB00-397793D3EB3A}"/>
              </a:ext>
            </a:extLst>
          </p:cNvPr>
          <p:cNvSpPr/>
          <p:nvPr/>
        </p:nvSpPr>
        <p:spPr>
          <a:xfrm>
            <a:off x="1151363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B2D43B1-39C7-3BA5-4313-F2630A1E5CEF}"/>
              </a:ext>
            </a:extLst>
          </p:cNvPr>
          <p:cNvSpPr/>
          <p:nvPr/>
        </p:nvSpPr>
        <p:spPr>
          <a:xfrm>
            <a:off x="1151362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4867FB-0015-8160-C58A-65B169A4DAD2}"/>
              </a:ext>
            </a:extLst>
          </p:cNvPr>
          <p:cNvSpPr/>
          <p:nvPr/>
        </p:nvSpPr>
        <p:spPr>
          <a:xfrm>
            <a:off x="207689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CCC7FA-86C8-BB0E-A932-1618B8A5CF7A}"/>
              </a:ext>
            </a:extLst>
          </p:cNvPr>
          <p:cNvSpPr/>
          <p:nvPr/>
        </p:nvSpPr>
        <p:spPr>
          <a:xfrm>
            <a:off x="207689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5725A5D-EB9E-7D97-8481-1A9FF6EB0E56}"/>
              </a:ext>
            </a:extLst>
          </p:cNvPr>
          <p:cNvSpPr/>
          <p:nvPr/>
        </p:nvSpPr>
        <p:spPr>
          <a:xfrm>
            <a:off x="1389719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9E1DAD-E68B-D0CD-D917-DCB723377BA0}"/>
              </a:ext>
            </a:extLst>
          </p:cNvPr>
          <p:cNvSpPr/>
          <p:nvPr/>
        </p:nvSpPr>
        <p:spPr>
          <a:xfrm>
            <a:off x="1389719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924CA4-CAEA-55D0-4A8D-4A62D9E07756}"/>
              </a:ext>
            </a:extLst>
          </p:cNvPr>
          <p:cNvSpPr/>
          <p:nvPr/>
        </p:nvSpPr>
        <p:spPr>
          <a:xfrm>
            <a:off x="2564781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648443-AA30-88F5-DF16-26CCF86C4BC6}"/>
              </a:ext>
            </a:extLst>
          </p:cNvPr>
          <p:cNvSpPr/>
          <p:nvPr/>
        </p:nvSpPr>
        <p:spPr>
          <a:xfrm>
            <a:off x="2631687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75A1036-D534-1802-4E50-D5007F59465A}"/>
              </a:ext>
            </a:extLst>
          </p:cNvPr>
          <p:cNvSpPr/>
          <p:nvPr/>
        </p:nvSpPr>
        <p:spPr>
          <a:xfrm>
            <a:off x="2631687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5A282FD-46C2-67CF-9D32-57FD77FEE7D5}"/>
              </a:ext>
            </a:extLst>
          </p:cNvPr>
          <p:cNvSpPr/>
          <p:nvPr/>
        </p:nvSpPr>
        <p:spPr>
          <a:xfrm>
            <a:off x="3231066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5B493F6-A696-1DF8-3FAE-7E93C7FB62AC}"/>
              </a:ext>
            </a:extLst>
          </p:cNvPr>
          <p:cNvSpPr/>
          <p:nvPr/>
        </p:nvSpPr>
        <p:spPr>
          <a:xfrm>
            <a:off x="3231065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46E92C3-6D1E-EAEC-90F4-6927AA7B210A}"/>
              </a:ext>
            </a:extLst>
          </p:cNvPr>
          <p:cNvSpPr/>
          <p:nvPr/>
        </p:nvSpPr>
        <p:spPr>
          <a:xfrm>
            <a:off x="2287392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88D19F-F171-A2CD-5733-5E9F610E363C}"/>
              </a:ext>
            </a:extLst>
          </p:cNvPr>
          <p:cNvSpPr/>
          <p:nvPr/>
        </p:nvSpPr>
        <p:spPr>
          <a:xfrm>
            <a:off x="2287392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F22305-1DAE-2392-6E44-D54AFDA736BB}"/>
              </a:ext>
            </a:extLst>
          </p:cNvPr>
          <p:cNvSpPr/>
          <p:nvPr/>
        </p:nvSpPr>
        <p:spPr>
          <a:xfrm>
            <a:off x="3469421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89EB7AC-E044-4A0E-34F4-185CD43A50BC}"/>
              </a:ext>
            </a:extLst>
          </p:cNvPr>
          <p:cNvSpPr/>
          <p:nvPr/>
        </p:nvSpPr>
        <p:spPr>
          <a:xfrm>
            <a:off x="3469421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665DDA7-C807-8DF3-FA1C-9E2C0823C21A}"/>
              </a:ext>
            </a:extLst>
          </p:cNvPr>
          <p:cNvSpPr/>
          <p:nvPr/>
        </p:nvSpPr>
        <p:spPr>
          <a:xfrm>
            <a:off x="4644484" y="2016405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E2D0C7-24F3-817B-BEC9-9C76BA8A3193}"/>
              </a:ext>
            </a:extLst>
          </p:cNvPr>
          <p:cNvSpPr/>
          <p:nvPr/>
        </p:nvSpPr>
        <p:spPr>
          <a:xfrm>
            <a:off x="4711390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4BA09CF-476E-78D3-CEBE-E0227C8F1BA5}"/>
              </a:ext>
            </a:extLst>
          </p:cNvPr>
          <p:cNvSpPr/>
          <p:nvPr/>
        </p:nvSpPr>
        <p:spPr>
          <a:xfrm>
            <a:off x="4711389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28B75C9-C0EA-82E2-CE4B-908A94CC45C9}"/>
              </a:ext>
            </a:extLst>
          </p:cNvPr>
          <p:cNvSpPr/>
          <p:nvPr/>
        </p:nvSpPr>
        <p:spPr>
          <a:xfrm>
            <a:off x="5310768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B25F69E-276C-9DD4-84B0-C19C6CBBD9E5}"/>
              </a:ext>
            </a:extLst>
          </p:cNvPr>
          <p:cNvSpPr/>
          <p:nvPr/>
        </p:nvSpPr>
        <p:spPr>
          <a:xfrm>
            <a:off x="5310768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48B7582-22FC-7824-7E18-0F43FC5F2654}"/>
              </a:ext>
            </a:extLst>
          </p:cNvPr>
          <p:cNvSpPr/>
          <p:nvPr/>
        </p:nvSpPr>
        <p:spPr>
          <a:xfrm>
            <a:off x="4367095" y="2192037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D293163-B192-8622-5B68-47B8A8E7EA66}"/>
              </a:ext>
            </a:extLst>
          </p:cNvPr>
          <p:cNvSpPr/>
          <p:nvPr/>
        </p:nvSpPr>
        <p:spPr>
          <a:xfrm>
            <a:off x="4367095" y="2783052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8A3BE86-00ED-DA05-5605-8DA4053D0056}"/>
              </a:ext>
            </a:extLst>
          </p:cNvPr>
          <p:cNvSpPr/>
          <p:nvPr/>
        </p:nvSpPr>
        <p:spPr>
          <a:xfrm>
            <a:off x="5549124" y="2192037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AF3F3C4-622A-01AA-78E9-703F792D7AD0}"/>
              </a:ext>
            </a:extLst>
          </p:cNvPr>
          <p:cNvSpPr/>
          <p:nvPr/>
        </p:nvSpPr>
        <p:spPr>
          <a:xfrm>
            <a:off x="5549124" y="2783052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83C372E-379E-012A-9D57-BB61B393B373}"/>
              </a:ext>
            </a:extLst>
          </p:cNvPr>
          <p:cNvSpPr/>
          <p:nvPr/>
        </p:nvSpPr>
        <p:spPr>
          <a:xfrm>
            <a:off x="485078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924BEB0-6C8A-D4E0-53B2-7054A7D4FE53}"/>
              </a:ext>
            </a:extLst>
          </p:cNvPr>
          <p:cNvSpPr/>
          <p:nvPr/>
        </p:nvSpPr>
        <p:spPr>
          <a:xfrm>
            <a:off x="551985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90F201A7-57DA-1211-F885-BD662B385F53}"/>
              </a:ext>
            </a:extLst>
          </p:cNvPr>
          <p:cNvSpPr/>
          <p:nvPr/>
        </p:nvSpPr>
        <p:spPr>
          <a:xfrm>
            <a:off x="551984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C2AB6FE-A844-74C4-B072-D3EE3F702790}"/>
              </a:ext>
            </a:extLst>
          </p:cNvPr>
          <p:cNvSpPr/>
          <p:nvPr/>
        </p:nvSpPr>
        <p:spPr>
          <a:xfrm>
            <a:off x="1151363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1BF25B4-933D-895E-4F15-6E757F3DD159}"/>
              </a:ext>
            </a:extLst>
          </p:cNvPr>
          <p:cNvSpPr/>
          <p:nvPr/>
        </p:nvSpPr>
        <p:spPr>
          <a:xfrm>
            <a:off x="1151362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22B1B85-131B-CD78-67F5-9611C02D03E4}"/>
              </a:ext>
            </a:extLst>
          </p:cNvPr>
          <p:cNvSpPr/>
          <p:nvPr/>
        </p:nvSpPr>
        <p:spPr>
          <a:xfrm>
            <a:off x="207689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884F238-297F-601C-BAE1-75705BE51DD8}"/>
              </a:ext>
            </a:extLst>
          </p:cNvPr>
          <p:cNvSpPr/>
          <p:nvPr/>
        </p:nvSpPr>
        <p:spPr>
          <a:xfrm>
            <a:off x="207689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A19D052-560A-04E7-52B9-F2E8FE9F830E}"/>
              </a:ext>
            </a:extLst>
          </p:cNvPr>
          <p:cNvSpPr/>
          <p:nvPr/>
        </p:nvSpPr>
        <p:spPr>
          <a:xfrm>
            <a:off x="1389719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A1CC55A-102B-4A78-C3A3-CDA89005D0EE}"/>
              </a:ext>
            </a:extLst>
          </p:cNvPr>
          <p:cNvSpPr/>
          <p:nvPr/>
        </p:nvSpPr>
        <p:spPr>
          <a:xfrm>
            <a:off x="1389719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32264E5-E54F-5CC8-CAD8-F46B939B519B}"/>
              </a:ext>
            </a:extLst>
          </p:cNvPr>
          <p:cNvSpPr/>
          <p:nvPr/>
        </p:nvSpPr>
        <p:spPr>
          <a:xfrm>
            <a:off x="2564781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04D813A6-8231-31D4-9259-20974DE0A9D2}"/>
              </a:ext>
            </a:extLst>
          </p:cNvPr>
          <p:cNvSpPr/>
          <p:nvPr/>
        </p:nvSpPr>
        <p:spPr>
          <a:xfrm>
            <a:off x="2631687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563A841-C1D2-2B08-45EC-151E3F1436B6}"/>
              </a:ext>
            </a:extLst>
          </p:cNvPr>
          <p:cNvSpPr/>
          <p:nvPr/>
        </p:nvSpPr>
        <p:spPr>
          <a:xfrm>
            <a:off x="2631687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B49E5AE-EF36-D1C6-D61E-DA44C57CFE4F}"/>
              </a:ext>
            </a:extLst>
          </p:cNvPr>
          <p:cNvSpPr/>
          <p:nvPr/>
        </p:nvSpPr>
        <p:spPr>
          <a:xfrm>
            <a:off x="3231066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B964A08-6726-0EDF-98E1-5B6453BFE8FE}"/>
              </a:ext>
            </a:extLst>
          </p:cNvPr>
          <p:cNvSpPr/>
          <p:nvPr/>
        </p:nvSpPr>
        <p:spPr>
          <a:xfrm>
            <a:off x="3231065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75FEA0A-1AE2-C4BF-4DA2-E3CDCBC749D3}"/>
              </a:ext>
            </a:extLst>
          </p:cNvPr>
          <p:cNvSpPr/>
          <p:nvPr/>
        </p:nvSpPr>
        <p:spPr>
          <a:xfrm>
            <a:off x="2287392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C9BCD38-EE02-B2B9-C777-CE7246395DCE}"/>
              </a:ext>
            </a:extLst>
          </p:cNvPr>
          <p:cNvSpPr/>
          <p:nvPr/>
        </p:nvSpPr>
        <p:spPr>
          <a:xfrm>
            <a:off x="2287392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93745E7-8846-B840-5545-CB9F11CE6A1D}"/>
              </a:ext>
            </a:extLst>
          </p:cNvPr>
          <p:cNvSpPr/>
          <p:nvPr/>
        </p:nvSpPr>
        <p:spPr>
          <a:xfrm>
            <a:off x="3469421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CE47772-E61C-BB7A-6528-7C773160625E}"/>
              </a:ext>
            </a:extLst>
          </p:cNvPr>
          <p:cNvSpPr/>
          <p:nvPr/>
        </p:nvSpPr>
        <p:spPr>
          <a:xfrm>
            <a:off x="3469421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7831363-F229-8A19-E706-E22D8EF31E98}"/>
              </a:ext>
            </a:extLst>
          </p:cNvPr>
          <p:cNvSpPr/>
          <p:nvPr/>
        </p:nvSpPr>
        <p:spPr>
          <a:xfrm>
            <a:off x="4644484" y="4111558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3158733F-9265-EC1B-57EB-26C674A42AAE}"/>
              </a:ext>
            </a:extLst>
          </p:cNvPr>
          <p:cNvSpPr/>
          <p:nvPr/>
        </p:nvSpPr>
        <p:spPr>
          <a:xfrm>
            <a:off x="4711390" y="43791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45AA3BF3-3342-B982-BAA1-EF1FAB7B4313}"/>
              </a:ext>
            </a:extLst>
          </p:cNvPr>
          <p:cNvSpPr/>
          <p:nvPr/>
        </p:nvSpPr>
        <p:spPr>
          <a:xfrm>
            <a:off x="4711389" y="4978565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2417CF35-4FFA-990B-8794-CDD0B4EC4C84}"/>
              </a:ext>
            </a:extLst>
          </p:cNvPr>
          <p:cNvSpPr/>
          <p:nvPr/>
        </p:nvSpPr>
        <p:spPr>
          <a:xfrm>
            <a:off x="5310768" y="43791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95414681-0224-AECC-A10E-04464E39E73B}"/>
              </a:ext>
            </a:extLst>
          </p:cNvPr>
          <p:cNvSpPr/>
          <p:nvPr/>
        </p:nvSpPr>
        <p:spPr>
          <a:xfrm>
            <a:off x="5310768" y="4978565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87FEBE6-C73B-D2C3-B241-2C4FA14F2B56}"/>
              </a:ext>
            </a:extLst>
          </p:cNvPr>
          <p:cNvSpPr/>
          <p:nvPr/>
        </p:nvSpPr>
        <p:spPr>
          <a:xfrm>
            <a:off x="4367095" y="4287190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9D73832-4538-B66B-C34C-BBC35E23F527}"/>
              </a:ext>
            </a:extLst>
          </p:cNvPr>
          <p:cNvSpPr/>
          <p:nvPr/>
        </p:nvSpPr>
        <p:spPr>
          <a:xfrm>
            <a:off x="4367095" y="4878205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99C89C9-43EE-EDCA-6779-2B97BB08F1DD}"/>
              </a:ext>
            </a:extLst>
          </p:cNvPr>
          <p:cNvSpPr/>
          <p:nvPr/>
        </p:nvSpPr>
        <p:spPr>
          <a:xfrm>
            <a:off x="5549124" y="4287190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646143E-98F4-6558-B0D4-C170EE765DD4}"/>
              </a:ext>
            </a:extLst>
          </p:cNvPr>
          <p:cNvSpPr/>
          <p:nvPr/>
        </p:nvSpPr>
        <p:spPr>
          <a:xfrm>
            <a:off x="5549124" y="4878205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cxnSp>
        <p:nvCxnSpPr>
          <p:cNvPr id="61" name="Lige pilforbindelse 60">
            <a:extLst>
              <a:ext uri="{FF2B5EF4-FFF2-40B4-BE49-F238E27FC236}">
                <a16:creationId xmlns:a16="http://schemas.microsoft.com/office/drawing/2014/main" id="{B8E13DAB-21C1-4923-5813-670BF76221BD}"/>
              </a:ext>
            </a:extLst>
          </p:cNvPr>
          <p:cNvCxnSpPr/>
          <p:nvPr/>
        </p:nvCxnSpPr>
        <p:spPr>
          <a:xfrm>
            <a:off x="1389718" y="3666148"/>
            <a:ext cx="3363488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59FCFBDA-9BFF-B1BF-1001-EE09CE733F49}"/>
              </a:ext>
            </a:extLst>
          </p:cNvPr>
          <p:cNvSpPr/>
          <p:nvPr/>
        </p:nvSpPr>
        <p:spPr>
          <a:xfrm rot="5400000">
            <a:off x="5006894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A37B8FE-5350-8E83-ABB8-9195328857A1}"/>
              </a:ext>
            </a:extLst>
          </p:cNvPr>
          <p:cNvSpPr/>
          <p:nvPr/>
        </p:nvSpPr>
        <p:spPr>
          <a:xfrm rot="5400000">
            <a:off x="5012472" y="414919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F7ED9F32-471C-767E-D1B2-2A2574531630}"/>
              </a:ext>
            </a:extLst>
          </p:cNvPr>
          <p:cNvSpPr/>
          <p:nvPr/>
        </p:nvSpPr>
        <p:spPr>
          <a:xfrm rot="5400000">
            <a:off x="2932770" y="411852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38180795-1ED3-6155-50EA-E55328E9DDB4}"/>
              </a:ext>
            </a:extLst>
          </p:cNvPr>
          <p:cNvSpPr/>
          <p:nvPr/>
        </p:nvSpPr>
        <p:spPr>
          <a:xfrm rot="5400000">
            <a:off x="2932769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EFB56DD-2029-E413-AC95-7B7E5B01CF73}"/>
              </a:ext>
            </a:extLst>
          </p:cNvPr>
          <p:cNvSpPr/>
          <p:nvPr/>
        </p:nvSpPr>
        <p:spPr>
          <a:xfrm rot="5400000">
            <a:off x="853068" y="410737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1A39B06-B491-0A18-DE12-8009CC04ACC4}"/>
              </a:ext>
            </a:extLst>
          </p:cNvPr>
          <p:cNvSpPr/>
          <p:nvPr/>
        </p:nvSpPr>
        <p:spPr>
          <a:xfrm rot="5400000">
            <a:off x="853068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2E6E2596-BDA5-3612-7378-239BFBCA1BB9}"/>
              </a:ext>
            </a:extLst>
          </p:cNvPr>
          <p:cNvSpPr txBox="1"/>
          <p:nvPr/>
        </p:nvSpPr>
        <p:spPr>
          <a:xfrm>
            <a:off x="2715322" y="3515606"/>
            <a:ext cx="667683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</a:rPr>
              <a:t>LÆRER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0D1B589C-3BE4-5278-4F6A-9F2B09ED3700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593801" y="3708558"/>
            <a:ext cx="557561" cy="1253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felt 73">
            <a:extLst>
              <a:ext uri="{FF2B5EF4-FFF2-40B4-BE49-F238E27FC236}">
                <a16:creationId xmlns:a16="http://schemas.microsoft.com/office/drawing/2014/main" id="{41ABF9B2-14F3-06B4-B099-274BBCCE95BF}"/>
              </a:ext>
            </a:extLst>
          </p:cNvPr>
          <p:cNvSpPr txBox="1"/>
          <p:nvPr/>
        </p:nvSpPr>
        <p:spPr>
          <a:xfrm>
            <a:off x="7368304" y="5588970"/>
            <a:ext cx="1559594" cy="346249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sz="1650" dirty="0"/>
              <a:t>6 x 6-8 minutter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D260A36B-10D7-E657-E6D7-23BB0E82C84C}"/>
              </a:ext>
            </a:extLst>
          </p:cNvPr>
          <p:cNvSpPr txBox="1"/>
          <p:nvPr/>
        </p:nvSpPr>
        <p:spPr>
          <a:xfrm>
            <a:off x="5287430" y="1500893"/>
            <a:ext cx="3745384" cy="3462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650" dirty="0"/>
              <a:t>= sætninger som eleverne skal kunne sige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D4E3D21-201D-7ADB-E166-EBB9F2A1BB25}"/>
              </a:ext>
            </a:extLst>
          </p:cNvPr>
          <p:cNvSpPr/>
          <p:nvPr/>
        </p:nvSpPr>
        <p:spPr>
          <a:xfrm rot="5400000">
            <a:off x="3942727" y="9253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C11B76F0-FA42-EA38-8EDC-8AF605439D10}"/>
              </a:ext>
            </a:extLst>
          </p:cNvPr>
          <p:cNvSpPr/>
          <p:nvPr/>
        </p:nvSpPr>
        <p:spPr>
          <a:xfrm rot="5400000">
            <a:off x="4057027" y="10396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CB42648A-8803-19F6-4781-9C84F4CDD072}"/>
              </a:ext>
            </a:extLst>
          </p:cNvPr>
          <p:cNvSpPr/>
          <p:nvPr/>
        </p:nvSpPr>
        <p:spPr>
          <a:xfrm rot="5400000">
            <a:off x="4171327" y="11539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F19EC897-2426-9C6C-41DD-DFCE6156DA55}"/>
              </a:ext>
            </a:extLst>
          </p:cNvPr>
          <p:cNvSpPr/>
          <p:nvPr/>
        </p:nvSpPr>
        <p:spPr>
          <a:xfrm rot="5400000">
            <a:off x="4285627" y="12682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AB523150-2DFE-AD40-7E66-4948F73077CE}"/>
              </a:ext>
            </a:extLst>
          </p:cNvPr>
          <p:cNvSpPr/>
          <p:nvPr/>
        </p:nvSpPr>
        <p:spPr>
          <a:xfrm rot="5400000">
            <a:off x="4399927" y="13825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F172FC23-8069-ACA5-F417-D53F05BED0F3}"/>
              </a:ext>
            </a:extLst>
          </p:cNvPr>
          <p:cNvSpPr/>
          <p:nvPr/>
        </p:nvSpPr>
        <p:spPr>
          <a:xfrm rot="5400000">
            <a:off x="4514227" y="14968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7FA558F9-D11D-33A0-B04E-E9217CAB4403}"/>
              </a:ext>
            </a:extLst>
          </p:cNvPr>
          <p:cNvSpPr txBox="1"/>
          <p:nvPr/>
        </p:nvSpPr>
        <p:spPr>
          <a:xfrm rot="2903443">
            <a:off x="3537941" y="1354938"/>
            <a:ext cx="9946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/>
              <a:t>6 OPGAVER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43B292A8-8974-948B-BFFC-1AF0576AF9F6}"/>
              </a:ext>
            </a:extLst>
          </p:cNvPr>
          <p:cNvSpPr txBox="1"/>
          <p:nvPr/>
        </p:nvSpPr>
        <p:spPr>
          <a:xfrm>
            <a:off x="607496" y="2040793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1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3A3BB42C-75D4-9165-B579-F070B4F17D6C}"/>
              </a:ext>
            </a:extLst>
          </p:cNvPr>
          <p:cNvSpPr txBox="1"/>
          <p:nvPr/>
        </p:nvSpPr>
        <p:spPr>
          <a:xfrm>
            <a:off x="2698349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2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58C051D1-1207-7F8C-3674-B9AC74455B9D}"/>
              </a:ext>
            </a:extLst>
          </p:cNvPr>
          <p:cNvSpPr txBox="1"/>
          <p:nvPr/>
        </p:nvSpPr>
        <p:spPr>
          <a:xfrm>
            <a:off x="4761444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3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22B4D0B3-88CB-D073-21F6-75D06ED2C8B4}"/>
              </a:ext>
            </a:extLst>
          </p:cNvPr>
          <p:cNvSpPr txBox="1"/>
          <p:nvPr/>
        </p:nvSpPr>
        <p:spPr>
          <a:xfrm>
            <a:off x="607493" y="5216866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4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9FC85A75-91B3-19F8-66F5-ADBA26F83799}"/>
              </a:ext>
            </a:extLst>
          </p:cNvPr>
          <p:cNvSpPr txBox="1"/>
          <p:nvPr/>
        </p:nvSpPr>
        <p:spPr>
          <a:xfrm>
            <a:off x="2715321" y="521686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5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5579449D-8A9C-1BAC-0614-FB2A089EC664}"/>
              </a:ext>
            </a:extLst>
          </p:cNvPr>
          <p:cNvSpPr txBox="1"/>
          <p:nvPr/>
        </p:nvSpPr>
        <p:spPr>
          <a:xfrm>
            <a:off x="4794901" y="5216864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6</a:t>
            </a:r>
          </a:p>
        </p:txBody>
      </p:sp>
    </p:spTree>
    <p:extLst>
      <p:ext uri="{BB962C8B-B14F-4D97-AF65-F5344CB8AC3E}">
        <p14:creationId xmlns:p14="http://schemas.microsoft.com/office/powerpoint/2010/main" val="10048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9557C-75AA-C884-06D1-33AE80709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22D3F-990F-1099-421E-12DF084D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4" y="997348"/>
            <a:ext cx="3152311" cy="629405"/>
          </a:xfrm>
          <a:ln w="25400"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/>
              <a:t>STATIONSLÆRING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DB143B-305B-2C10-A985-3E53F2255356}"/>
              </a:ext>
            </a:extLst>
          </p:cNvPr>
          <p:cNvSpPr/>
          <p:nvPr/>
        </p:nvSpPr>
        <p:spPr>
          <a:xfrm>
            <a:off x="485078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1723E21-7339-1686-D4F7-3335DAC4FA56}"/>
              </a:ext>
            </a:extLst>
          </p:cNvPr>
          <p:cNvSpPr/>
          <p:nvPr/>
        </p:nvSpPr>
        <p:spPr>
          <a:xfrm>
            <a:off x="551985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BFCB227-AB00-8034-7761-3355BD9E3548}"/>
              </a:ext>
            </a:extLst>
          </p:cNvPr>
          <p:cNvSpPr/>
          <p:nvPr/>
        </p:nvSpPr>
        <p:spPr>
          <a:xfrm>
            <a:off x="551984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F79471D-7EAD-F55C-EBAA-1602F85FE39C}"/>
              </a:ext>
            </a:extLst>
          </p:cNvPr>
          <p:cNvSpPr/>
          <p:nvPr/>
        </p:nvSpPr>
        <p:spPr>
          <a:xfrm>
            <a:off x="1151363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F1CB4FF-DCFA-FD15-8E89-70F08D46174B}"/>
              </a:ext>
            </a:extLst>
          </p:cNvPr>
          <p:cNvSpPr/>
          <p:nvPr/>
        </p:nvSpPr>
        <p:spPr>
          <a:xfrm>
            <a:off x="1151362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76DF9FC-5F05-A9FE-216C-1F86475D9076}"/>
              </a:ext>
            </a:extLst>
          </p:cNvPr>
          <p:cNvSpPr/>
          <p:nvPr/>
        </p:nvSpPr>
        <p:spPr>
          <a:xfrm>
            <a:off x="207689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8A0E2A6-71F0-2A82-C35F-994E1608CF6D}"/>
              </a:ext>
            </a:extLst>
          </p:cNvPr>
          <p:cNvSpPr/>
          <p:nvPr/>
        </p:nvSpPr>
        <p:spPr>
          <a:xfrm>
            <a:off x="207689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845314-0A04-83DC-114B-F3C0635053B1}"/>
              </a:ext>
            </a:extLst>
          </p:cNvPr>
          <p:cNvSpPr/>
          <p:nvPr/>
        </p:nvSpPr>
        <p:spPr>
          <a:xfrm>
            <a:off x="1389719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B68174F-52B2-0B13-AB22-C67A2EC5726E}"/>
              </a:ext>
            </a:extLst>
          </p:cNvPr>
          <p:cNvSpPr/>
          <p:nvPr/>
        </p:nvSpPr>
        <p:spPr>
          <a:xfrm>
            <a:off x="1389719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B77A52F-CAB0-5E7E-132B-623BB8C4BD6B}"/>
              </a:ext>
            </a:extLst>
          </p:cNvPr>
          <p:cNvSpPr/>
          <p:nvPr/>
        </p:nvSpPr>
        <p:spPr>
          <a:xfrm>
            <a:off x="2564781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F9B32AB-63AF-A981-9070-921EA811ECCE}"/>
              </a:ext>
            </a:extLst>
          </p:cNvPr>
          <p:cNvSpPr/>
          <p:nvPr/>
        </p:nvSpPr>
        <p:spPr>
          <a:xfrm>
            <a:off x="2631687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D95F157-E4FB-17F4-AE45-64CC5DF35A8B}"/>
              </a:ext>
            </a:extLst>
          </p:cNvPr>
          <p:cNvSpPr/>
          <p:nvPr/>
        </p:nvSpPr>
        <p:spPr>
          <a:xfrm>
            <a:off x="2631687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A1D19F5-01EB-3E9D-9BF9-40057FB114B6}"/>
              </a:ext>
            </a:extLst>
          </p:cNvPr>
          <p:cNvSpPr/>
          <p:nvPr/>
        </p:nvSpPr>
        <p:spPr>
          <a:xfrm>
            <a:off x="3231066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1479820-1309-B473-8031-12E1E098A9B2}"/>
              </a:ext>
            </a:extLst>
          </p:cNvPr>
          <p:cNvSpPr/>
          <p:nvPr/>
        </p:nvSpPr>
        <p:spPr>
          <a:xfrm>
            <a:off x="3231065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FE9059E-1FF1-0ABA-E7D5-782C0C704073}"/>
              </a:ext>
            </a:extLst>
          </p:cNvPr>
          <p:cNvSpPr/>
          <p:nvPr/>
        </p:nvSpPr>
        <p:spPr>
          <a:xfrm>
            <a:off x="2287392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077AC56-3C6B-F5E8-47E0-7401AFF556A1}"/>
              </a:ext>
            </a:extLst>
          </p:cNvPr>
          <p:cNvSpPr/>
          <p:nvPr/>
        </p:nvSpPr>
        <p:spPr>
          <a:xfrm>
            <a:off x="2287392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54017B5-51DF-0BA5-307B-C52263CF2D4B}"/>
              </a:ext>
            </a:extLst>
          </p:cNvPr>
          <p:cNvSpPr/>
          <p:nvPr/>
        </p:nvSpPr>
        <p:spPr>
          <a:xfrm>
            <a:off x="3469421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5BAE571-51D5-553A-A833-A3AE2E515CA9}"/>
              </a:ext>
            </a:extLst>
          </p:cNvPr>
          <p:cNvSpPr/>
          <p:nvPr/>
        </p:nvSpPr>
        <p:spPr>
          <a:xfrm>
            <a:off x="3469421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07D03A5-9E6C-F553-2B32-3FC3E1E7F7FE}"/>
              </a:ext>
            </a:extLst>
          </p:cNvPr>
          <p:cNvSpPr/>
          <p:nvPr/>
        </p:nvSpPr>
        <p:spPr>
          <a:xfrm>
            <a:off x="4644484" y="2016405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6ABE1E1-F63D-216D-06F8-A4B76CE4CE79}"/>
              </a:ext>
            </a:extLst>
          </p:cNvPr>
          <p:cNvSpPr/>
          <p:nvPr/>
        </p:nvSpPr>
        <p:spPr>
          <a:xfrm>
            <a:off x="4711390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8374D35-8FDA-BED0-DCD5-FBB4BBDF8878}"/>
              </a:ext>
            </a:extLst>
          </p:cNvPr>
          <p:cNvSpPr/>
          <p:nvPr/>
        </p:nvSpPr>
        <p:spPr>
          <a:xfrm>
            <a:off x="4711389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2B20D91-6A4C-CA0E-36AB-7F98A6015B57}"/>
              </a:ext>
            </a:extLst>
          </p:cNvPr>
          <p:cNvSpPr/>
          <p:nvPr/>
        </p:nvSpPr>
        <p:spPr>
          <a:xfrm>
            <a:off x="5310768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CAB7D9F-A87D-FE97-C477-28423AD7437D}"/>
              </a:ext>
            </a:extLst>
          </p:cNvPr>
          <p:cNvSpPr/>
          <p:nvPr/>
        </p:nvSpPr>
        <p:spPr>
          <a:xfrm>
            <a:off x="5310768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BB93251-591F-F157-C572-45D9AF76029D}"/>
              </a:ext>
            </a:extLst>
          </p:cNvPr>
          <p:cNvSpPr/>
          <p:nvPr/>
        </p:nvSpPr>
        <p:spPr>
          <a:xfrm>
            <a:off x="4367095" y="2192037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0534A96-F6E6-ED38-7023-B26B99575813}"/>
              </a:ext>
            </a:extLst>
          </p:cNvPr>
          <p:cNvSpPr/>
          <p:nvPr/>
        </p:nvSpPr>
        <p:spPr>
          <a:xfrm>
            <a:off x="4367095" y="2783052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3725F4E-C6B7-E94F-F746-4EB295E65728}"/>
              </a:ext>
            </a:extLst>
          </p:cNvPr>
          <p:cNvSpPr/>
          <p:nvPr/>
        </p:nvSpPr>
        <p:spPr>
          <a:xfrm>
            <a:off x="5549124" y="2192037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7773ED4-8181-3BE5-5633-028DD787B40C}"/>
              </a:ext>
            </a:extLst>
          </p:cNvPr>
          <p:cNvSpPr/>
          <p:nvPr/>
        </p:nvSpPr>
        <p:spPr>
          <a:xfrm>
            <a:off x="5549124" y="2783052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23143E7-959E-317E-317B-D180F8A31EC9}"/>
              </a:ext>
            </a:extLst>
          </p:cNvPr>
          <p:cNvSpPr/>
          <p:nvPr/>
        </p:nvSpPr>
        <p:spPr>
          <a:xfrm>
            <a:off x="485078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94ED2D6-024F-C8F9-80E6-DA8E752B2402}"/>
              </a:ext>
            </a:extLst>
          </p:cNvPr>
          <p:cNvSpPr/>
          <p:nvPr/>
        </p:nvSpPr>
        <p:spPr>
          <a:xfrm>
            <a:off x="551985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B0E62457-9634-BAD4-E395-C516D3C1420E}"/>
              </a:ext>
            </a:extLst>
          </p:cNvPr>
          <p:cNvSpPr/>
          <p:nvPr/>
        </p:nvSpPr>
        <p:spPr>
          <a:xfrm>
            <a:off x="551984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8F386CB-7455-2941-5062-9686F450A89D}"/>
              </a:ext>
            </a:extLst>
          </p:cNvPr>
          <p:cNvSpPr/>
          <p:nvPr/>
        </p:nvSpPr>
        <p:spPr>
          <a:xfrm>
            <a:off x="1151363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BE31842-54A6-14E4-3732-A45E5107CC19}"/>
              </a:ext>
            </a:extLst>
          </p:cNvPr>
          <p:cNvSpPr/>
          <p:nvPr/>
        </p:nvSpPr>
        <p:spPr>
          <a:xfrm>
            <a:off x="1151362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8D1F84C-A101-0605-7118-23BE81F40096}"/>
              </a:ext>
            </a:extLst>
          </p:cNvPr>
          <p:cNvSpPr/>
          <p:nvPr/>
        </p:nvSpPr>
        <p:spPr>
          <a:xfrm>
            <a:off x="207689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98065B1-101E-C214-4D74-8F8DEAD285CC}"/>
              </a:ext>
            </a:extLst>
          </p:cNvPr>
          <p:cNvSpPr/>
          <p:nvPr/>
        </p:nvSpPr>
        <p:spPr>
          <a:xfrm>
            <a:off x="207689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1E3DBC0-677B-219F-1C48-3702A41E3750}"/>
              </a:ext>
            </a:extLst>
          </p:cNvPr>
          <p:cNvSpPr/>
          <p:nvPr/>
        </p:nvSpPr>
        <p:spPr>
          <a:xfrm>
            <a:off x="1389719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EF7F9BE-30C4-9F47-5037-959D23D46AA2}"/>
              </a:ext>
            </a:extLst>
          </p:cNvPr>
          <p:cNvSpPr/>
          <p:nvPr/>
        </p:nvSpPr>
        <p:spPr>
          <a:xfrm>
            <a:off x="1389719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63AB25B-6411-6DE5-CC61-FDB74DFF3862}"/>
              </a:ext>
            </a:extLst>
          </p:cNvPr>
          <p:cNvSpPr/>
          <p:nvPr/>
        </p:nvSpPr>
        <p:spPr>
          <a:xfrm>
            <a:off x="2564781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9B9E311-4B4D-7FC8-C368-F8E34AE0D5CF}"/>
              </a:ext>
            </a:extLst>
          </p:cNvPr>
          <p:cNvSpPr/>
          <p:nvPr/>
        </p:nvSpPr>
        <p:spPr>
          <a:xfrm>
            <a:off x="2631687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9B08A47-AE4C-3EC7-AF52-810FF064F936}"/>
              </a:ext>
            </a:extLst>
          </p:cNvPr>
          <p:cNvSpPr/>
          <p:nvPr/>
        </p:nvSpPr>
        <p:spPr>
          <a:xfrm>
            <a:off x="2631687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CB2D716-1B64-B9FB-38C0-6917514A422F}"/>
              </a:ext>
            </a:extLst>
          </p:cNvPr>
          <p:cNvSpPr/>
          <p:nvPr/>
        </p:nvSpPr>
        <p:spPr>
          <a:xfrm>
            <a:off x="3231066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448202F3-06FD-0D71-BA7E-221BECA8D83A}"/>
              </a:ext>
            </a:extLst>
          </p:cNvPr>
          <p:cNvSpPr/>
          <p:nvPr/>
        </p:nvSpPr>
        <p:spPr>
          <a:xfrm>
            <a:off x="3231065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87F5B7C-C7C8-BED2-51CF-9CF33D5F567B}"/>
              </a:ext>
            </a:extLst>
          </p:cNvPr>
          <p:cNvSpPr/>
          <p:nvPr/>
        </p:nvSpPr>
        <p:spPr>
          <a:xfrm>
            <a:off x="2287392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A4C84FFF-323C-CB0C-EA37-D637DE504675}"/>
              </a:ext>
            </a:extLst>
          </p:cNvPr>
          <p:cNvSpPr/>
          <p:nvPr/>
        </p:nvSpPr>
        <p:spPr>
          <a:xfrm>
            <a:off x="2287392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9F25723-39BC-6CE2-AC32-2543FB4CD8F0}"/>
              </a:ext>
            </a:extLst>
          </p:cNvPr>
          <p:cNvSpPr/>
          <p:nvPr/>
        </p:nvSpPr>
        <p:spPr>
          <a:xfrm>
            <a:off x="3469421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9225D727-BDA6-7FFE-2FC8-08424A0AC786}"/>
              </a:ext>
            </a:extLst>
          </p:cNvPr>
          <p:cNvSpPr/>
          <p:nvPr/>
        </p:nvSpPr>
        <p:spPr>
          <a:xfrm>
            <a:off x="3469421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1DE7831E-AFBE-543C-AC6F-FA9E5B1F7A0C}"/>
              </a:ext>
            </a:extLst>
          </p:cNvPr>
          <p:cNvSpPr/>
          <p:nvPr/>
        </p:nvSpPr>
        <p:spPr>
          <a:xfrm>
            <a:off x="4644484" y="4111558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D5F2773-A507-5798-BCC7-25FC742F01A5}"/>
              </a:ext>
            </a:extLst>
          </p:cNvPr>
          <p:cNvSpPr/>
          <p:nvPr/>
        </p:nvSpPr>
        <p:spPr>
          <a:xfrm>
            <a:off x="4711390" y="43791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1540392C-9F5E-DFD6-ADA5-FA552B7A84DB}"/>
              </a:ext>
            </a:extLst>
          </p:cNvPr>
          <p:cNvSpPr/>
          <p:nvPr/>
        </p:nvSpPr>
        <p:spPr>
          <a:xfrm>
            <a:off x="4711389" y="4978565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B8AC345-8A06-5106-A215-4A6C64CFF79C}"/>
              </a:ext>
            </a:extLst>
          </p:cNvPr>
          <p:cNvSpPr/>
          <p:nvPr/>
        </p:nvSpPr>
        <p:spPr>
          <a:xfrm>
            <a:off x="5310768" y="43791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186B316A-EB6E-3681-30CB-EAF61BA10CB1}"/>
              </a:ext>
            </a:extLst>
          </p:cNvPr>
          <p:cNvSpPr/>
          <p:nvPr/>
        </p:nvSpPr>
        <p:spPr>
          <a:xfrm>
            <a:off x="5310768" y="4978565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60BBB09-22D0-C4C3-5E10-6E145B78DC75}"/>
              </a:ext>
            </a:extLst>
          </p:cNvPr>
          <p:cNvSpPr/>
          <p:nvPr/>
        </p:nvSpPr>
        <p:spPr>
          <a:xfrm>
            <a:off x="4367095" y="4287190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74AC5C7A-B790-8307-EE92-989C2EBFD9B2}"/>
              </a:ext>
            </a:extLst>
          </p:cNvPr>
          <p:cNvSpPr/>
          <p:nvPr/>
        </p:nvSpPr>
        <p:spPr>
          <a:xfrm>
            <a:off x="4367095" y="4878205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550360D-FBB0-FD23-008D-BB7C9BB6CD27}"/>
              </a:ext>
            </a:extLst>
          </p:cNvPr>
          <p:cNvSpPr/>
          <p:nvPr/>
        </p:nvSpPr>
        <p:spPr>
          <a:xfrm>
            <a:off x="5549124" y="4287190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4BE7361-0C96-BB88-DA64-F1B34CF6ADED}"/>
              </a:ext>
            </a:extLst>
          </p:cNvPr>
          <p:cNvSpPr/>
          <p:nvPr/>
        </p:nvSpPr>
        <p:spPr>
          <a:xfrm>
            <a:off x="5549124" y="4878205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cxnSp>
        <p:nvCxnSpPr>
          <p:cNvPr id="61" name="Lige pilforbindelse 60">
            <a:extLst>
              <a:ext uri="{FF2B5EF4-FFF2-40B4-BE49-F238E27FC236}">
                <a16:creationId xmlns:a16="http://schemas.microsoft.com/office/drawing/2014/main" id="{5E93CACE-A613-9D3D-466E-F1688CE91791}"/>
              </a:ext>
            </a:extLst>
          </p:cNvPr>
          <p:cNvCxnSpPr/>
          <p:nvPr/>
        </p:nvCxnSpPr>
        <p:spPr>
          <a:xfrm>
            <a:off x="1389718" y="3666148"/>
            <a:ext cx="3363488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58A9CC02-22D0-5E69-F42B-0DE02C136104}"/>
              </a:ext>
            </a:extLst>
          </p:cNvPr>
          <p:cNvSpPr/>
          <p:nvPr/>
        </p:nvSpPr>
        <p:spPr>
          <a:xfrm rot="5400000">
            <a:off x="5006894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E196A9E0-99EC-F268-1BEC-BE672F3F77EF}"/>
              </a:ext>
            </a:extLst>
          </p:cNvPr>
          <p:cNvSpPr/>
          <p:nvPr/>
        </p:nvSpPr>
        <p:spPr>
          <a:xfrm rot="5400000">
            <a:off x="5012472" y="414919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CC73A836-C4C9-B292-2833-D979A00113C0}"/>
              </a:ext>
            </a:extLst>
          </p:cNvPr>
          <p:cNvSpPr/>
          <p:nvPr/>
        </p:nvSpPr>
        <p:spPr>
          <a:xfrm rot="5400000">
            <a:off x="2932770" y="411852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7B5B1160-15BB-BC94-94C4-26E793A43CC9}"/>
              </a:ext>
            </a:extLst>
          </p:cNvPr>
          <p:cNvSpPr/>
          <p:nvPr/>
        </p:nvSpPr>
        <p:spPr>
          <a:xfrm rot="5400000">
            <a:off x="2932769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03D4B514-2FFC-33E6-BDF6-4B11E566037C}"/>
              </a:ext>
            </a:extLst>
          </p:cNvPr>
          <p:cNvSpPr/>
          <p:nvPr/>
        </p:nvSpPr>
        <p:spPr>
          <a:xfrm rot="5400000">
            <a:off x="853068" y="410737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23672D34-4EF5-AD5C-3F99-11D38F70DCD0}"/>
              </a:ext>
            </a:extLst>
          </p:cNvPr>
          <p:cNvSpPr/>
          <p:nvPr/>
        </p:nvSpPr>
        <p:spPr>
          <a:xfrm rot="5400000">
            <a:off x="853068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FC589C8F-A314-4B83-7D61-96D17643C283}"/>
              </a:ext>
            </a:extLst>
          </p:cNvPr>
          <p:cNvSpPr txBox="1"/>
          <p:nvPr/>
        </p:nvSpPr>
        <p:spPr>
          <a:xfrm>
            <a:off x="2715322" y="3515606"/>
            <a:ext cx="667683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</a:rPr>
              <a:t>LÆRER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8770DD36-C80A-CD0A-55EA-7F135DBF35BE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593801" y="3708558"/>
            <a:ext cx="557561" cy="1253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felt 73">
            <a:extLst>
              <a:ext uri="{FF2B5EF4-FFF2-40B4-BE49-F238E27FC236}">
                <a16:creationId xmlns:a16="http://schemas.microsoft.com/office/drawing/2014/main" id="{87B30438-A4DD-B134-7A6A-60917A699DAA}"/>
              </a:ext>
            </a:extLst>
          </p:cNvPr>
          <p:cNvSpPr txBox="1"/>
          <p:nvPr/>
        </p:nvSpPr>
        <p:spPr>
          <a:xfrm>
            <a:off x="7368304" y="5588970"/>
            <a:ext cx="1559594" cy="346249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sz="1650" dirty="0"/>
              <a:t>6 x 6-8 minutter</a:t>
            </a:r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0F2E813A-68F0-F1F1-A18E-9604939E9334}"/>
              </a:ext>
            </a:extLst>
          </p:cNvPr>
          <p:cNvSpPr txBox="1"/>
          <p:nvPr/>
        </p:nvSpPr>
        <p:spPr>
          <a:xfrm>
            <a:off x="5287430" y="1500893"/>
            <a:ext cx="3745384" cy="3462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650" dirty="0"/>
              <a:t>= sætninger som eleverne skal kunne sige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2A0730A5-F55B-4252-DED3-6D91E214F83E}"/>
              </a:ext>
            </a:extLst>
          </p:cNvPr>
          <p:cNvSpPr/>
          <p:nvPr/>
        </p:nvSpPr>
        <p:spPr>
          <a:xfrm rot="5400000">
            <a:off x="3942727" y="9253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CB3968D-498B-58D6-B91D-E90243EE8699}"/>
              </a:ext>
            </a:extLst>
          </p:cNvPr>
          <p:cNvSpPr/>
          <p:nvPr/>
        </p:nvSpPr>
        <p:spPr>
          <a:xfrm rot="5400000">
            <a:off x="4057027" y="10396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FBCA4635-03A8-D36E-1651-FED3A82CD233}"/>
              </a:ext>
            </a:extLst>
          </p:cNvPr>
          <p:cNvSpPr/>
          <p:nvPr/>
        </p:nvSpPr>
        <p:spPr>
          <a:xfrm rot="5400000">
            <a:off x="4171327" y="11539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F9AE3880-12AE-012D-0907-36B3D37C4E85}"/>
              </a:ext>
            </a:extLst>
          </p:cNvPr>
          <p:cNvSpPr/>
          <p:nvPr/>
        </p:nvSpPr>
        <p:spPr>
          <a:xfrm rot="5400000">
            <a:off x="4285627" y="12682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18012CE4-FC7F-D546-A90B-4DA6DEF00764}"/>
              </a:ext>
            </a:extLst>
          </p:cNvPr>
          <p:cNvSpPr/>
          <p:nvPr/>
        </p:nvSpPr>
        <p:spPr>
          <a:xfrm rot="5400000">
            <a:off x="4399927" y="13825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3B0895B0-7468-E0E1-154B-5B3A4C2FBCC9}"/>
              </a:ext>
            </a:extLst>
          </p:cNvPr>
          <p:cNvSpPr/>
          <p:nvPr/>
        </p:nvSpPr>
        <p:spPr>
          <a:xfrm rot="5400000">
            <a:off x="4514227" y="14968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10343258-2221-471E-F19A-A67AE9E9F9EB}"/>
              </a:ext>
            </a:extLst>
          </p:cNvPr>
          <p:cNvSpPr txBox="1"/>
          <p:nvPr/>
        </p:nvSpPr>
        <p:spPr>
          <a:xfrm rot="2903443">
            <a:off x="3537941" y="1354938"/>
            <a:ext cx="9946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/>
              <a:t>6 OPGAVER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28399C7C-E70E-0ACF-7DF4-DB1425BB1EE3}"/>
              </a:ext>
            </a:extLst>
          </p:cNvPr>
          <p:cNvSpPr txBox="1"/>
          <p:nvPr/>
        </p:nvSpPr>
        <p:spPr>
          <a:xfrm>
            <a:off x="607496" y="2040793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1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B44797DF-AA40-E4A1-B7C6-CFEAA4698229}"/>
              </a:ext>
            </a:extLst>
          </p:cNvPr>
          <p:cNvSpPr txBox="1"/>
          <p:nvPr/>
        </p:nvSpPr>
        <p:spPr>
          <a:xfrm>
            <a:off x="2698349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2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A1607DE3-2E92-29B7-661C-F33B6D973158}"/>
              </a:ext>
            </a:extLst>
          </p:cNvPr>
          <p:cNvSpPr txBox="1"/>
          <p:nvPr/>
        </p:nvSpPr>
        <p:spPr>
          <a:xfrm>
            <a:off x="4761444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3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43C3AD85-7C26-9F04-412C-D30F3104A170}"/>
              </a:ext>
            </a:extLst>
          </p:cNvPr>
          <p:cNvSpPr txBox="1"/>
          <p:nvPr/>
        </p:nvSpPr>
        <p:spPr>
          <a:xfrm>
            <a:off x="607493" y="5216866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4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CF8597C2-0C99-2C85-BF8B-8CB6E96BBB12}"/>
              </a:ext>
            </a:extLst>
          </p:cNvPr>
          <p:cNvSpPr txBox="1"/>
          <p:nvPr/>
        </p:nvSpPr>
        <p:spPr>
          <a:xfrm>
            <a:off x="2715321" y="521686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5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5C72850D-4E05-E27D-04D9-CDC7F9D3766E}"/>
              </a:ext>
            </a:extLst>
          </p:cNvPr>
          <p:cNvSpPr txBox="1"/>
          <p:nvPr/>
        </p:nvSpPr>
        <p:spPr>
          <a:xfrm>
            <a:off x="4794901" y="5216864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6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7946D9B-19B5-E656-B2A9-1D835A78CB3C}"/>
              </a:ext>
            </a:extLst>
          </p:cNvPr>
          <p:cNvSpPr txBox="1"/>
          <p:nvPr/>
        </p:nvSpPr>
        <p:spPr>
          <a:xfrm>
            <a:off x="1430983" y="2194317"/>
            <a:ext cx="6728081" cy="32328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de-DE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siger</a:t>
            </a: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de-DE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sætninger</a:t>
            </a: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HØJT</a:t>
            </a:r>
            <a:br>
              <a:rPr lang="de-D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Vater ist ein Stiefvater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Ja, es../ Nein, es..</a:t>
            </a:r>
            <a:endParaRPr lang="de-D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D__ Eltern    weck-?     d__ Kinder</a:t>
            </a:r>
            <a:b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Kinder | die Stiefmutter | geweckt | hat</a:t>
            </a:r>
            <a:b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Stiefmutter hat die Kinder geweckt </a:t>
            </a: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5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nutid</a:t>
            </a:r>
            <a:b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Familie gehen in den Wald (zwei Fehler)</a:t>
            </a:r>
            <a:b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Ich kenne ___ (</a:t>
            </a:r>
            <a:r>
              <a:rPr lang="de-DE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____ (</a:t>
            </a:r>
            <a:r>
              <a:rPr lang="de-DE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</a:t>
            </a:r>
            <a:r>
              <a:rPr lang="de-DE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Kind ist arm</a:t>
            </a:r>
            <a:endParaRPr lang="da-DK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2CB81-A697-42C6-8CCC-BD0D71E0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84" y="997348"/>
            <a:ext cx="3152311" cy="629405"/>
          </a:xfrm>
          <a:ln w="25400"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a-DK" dirty="0"/>
              <a:t>STATIONSLÆRING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517CB7-7951-AC71-8561-FCDF56B966DD}"/>
              </a:ext>
            </a:extLst>
          </p:cNvPr>
          <p:cNvSpPr/>
          <p:nvPr/>
        </p:nvSpPr>
        <p:spPr>
          <a:xfrm>
            <a:off x="485078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4A10B53-552C-9354-08F7-3F614399B5FB}"/>
              </a:ext>
            </a:extLst>
          </p:cNvPr>
          <p:cNvSpPr/>
          <p:nvPr/>
        </p:nvSpPr>
        <p:spPr>
          <a:xfrm>
            <a:off x="551985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B97C28-BE24-1DFE-3E61-BE738C79B53C}"/>
              </a:ext>
            </a:extLst>
          </p:cNvPr>
          <p:cNvSpPr/>
          <p:nvPr/>
        </p:nvSpPr>
        <p:spPr>
          <a:xfrm>
            <a:off x="551984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F90BF9-C98A-4CAB-DB00-397793D3EB3A}"/>
              </a:ext>
            </a:extLst>
          </p:cNvPr>
          <p:cNvSpPr/>
          <p:nvPr/>
        </p:nvSpPr>
        <p:spPr>
          <a:xfrm>
            <a:off x="1151363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B2D43B1-39C7-3BA5-4313-F2630A1E5CEF}"/>
              </a:ext>
            </a:extLst>
          </p:cNvPr>
          <p:cNvSpPr/>
          <p:nvPr/>
        </p:nvSpPr>
        <p:spPr>
          <a:xfrm>
            <a:off x="1151362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4867FB-0015-8160-C58A-65B169A4DAD2}"/>
              </a:ext>
            </a:extLst>
          </p:cNvPr>
          <p:cNvSpPr/>
          <p:nvPr/>
        </p:nvSpPr>
        <p:spPr>
          <a:xfrm>
            <a:off x="207689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CCC7FA-86C8-BB0E-A932-1618B8A5CF7A}"/>
              </a:ext>
            </a:extLst>
          </p:cNvPr>
          <p:cNvSpPr/>
          <p:nvPr/>
        </p:nvSpPr>
        <p:spPr>
          <a:xfrm>
            <a:off x="207689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5725A5D-EB9E-7D97-8481-1A9FF6EB0E56}"/>
              </a:ext>
            </a:extLst>
          </p:cNvPr>
          <p:cNvSpPr/>
          <p:nvPr/>
        </p:nvSpPr>
        <p:spPr>
          <a:xfrm>
            <a:off x="1389719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9E1DAD-E68B-D0CD-D917-DCB723377BA0}"/>
              </a:ext>
            </a:extLst>
          </p:cNvPr>
          <p:cNvSpPr/>
          <p:nvPr/>
        </p:nvSpPr>
        <p:spPr>
          <a:xfrm>
            <a:off x="1389719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924CA4-CAEA-55D0-4A8D-4A62D9E07756}"/>
              </a:ext>
            </a:extLst>
          </p:cNvPr>
          <p:cNvSpPr/>
          <p:nvPr/>
        </p:nvSpPr>
        <p:spPr>
          <a:xfrm>
            <a:off x="2564781" y="1999679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D648443-AA30-88F5-DF16-26CCF86C4BC6}"/>
              </a:ext>
            </a:extLst>
          </p:cNvPr>
          <p:cNvSpPr/>
          <p:nvPr/>
        </p:nvSpPr>
        <p:spPr>
          <a:xfrm>
            <a:off x="2631687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75A1036-D534-1802-4E50-D5007F59465A}"/>
              </a:ext>
            </a:extLst>
          </p:cNvPr>
          <p:cNvSpPr/>
          <p:nvPr/>
        </p:nvSpPr>
        <p:spPr>
          <a:xfrm>
            <a:off x="2631687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5A282FD-46C2-67CF-9D32-57FD77FEE7D5}"/>
              </a:ext>
            </a:extLst>
          </p:cNvPr>
          <p:cNvSpPr/>
          <p:nvPr/>
        </p:nvSpPr>
        <p:spPr>
          <a:xfrm>
            <a:off x="3231066" y="2267308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45B493F6-A696-1DF8-3FAE-7E93C7FB62AC}"/>
              </a:ext>
            </a:extLst>
          </p:cNvPr>
          <p:cNvSpPr/>
          <p:nvPr/>
        </p:nvSpPr>
        <p:spPr>
          <a:xfrm>
            <a:off x="3231065" y="286668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46E92C3-6D1E-EAEC-90F4-6927AA7B210A}"/>
              </a:ext>
            </a:extLst>
          </p:cNvPr>
          <p:cNvSpPr/>
          <p:nvPr/>
        </p:nvSpPr>
        <p:spPr>
          <a:xfrm>
            <a:off x="2287392" y="2175311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788D19F-F171-A2CD-5733-5E9F610E363C}"/>
              </a:ext>
            </a:extLst>
          </p:cNvPr>
          <p:cNvSpPr/>
          <p:nvPr/>
        </p:nvSpPr>
        <p:spPr>
          <a:xfrm>
            <a:off x="2287392" y="2766326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F22305-1DAE-2392-6E44-D54AFDA736BB}"/>
              </a:ext>
            </a:extLst>
          </p:cNvPr>
          <p:cNvSpPr/>
          <p:nvPr/>
        </p:nvSpPr>
        <p:spPr>
          <a:xfrm>
            <a:off x="3469421" y="2175311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89EB7AC-E044-4A0E-34F4-185CD43A50BC}"/>
              </a:ext>
            </a:extLst>
          </p:cNvPr>
          <p:cNvSpPr/>
          <p:nvPr/>
        </p:nvSpPr>
        <p:spPr>
          <a:xfrm>
            <a:off x="3469421" y="2766326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665DDA7-C807-8DF3-FA1C-9E2C0823C21A}"/>
              </a:ext>
            </a:extLst>
          </p:cNvPr>
          <p:cNvSpPr/>
          <p:nvPr/>
        </p:nvSpPr>
        <p:spPr>
          <a:xfrm>
            <a:off x="4644484" y="2016405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DE2D0C7-24F3-817B-BEC9-9C76BA8A3193}"/>
              </a:ext>
            </a:extLst>
          </p:cNvPr>
          <p:cNvSpPr/>
          <p:nvPr/>
        </p:nvSpPr>
        <p:spPr>
          <a:xfrm>
            <a:off x="4711390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4BA09CF-476E-78D3-CEBE-E0227C8F1BA5}"/>
              </a:ext>
            </a:extLst>
          </p:cNvPr>
          <p:cNvSpPr/>
          <p:nvPr/>
        </p:nvSpPr>
        <p:spPr>
          <a:xfrm>
            <a:off x="4711389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428B75C9-C0EA-82E2-CE4B-908A94CC45C9}"/>
              </a:ext>
            </a:extLst>
          </p:cNvPr>
          <p:cNvSpPr/>
          <p:nvPr/>
        </p:nvSpPr>
        <p:spPr>
          <a:xfrm>
            <a:off x="5310768" y="2284034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B25F69E-276C-9DD4-84B0-C19C6CBBD9E5}"/>
              </a:ext>
            </a:extLst>
          </p:cNvPr>
          <p:cNvSpPr/>
          <p:nvPr/>
        </p:nvSpPr>
        <p:spPr>
          <a:xfrm>
            <a:off x="5310768" y="2883412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48B7582-22FC-7824-7E18-0F43FC5F2654}"/>
              </a:ext>
            </a:extLst>
          </p:cNvPr>
          <p:cNvSpPr/>
          <p:nvPr/>
        </p:nvSpPr>
        <p:spPr>
          <a:xfrm>
            <a:off x="4367095" y="2192037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D293163-B192-8622-5B68-47B8A8E7EA66}"/>
              </a:ext>
            </a:extLst>
          </p:cNvPr>
          <p:cNvSpPr/>
          <p:nvPr/>
        </p:nvSpPr>
        <p:spPr>
          <a:xfrm>
            <a:off x="4367095" y="2783052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8A3BE86-00ED-DA05-5605-8DA4053D0056}"/>
              </a:ext>
            </a:extLst>
          </p:cNvPr>
          <p:cNvSpPr/>
          <p:nvPr/>
        </p:nvSpPr>
        <p:spPr>
          <a:xfrm>
            <a:off x="5549124" y="2192037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AF3F3C4-622A-01AA-78E9-703F792D7AD0}"/>
              </a:ext>
            </a:extLst>
          </p:cNvPr>
          <p:cNvSpPr/>
          <p:nvPr/>
        </p:nvSpPr>
        <p:spPr>
          <a:xfrm>
            <a:off x="5549124" y="2783052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83C372E-379E-012A-9D57-BB61B393B373}"/>
              </a:ext>
            </a:extLst>
          </p:cNvPr>
          <p:cNvSpPr/>
          <p:nvPr/>
        </p:nvSpPr>
        <p:spPr>
          <a:xfrm>
            <a:off x="485078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924BEB0-6C8A-D4E0-53B2-7054A7D4FE53}"/>
              </a:ext>
            </a:extLst>
          </p:cNvPr>
          <p:cNvSpPr/>
          <p:nvPr/>
        </p:nvSpPr>
        <p:spPr>
          <a:xfrm>
            <a:off x="551985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90F201A7-57DA-1211-F885-BD662B385F53}"/>
              </a:ext>
            </a:extLst>
          </p:cNvPr>
          <p:cNvSpPr/>
          <p:nvPr/>
        </p:nvSpPr>
        <p:spPr>
          <a:xfrm>
            <a:off x="551984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C2AB6FE-A844-74C4-B072-D3EE3F702790}"/>
              </a:ext>
            </a:extLst>
          </p:cNvPr>
          <p:cNvSpPr/>
          <p:nvPr/>
        </p:nvSpPr>
        <p:spPr>
          <a:xfrm>
            <a:off x="1151363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1BF25B4-933D-895E-4F15-6E757F3DD159}"/>
              </a:ext>
            </a:extLst>
          </p:cNvPr>
          <p:cNvSpPr/>
          <p:nvPr/>
        </p:nvSpPr>
        <p:spPr>
          <a:xfrm>
            <a:off x="1151362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22B1B85-131B-CD78-67F5-9611C02D03E4}"/>
              </a:ext>
            </a:extLst>
          </p:cNvPr>
          <p:cNvSpPr/>
          <p:nvPr/>
        </p:nvSpPr>
        <p:spPr>
          <a:xfrm>
            <a:off x="207689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884F238-297F-601C-BAE1-75705BE51DD8}"/>
              </a:ext>
            </a:extLst>
          </p:cNvPr>
          <p:cNvSpPr/>
          <p:nvPr/>
        </p:nvSpPr>
        <p:spPr>
          <a:xfrm>
            <a:off x="207689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A19D052-560A-04E7-52B9-F2E8FE9F830E}"/>
              </a:ext>
            </a:extLst>
          </p:cNvPr>
          <p:cNvSpPr/>
          <p:nvPr/>
        </p:nvSpPr>
        <p:spPr>
          <a:xfrm>
            <a:off x="1389719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A1CC55A-102B-4A78-C3A3-CDA89005D0EE}"/>
              </a:ext>
            </a:extLst>
          </p:cNvPr>
          <p:cNvSpPr/>
          <p:nvPr/>
        </p:nvSpPr>
        <p:spPr>
          <a:xfrm>
            <a:off x="1389719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32264E5-E54F-5CC8-CAD8-F46B939B519B}"/>
              </a:ext>
            </a:extLst>
          </p:cNvPr>
          <p:cNvSpPr/>
          <p:nvPr/>
        </p:nvSpPr>
        <p:spPr>
          <a:xfrm>
            <a:off x="2564781" y="4094832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04D813A6-8231-31D4-9259-20974DE0A9D2}"/>
              </a:ext>
            </a:extLst>
          </p:cNvPr>
          <p:cNvSpPr/>
          <p:nvPr/>
        </p:nvSpPr>
        <p:spPr>
          <a:xfrm>
            <a:off x="2631687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3563A841-C1D2-2B08-45EC-151E3F1436B6}"/>
              </a:ext>
            </a:extLst>
          </p:cNvPr>
          <p:cNvSpPr/>
          <p:nvPr/>
        </p:nvSpPr>
        <p:spPr>
          <a:xfrm>
            <a:off x="2631687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DB49E5AE-EF36-D1C6-D61E-DA44C57CFE4F}"/>
              </a:ext>
            </a:extLst>
          </p:cNvPr>
          <p:cNvSpPr/>
          <p:nvPr/>
        </p:nvSpPr>
        <p:spPr>
          <a:xfrm>
            <a:off x="3231066" y="4362461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B964A08-6726-0EDF-98E1-5B6453BFE8FE}"/>
              </a:ext>
            </a:extLst>
          </p:cNvPr>
          <p:cNvSpPr/>
          <p:nvPr/>
        </p:nvSpPr>
        <p:spPr>
          <a:xfrm>
            <a:off x="3231065" y="496183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075FEA0A-1AE2-C4BF-4DA2-E3CDCBC749D3}"/>
              </a:ext>
            </a:extLst>
          </p:cNvPr>
          <p:cNvSpPr/>
          <p:nvPr/>
        </p:nvSpPr>
        <p:spPr>
          <a:xfrm>
            <a:off x="2287392" y="4270464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C9BCD38-EE02-B2B9-C777-CE7246395DCE}"/>
              </a:ext>
            </a:extLst>
          </p:cNvPr>
          <p:cNvSpPr/>
          <p:nvPr/>
        </p:nvSpPr>
        <p:spPr>
          <a:xfrm>
            <a:off x="2287392" y="4861479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93745E7-8846-B840-5545-CB9F11CE6A1D}"/>
              </a:ext>
            </a:extLst>
          </p:cNvPr>
          <p:cNvSpPr/>
          <p:nvPr/>
        </p:nvSpPr>
        <p:spPr>
          <a:xfrm>
            <a:off x="3469421" y="4270464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CE47772-E61C-BB7A-6528-7C773160625E}"/>
              </a:ext>
            </a:extLst>
          </p:cNvPr>
          <p:cNvSpPr/>
          <p:nvPr/>
        </p:nvSpPr>
        <p:spPr>
          <a:xfrm>
            <a:off x="3469421" y="4861479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7831363-F229-8A19-E706-E22D8EF31E98}"/>
              </a:ext>
            </a:extLst>
          </p:cNvPr>
          <p:cNvSpPr/>
          <p:nvPr/>
        </p:nvSpPr>
        <p:spPr>
          <a:xfrm>
            <a:off x="4644484" y="4111558"/>
            <a:ext cx="819614" cy="1329783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87FEBE6-C73B-D2C3-B241-2C4FA14F2B56}"/>
              </a:ext>
            </a:extLst>
          </p:cNvPr>
          <p:cNvSpPr/>
          <p:nvPr/>
        </p:nvSpPr>
        <p:spPr>
          <a:xfrm>
            <a:off x="4367095" y="4287190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9D73832-4538-B66B-C34C-BBC35E23F527}"/>
              </a:ext>
            </a:extLst>
          </p:cNvPr>
          <p:cNvSpPr/>
          <p:nvPr/>
        </p:nvSpPr>
        <p:spPr>
          <a:xfrm>
            <a:off x="4367095" y="4878205"/>
            <a:ext cx="172845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599C89C9-43EE-EDCA-6779-2B97BB08F1DD}"/>
              </a:ext>
            </a:extLst>
          </p:cNvPr>
          <p:cNvSpPr/>
          <p:nvPr/>
        </p:nvSpPr>
        <p:spPr>
          <a:xfrm>
            <a:off x="5549124" y="4287190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646143E-98F4-6558-B0D4-C170EE765DD4}"/>
              </a:ext>
            </a:extLst>
          </p:cNvPr>
          <p:cNvSpPr/>
          <p:nvPr/>
        </p:nvSpPr>
        <p:spPr>
          <a:xfrm>
            <a:off x="5549124" y="4878205"/>
            <a:ext cx="165876" cy="326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cxnSp>
        <p:nvCxnSpPr>
          <p:cNvPr id="61" name="Lige pilforbindelse 60">
            <a:extLst>
              <a:ext uri="{FF2B5EF4-FFF2-40B4-BE49-F238E27FC236}">
                <a16:creationId xmlns:a16="http://schemas.microsoft.com/office/drawing/2014/main" id="{B8E13DAB-21C1-4923-5813-670BF76221BD}"/>
              </a:ext>
            </a:extLst>
          </p:cNvPr>
          <p:cNvCxnSpPr/>
          <p:nvPr/>
        </p:nvCxnSpPr>
        <p:spPr>
          <a:xfrm>
            <a:off x="1389718" y="3666148"/>
            <a:ext cx="3363488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ktangel 61">
            <a:extLst>
              <a:ext uri="{FF2B5EF4-FFF2-40B4-BE49-F238E27FC236}">
                <a16:creationId xmlns:a16="http://schemas.microsoft.com/office/drawing/2014/main" id="{59FCFBDA-9BFF-B1BF-1001-EE09CE733F49}"/>
              </a:ext>
            </a:extLst>
          </p:cNvPr>
          <p:cNvSpPr/>
          <p:nvPr/>
        </p:nvSpPr>
        <p:spPr>
          <a:xfrm rot="5400000">
            <a:off x="5006894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F7ED9F32-471C-767E-D1B2-2A2574531630}"/>
              </a:ext>
            </a:extLst>
          </p:cNvPr>
          <p:cNvSpPr/>
          <p:nvPr/>
        </p:nvSpPr>
        <p:spPr>
          <a:xfrm rot="5400000">
            <a:off x="2932770" y="411852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38180795-1ED3-6155-50EA-E55328E9DDB4}"/>
              </a:ext>
            </a:extLst>
          </p:cNvPr>
          <p:cNvSpPr/>
          <p:nvPr/>
        </p:nvSpPr>
        <p:spPr>
          <a:xfrm rot="5400000">
            <a:off x="2932769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CEFB56DD-2029-E413-AC95-7B7E5B01CF73}"/>
              </a:ext>
            </a:extLst>
          </p:cNvPr>
          <p:cNvSpPr/>
          <p:nvPr/>
        </p:nvSpPr>
        <p:spPr>
          <a:xfrm rot="5400000">
            <a:off x="853068" y="4107377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D1A39B06-B491-0A18-DE12-8009CC04ACC4}"/>
              </a:ext>
            </a:extLst>
          </p:cNvPr>
          <p:cNvSpPr/>
          <p:nvPr/>
        </p:nvSpPr>
        <p:spPr>
          <a:xfrm rot="5400000">
            <a:off x="853068" y="3171199"/>
            <a:ext cx="83635" cy="15890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2E6E2596-BDA5-3612-7378-239BFBCA1BB9}"/>
              </a:ext>
            </a:extLst>
          </p:cNvPr>
          <p:cNvSpPr txBox="1"/>
          <p:nvPr/>
        </p:nvSpPr>
        <p:spPr>
          <a:xfrm>
            <a:off x="2715322" y="3515606"/>
            <a:ext cx="667683" cy="3000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a-DK" sz="1350" dirty="0">
                <a:solidFill>
                  <a:schemeClr val="bg1"/>
                </a:solidFill>
              </a:rPr>
              <a:t>LÆRER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41ABF9B2-14F3-06B4-B099-274BBCCE95BF}"/>
              </a:ext>
            </a:extLst>
          </p:cNvPr>
          <p:cNvSpPr txBox="1"/>
          <p:nvPr/>
        </p:nvSpPr>
        <p:spPr>
          <a:xfrm>
            <a:off x="7368304" y="5588970"/>
            <a:ext cx="1559594" cy="346249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sz="1650" dirty="0"/>
              <a:t>6 x 6-8 minutter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D4E3D21-201D-7ADB-E166-EBB9F2A1BB25}"/>
              </a:ext>
            </a:extLst>
          </p:cNvPr>
          <p:cNvSpPr/>
          <p:nvPr/>
        </p:nvSpPr>
        <p:spPr>
          <a:xfrm rot="5400000">
            <a:off x="3942727" y="9253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C11B76F0-FA42-EA38-8EDC-8AF605439D10}"/>
              </a:ext>
            </a:extLst>
          </p:cNvPr>
          <p:cNvSpPr/>
          <p:nvPr/>
        </p:nvSpPr>
        <p:spPr>
          <a:xfrm rot="5400000">
            <a:off x="4057027" y="10396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CB42648A-8803-19F6-4781-9C84F4CDD072}"/>
              </a:ext>
            </a:extLst>
          </p:cNvPr>
          <p:cNvSpPr/>
          <p:nvPr/>
        </p:nvSpPr>
        <p:spPr>
          <a:xfrm rot="5400000">
            <a:off x="4171327" y="11539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F19EC897-2426-9C6C-41DD-DFCE6156DA55}"/>
              </a:ext>
            </a:extLst>
          </p:cNvPr>
          <p:cNvSpPr/>
          <p:nvPr/>
        </p:nvSpPr>
        <p:spPr>
          <a:xfrm rot="5400000">
            <a:off x="4285627" y="12682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AB523150-2DFE-AD40-7E66-4948F73077CE}"/>
              </a:ext>
            </a:extLst>
          </p:cNvPr>
          <p:cNvSpPr/>
          <p:nvPr/>
        </p:nvSpPr>
        <p:spPr>
          <a:xfrm rot="5400000">
            <a:off x="4399927" y="13825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F172FC23-8069-ACA5-F417-D53F05BED0F3}"/>
              </a:ext>
            </a:extLst>
          </p:cNvPr>
          <p:cNvSpPr/>
          <p:nvPr/>
        </p:nvSpPr>
        <p:spPr>
          <a:xfrm rot="5400000">
            <a:off x="4514227" y="1496866"/>
            <a:ext cx="165374" cy="30805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7FA558F9-D11D-33A0-B04E-E9217CAB4403}"/>
              </a:ext>
            </a:extLst>
          </p:cNvPr>
          <p:cNvSpPr txBox="1"/>
          <p:nvPr/>
        </p:nvSpPr>
        <p:spPr>
          <a:xfrm rot="2903443">
            <a:off x="3537941" y="1354938"/>
            <a:ext cx="9946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0" dirty="0"/>
              <a:t>6 OPGAVER</a:t>
            </a:r>
          </a:p>
        </p:txBody>
      </p:sp>
      <p:sp>
        <p:nvSpPr>
          <p:cNvPr id="88" name="Tekstfelt 87">
            <a:extLst>
              <a:ext uri="{FF2B5EF4-FFF2-40B4-BE49-F238E27FC236}">
                <a16:creationId xmlns:a16="http://schemas.microsoft.com/office/drawing/2014/main" id="{43B292A8-8974-948B-BFFC-1AF0576AF9F6}"/>
              </a:ext>
            </a:extLst>
          </p:cNvPr>
          <p:cNvSpPr txBox="1"/>
          <p:nvPr/>
        </p:nvSpPr>
        <p:spPr>
          <a:xfrm>
            <a:off x="607496" y="2040793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1</a:t>
            </a: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3A3BB42C-75D4-9165-B579-F070B4F17D6C}"/>
              </a:ext>
            </a:extLst>
          </p:cNvPr>
          <p:cNvSpPr txBox="1"/>
          <p:nvPr/>
        </p:nvSpPr>
        <p:spPr>
          <a:xfrm>
            <a:off x="2698349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2</a:t>
            </a:r>
          </a:p>
        </p:txBody>
      </p:sp>
      <p:sp>
        <p:nvSpPr>
          <p:cNvPr id="90" name="Tekstfelt 89">
            <a:extLst>
              <a:ext uri="{FF2B5EF4-FFF2-40B4-BE49-F238E27FC236}">
                <a16:creationId xmlns:a16="http://schemas.microsoft.com/office/drawing/2014/main" id="{58C051D1-1207-7F8C-3674-B9AC74455B9D}"/>
              </a:ext>
            </a:extLst>
          </p:cNvPr>
          <p:cNvSpPr txBox="1"/>
          <p:nvPr/>
        </p:nvSpPr>
        <p:spPr>
          <a:xfrm>
            <a:off x="4761444" y="2045160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3</a:t>
            </a: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22B4D0B3-88CB-D073-21F6-75D06ED2C8B4}"/>
              </a:ext>
            </a:extLst>
          </p:cNvPr>
          <p:cNvSpPr txBox="1"/>
          <p:nvPr/>
        </p:nvSpPr>
        <p:spPr>
          <a:xfrm>
            <a:off x="607493" y="5216866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4</a:t>
            </a:r>
          </a:p>
        </p:txBody>
      </p:sp>
      <p:sp>
        <p:nvSpPr>
          <p:cNvPr id="92" name="Tekstfelt 91">
            <a:extLst>
              <a:ext uri="{FF2B5EF4-FFF2-40B4-BE49-F238E27FC236}">
                <a16:creationId xmlns:a16="http://schemas.microsoft.com/office/drawing/2014/main" id="{9FC85A75-91B3-19F8-66F5-ADBA26F83799}"/>
              </a:ext>
            </a:extLst>
          </p:cNvPr>
          <p:cNvSpPr txBox="1"/>
          <p:nvPr/>
        </p:nvSpPr>
        <p:spPr>
          <a:xfrm>
            <a:off x="2715321" y="521686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5</a:t>
            </a: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5579449D-8A9C-1BAC-0614-FB2A089EC664}"/>
              </a:ext>
            </a:extLst>
          </p:cNvPr>
          <p:cNvSpPr txBox="1"/>
          <p:nvPr/>
        </p:nvSpPr>
        <p:spPr>
          <a:xfrm>
            <a:off x="4794901" y="5216864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/>
              <a:t>Opgave 6</a:t>
            </a:r>
          </a:p>
        </p:txBody>
      </p:sp>
      <p:pic>
        <p:nvPicPr>
          <p:cNvPr id="11" name="Grafik 10" descr="Bærbar computer med massiv udfyldning">
            <a:extLst>
              <a:ext uri="{FF2B5EF4-FFF2-40B4-BE49-F238E27FC236}">
                <a16:creationId xmlns:a16="http://schemas.microsoft.com/office/drawing/2014/main" id="{1FC8AEAB-1945-E771-8184-4D9DAA13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4423" y="4362461"/>
            <a:ext cx="678830" cy="67883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73F0CA4-7E21-DAF9-3CF5-47B17836CCE2}"/>
              </a:ext>
            </a:extLst>
          </p:cNvPr>
          <p:cNvSpPr txBox="1"/>
          <p:nvPr/>
        </p:nvSpPr>
        <p:spPr>
          <a:xfrm>
            <a:off x="4275257" y="3849392"/>
            <a:ext cx="1584088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	        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A9D6BFF-C131-A602-3747-081750D15644}"/>
              </a:ext>
            </a:extLst>
          </p:cNvPr>
          <p:cNvSpPr txBox="1"/>
          <p:nvPr/>
        </p:nvSpPr>
        <p:spPr>
          <a:xfrm>
            <a:off x="6563099" y="3994791"/>
            <a:ext cx="2020553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200" b="1" dirty="0"/>
              <a:t>F.eks.:</a:t>
            </a:r>
            <a:br>
              <a:rPr lang="da-DK" sz="2200" dirty="0"/>
            </a:br>
            <a:r>
              <a:rPr lang="da-DK" sz="2200" dirty="0"/>
              <a:t>- udtaletræning </a:t>
            </a:r>
            <a:br>
              <a:rPr lang="da-DK" sz="2200" dirty="0"/>
            </a:br>
            <a:r>
              <a:rPr lang="da-DK" sz="2200" dirty="0"/>
              <a:t>- video-”dialog”</a:t>
            </a:r>
            <a:br>
              <a:rPr lang="da-DK" sz="2200" dirty="0"/>
            </a:br>
            <a:r>
              <a:rPr lang="da-DK" sz="2200" dirty="0"/>
              <a:t>    (</a:t>
            </a:r>
            <a:r>
              <a:rPr lang="da-DK" sz="2200" dirty="0" err="1"/>
              <a:t>screenpal</a:t>
            </a:r>
            <a:r>
              <a:rPr lang="da-DK" sz="2200" dirty="0"/>
              <a:t>)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82C89A33-44E5-8C4A-39F5-C14D79AB1CB9}"/>
              </a:ext>
            </a:extLst>
          </p:cNvPr>
          <p:cNvSpPr txBox="1"/>
          <p:nvPr/>
        </p:nvSpPr>
        <p:spPr>
          <a:xfrm>
            <a:off x="6325411" y="242762"/>
            <a:ext cx="2584618" cy="8925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2600" dirty="0"/>
              <a:t>I SKAL NU </a:t>
            </a:r>
            <a:r>
              <a:rPr lang="da-DK" sz="2600" dirty="0">
                <a:solidFill>
                  <a:srgbClr val="00B050"/>
                </a:solidFill>
              </a:rPr>
              <a:t>PRØVE</a:t>
            </a:r>
            <a:br>
              <a:rPr lang="da-DK" sz="2600" dirty="0"/>
            </a:br>
            <a:r>
              <a:rPr lang="da-DK" sz="2600" dirty="0"/>
              <a:t>ARBEJDSFORMEN</a:t>
            </a:r>
          </a:p>
        </p:txBody>
      </p:sp>
      <p:pic>
        <p:nvPicPr>
          <p:cNvPr id="54" name="Billede 53">
            <a:extLst>
              <a:ext uri="{FF2B5EF4-FFF2-40B4-BE49-F238E27FC236}">
                <a16:creationId xmlns:a16="http://schemas.microsoft.com/office/drawing/2014/main" id="{0137718E-4FBF-5B2A-7079-3A24762E9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8" y="1794853"/>
            <a:ext cx="9054824" cy="324643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0" name="Billede 59">
            <a:extLst>
              <a:ext uri="{FF2B5EF4-FFF2-40B4-BE49-F238E27FC236}">
                <a16:creationId xmlns:a16="http://schemas.microsoft.com/office/drawing/2014/main" id="{F767D6D7-382F-2848-5FF8-2843A2DEC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41" y="169443"/>
            <a:ext cx="5041723" cy="65191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9" name="Billede 68">
            <a:extLst>
              <a:ext uri="{FF2B5EF4-FFF2-40B4-BE49-F238E27FC236}">
                <a16:creationId xmlns:a16="http://schemas.microsoft.com/office/drawing/2014/main" id="{0EFDDE6F-2413-9414-1CF7-7378AB117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7" y="1932876"/>
            <a:ext cx="9115869" cy="300587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86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AA57D-8FB8-FE64-7C98-4B45232F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75604-0507-EF6D-A729-70980678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TYPISK OPBYGNING AF EN TIME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72B4EE1-4E04-B58D-25B1-5D6DB499E38F}"/>
              </a:ext>
            </a:extLst>
          </p:cNvPr>
          <p:cNvSpPr txBox="1"/>
          <p:nvPr/>
        </p:nvSpPr>
        <p:spPr>
          <a:xfrm>
            <a:off x="70992" y="1268760"/>
            <a:ext cx="9073008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2 x Q+B (14 Min)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Kleine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Wörter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de-DE" sz="2200" dirty="0" err="1">
                <a:solidFill>
                  <a:schemeClr val="bg1">
                    <a:lumMod val="85000"/>
                  </a:schemeClr>
                </a:solidFill>
              </a:rPr>
              <a:t>GROßE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Bedeutung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(tysk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dansk | dansk  tysk)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b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erfahren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dass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… 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(sig højt 5 gange!)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Maik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ist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14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</a:rPr>
              <a:t>Jahre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</a:rPr>
              <a:t> alt 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Wir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erfahren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a-DK" sz="21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dass</a:t>
            </a:r>
            <a:r>
              <a:rPr lang="da-DK" sz="21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… 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nicht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sehen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nur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a-DK" sz="1600" dirty="0" err="1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hören</a:t>
            </a:r>
            <a:r>
              <a:rPr lang="da-DK" sz="1600" dirty="0">
                <a:solidFill>
                  <a:schemeClr val="bg1">
                    <a:lumMod val="85000"/>
                  </a:schemeClr>
                </a:solidFill>
                <a:sym typeface="Wingdings" panose="05000000000000000000" pitchFamily="2" charset="2"/>
              </a:rPr>
              <a:t>!)</a:t>
            </a:r>
            <a:br>
              <a:rPr lang="da-DK" sz="2200" dirty="0">
                <a:sym typeface="Wingdings" panose="05000000000000000000" pitchFamily="2" charset="2"/>
              </a:rPr>
            </a:br>
            <a:endParaRPr lang="da-DK" sz="2200" dirty="0">
              <a:sym typeface="Wingdings" panose="05000000000000000000" pitchFamily="2" charset="2"/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Sätze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formulieren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mit dem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/ der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Nachbarin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– PP (8+2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z.B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.: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wohnen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bei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(+?) |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treffen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(i) |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fahren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mit (+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kas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?)…..</a:t>
            </a:r>
            <a:br>
              <a:rPr lang="da-DK" sz="2200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 algn="ctr">
              <a:buFont typeface="Arial" pitchFamily="34" charset="0"/>
              <a:buAutoNum type="alphaUcPeriod"/>
            </a:pP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Wir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hören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lesen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Seite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3 </a:t>
            </a:r>
            <a:r>
              <a:rPr lang="da-DK" sz="2200" b="1" dirty="0" err="1">
                <a:solidFill>
                  <a:schemeClr val="bg1">
                    <a:lumMod val="85000"/>
                  </a:schemeClr>
                </a:solidFill>
              </a:rPr>
              <a:t>Zeile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 14-40 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(”Am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frühen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schliefen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2200" dirty="0" err="1">
                <a:solidFill>
                  <a:schemeClr val="bg1">
                    <a:lumMod val="85000"/>
                  </a:schemeClr>
                </a:solidFill>
              </a:rPr>
              <a:t>ein</a:t>
            </a:r>
            <a:r>
              <a:rPr lang="da-DK" sz="2200" dirty="0">
                <a:solidFill>
                  <a:schemeClr val="bg1">
                    <a:lumMod val="85000"/>
                  </a:schemeClr>
                </a:solidFill>
              </a:rPr>
              <a:t>”) </a:t>
            </a:r>
            <a:r>
              <a:rPr lang="da-DK" sz="2200" b="1" dirty="0">
                <a:solidFill>
                  <a:schemeClr val="bg1">
                    <a:lumMod val="85000"/>
                  </a:schemeClr>
                </a:solidFill>
              </a:rPr>
              <a:t>(10 M)</a:t>
            </a:r>
            <a:br>
              <a:rPr lang="da-DK" sz="2200" b="1" dirty="0"/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PAUSE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</a:br>
            <a:r>
              <a:rPr lang="da-DK" sz="1000" b="1" dirty="0">
                <a:solidFill>
                  <a:schemeClr val="bg1">
                    <a:lumMod val="85000"/>
                  </a:schemeClr>
                </a:solidFill>
                <a:highlight>
                  <a:srgbClr val="FFFF00"/>
                </a:highlight>
              </a:rPr>
              <a:t> 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de-DE" sz="2200" b="1" dirty="0">
                <a:solidFill>
                  <a:schemeClr val="bg1">
                    <a:lumMod val="75000"/>
                  </a:schemeClr>
                </a:solidFill>
              </a:rPr>
              <a:t>Stationenlernen (nur mündlich) </a:t>
            </a:r>
            <a:r>
              <a:rPr lang="de-DE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a-DK" sz="2200" b="1" dirty="0">
                <a:solidFill>
                  <a:schemeClr val="bg1">
                    <a:lumMod val="75000"/>
                  </a:schemeClr>
                </a:solidFill>
              </a:rPr>
              <a:t>(6 x 8 Min (= 50 Min)</a:t>
            </a:r>
            <a:br>
              <a:rPr lang="da-DK" sz="2200" b="1" dirty="0">
                <a:solidFill>
                  <a:schemeClr val="bg1">
                    <a:lumMod val="85000"/>
                  </a:schemeClr>
                </a:solidFill>
              </a:rPr>
            </a:br>
            <a:endParaRPr lang="da-DK" sz="220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lphaUcPeriod"/>
            </a:pPr>
            <a:r>
              <a:rPr lang="da-DK" sz="2200" b="1" dirty="0"/>
              <a:t>Q+B: </a:t>
            </a:r>
            <a:r>
              <a:rPr lang="da-DK" sz="2200" b="1" dirty="0" err="1"/>
              <a:t>Fragen</a:t>
            </a:r>
            <a:r>
              <a:rPr lang="da-DK" sz="2200" b="1" dirty="0"/>
              <a:t> </a:t>
            </a:r>
            <a:r>
              <a:rPr lang="da-DK" sz="2200" b="1" dirty="0" err="1"/>
              <a:t>zum</a:t>
            </a:r>
            <a:r>
              <a:rPr lang="da-DK" sz="2200" b="1" dirty="0"/>
              <a:t> </a:t>
            </a:r>
            <a:r>
              <a:rPr lang="da-DK" sz="2200" b="1" dirty="0" err="1"/>
              <a:t>Resümee</a:t>
            </a:r>
            <a:r>
              <a:rPr lang="da-DK" sz="2200" b="1" dirty="0"/>
              <a:t> (6 Min)</a:t>
            </a:r>
            <a:br>
              <a:rPr lang="da-DK" sz="2200" b="1" dirty="0"/>
            </a:br>
            <a:endParaRPr lang="da-DK" sz="22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3EC37A0-BB78-7017-0DC9-5E75A9E8E791}"/>
              </a:ext>
            </a:extLst>
          </p:cNvPr>
          <p:cNvSpPr txBox="1"/>
          <p:nvPr/>
        </p:nvSpPr>
        <p:spPr>
          <a:xfrm>
            <a:off x="6804248" y="5510322"/>
            <a:ext cx="2260106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1900" dirty="0"/>
              <a:t>Computer?</a:t>
            </a:r>
            <a:br>
              <a:rPr lang="da-DK" sz="1900" dirty="0"/>
            </a:br>
            <a:r>
              <a:rPr lang="da-DK" sz="1900" dirty="0"/>
              <a:t>Skrive noget ned?</a:t>
            </a:r>
            <a:br>
              <a:rPr lang="da-DK" sz="1900" dirty="0"/>
            </a:br>
            <a:r>
              <a:rPr lang="da-DK" sz="1900" dirty="0"/>
              <a:t>Tale tysk hele timen?</a:t>
            </a:r>
            <a:br>
              <a:rPr lang="da-DK" sz="1900" dirty="0"/>
            </a:br>
            <a:r>
              <a:rPr lang="da-DK" sz="1900" dirty="0"/>
              <a:t>Mestre noget nyt?</a:t>
            </a:r>
          </a:p>
        </p:txBody>
      </p:sp>
    </p:spTree>
    <p:extLst>
      <p:ext uri="{BB962C8B-B14F-4D97-AF65-F5344CB8AC3E}">
        <p14:creationId xmlns:p14="http://schemas.microsoft.com/office/powerpoint/2010/main" val="989505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1C40B-0B05-EFF2-0117-AB010834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1A298-37EC-483D-D81B-4FD7D573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200" y="188640"/>
            <a:ext cx="2448272" cy="2088232"/>
          </a:xfrm>
        </p:spPr>
        <p:txBody>
          <a:bodyPr>
            <a:normAutofit/>
          </a:bodyPr>
          <a:lstStyle/>
          <a:p>
            <a:r>
              <a:rPr lang="da-DK" sz="3200" dirty="0"/>
              <a:t>Q+B</a:t>
            </a:r>
            <a:br>
              <a:rPr lang="da-DK" sz="3200" dirty="0"/>
            </a:br>
            <a:r>
              <a:rPr lang="da-DK" sz="3200" dirty="0" err="1"/>
              <a:t>Fragen</a:t>
            </a:r>
            <a:r>
              <a:rPr lang="da-DK" sz="3200" dirty="0"/>
              <a:t> </a:t>
            </a:r>
            <a:r>
              <a:rPr lang="da-DK" sz="3200" dirty="0" err="1"/>
              <a:t>zum</a:t>
            </a:r>
            <a:r>
              <a:rPr lang="da-DK" sz="3200" dirty="0"/>
              <a:t> </a:t>
            </a:r>
            <a:r>
              <a:rPr lang="da-DK" sz="3200" dirty="0" err="1"/>
              <a:t>Resümee</a:t>
            </a:r>
            <a:endParaRPr lang="da-DK" sz="32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1B1C373-796E-C85F-2E5D-CAF97E3279A2}"/>
              </a:ext>
            </a:extLst>
          </p:cNvPr>
          <p:cNvSpPr txBox="1"/>
          <p:nvPr/>
        </p:nvSpPr>
        <p:spPr>
          <a:xfrm>
            <a:off x="323528" y="195536"/>
            <a:ext cx="6246440" cy="627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heißen die zwei Hauptper</a:t>
            </a:r>
            <a:r>
              <a:rPr lang="de-D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sonen im Text?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 spielt der Text</a:t>
            </a:r>
            <a:r>
              <a:rPr lang="de-D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 hat den Text geschrieben?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alt ist Maik?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Bei wem wohnt Maik?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 zieht Maik um?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fühlt </a:t>
            </a:r>
            <a:r>
              <a:rPr lang="de-D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aik sich in der neuen Schule?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wen ist Maik verleibt?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Wen trifft Maik in der neuen Klasse?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finden die Schüler Tschick?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Wann ist Maik alleine zu Hause?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 besucht Maik in den Sommerferien?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 hat Tschick gestohlen?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kommen die Jungs in die Walachei?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 wollen die Jungs im Lada hinfahren?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Welche Person treffen Maik und Tschick auf einer Müllhalde?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 treffen die Jungs Isa?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de-DE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…….</a:t>
            </a:r>
            <a:endParaRPr lang="de-DE" sz="1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17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593A85C9-55B2-5381-0078-B1F8E847661E}"/>
              </a:ext>
            </a:extLst>
          </p:cNvPr>
          <p:cNvSpPr txBox="1"/>
          <p:nvPr/>
        </p:nvSpPr>
        <p:spPr>
          <a:xfrm>
            <a:off x="1475661" y="692696"/>
            <a:ext cx="6508448" cy="532453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0000" dirty="0"/>
              <a:t>REFLEKSION</a:t>
            </a:r>
          </a:p>
          <a:p>
            <a:pPr algn="ctr"/>
            <a:r>
              <a:rPr lang="da-DK" sz="10000" dirty="0"/>
              <a:t>I PLENUM</a:t>
            </a:r>
            <a:br>
              <a:rPr lang="da-DK" sz="10000" dirty="0"/>
            </a:br>
            <a:r>
              <a:rPr lang="da-DK" sz="4000" dirty="0"/>
              <a:t>Hvad fremmes hos eleverne?</a:t>
            </a:r>
            <a:br>
              <a:rPr lang="da-DK" sz="4000" dirty="0"/>
            </a:br>
            <a:r>
              <a:rPr lang="da-DK" sz="6000" dirty="0"/>
              <a:t>styrker | svagheder</a:t>
            </a:r>
            <a:br>
              <a:rPr lang="da-DK" sz="6000" dirty="0"/>
            </a:br>
            <a:r>
              <a:rPr lang="da-DK" sz="4000" dirty="0"/>
              <a:t>ved metoden?</a:t>
            </a:r>
          </a:p>
        </p:txBody>
      </p:sp>
    </p:spTree>
    <p:extLst>
      <p:ext uri="{BB962C8B-B14F-4D97-AF65-F5344CB8AC3E}">
        <p14:creationId xmlns:p14="http://schemas.microsoft.com/office/powerpoint/2010/main" val="1828458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19F73-7956-1B7D-F641-2878ED63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59618"/>
          </a:xfrm>
        </p:spPr>
        <p:txBody>
          <a:bodyPr>
            <a:noAutofit/>
          </a:bodyPr>
          <a:lstStyle/>
          <a:p>
            <a:pPr algn="ctr"/>
            <a:r>
              <a:rPr lang="da-DK" sz="4800" dirty="0"/>
              <a:t>ELEVERNE OM </a:t>
            </a:r>
            <a:r>
              <a:rPr lang="da-DK" sz="4800" b="1" dirty="0"/>
              <a:t>UDBYTTET</a:t>
            </a:r>
            <a:r>
              <a:rPr lang="da-DK" sz="4800" dirty="0"/>
              <a:t> AF UV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ACF2ED3-1EFF-AB60-1430-48FF00AF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6975"/>
            <a:ext cx="8712968" cy="28538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683AE79-8A65-0D59-0391-5EF6D26A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43625"/>
            <a:ext cx="8640960" cy="28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C75CA-6B8E-00BF-7D03-A01ED72D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1C18A57-DDC8-5344-38EA-B4DD8C64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542"/>
            <a:ext cx="8662910" cy="288049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B669542-3CBF-5486-68F7-FEFA3C436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4077072"/>
            <a:ext cx="8579677" cy="151216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5A02291-33E6-6F4B-DBA0-C86354AA9F2A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928992" cy="759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800"/>
              <a:t>ELEVERNE OM UDBYTTET AF UV</a:t>
            </a:r>
            <a:endParaRPr lang="da-DK" sz="4800" dirty="0"/>
          </a:p>
        </p:txBody>
      </p:sp>
    </p:spTree>
    <p:extLst>
      <p:ext uri="{BB962C8B-B14F-4D97-AF65-F5344CB8AC3E}">
        <p14:creationId xmlns:p14="http://schemas.microsoft.com/office/powerpoint/2010/main" val="2911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02D61-3371-1E62-7057-BB4D975A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E9271-6683-D795-B547-0FF64FD2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59618"/>
          </a:xfrm>
        </p:spPr>
        <p:txBody>
          <a:bodyPr>
            <a:noAutofit/>
          </a:bodyPr>
          <a:lstStyle/>
          <a:p>
            <a:r>
              <a:rPr lang="da-DK" sz="4800" dirty="0"/>
              <a:t>ELEVERNE OM ARBEJDSFORMERNE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8333D0A-4ED8-FD60-8562-F77D12A4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85911"/>
            <a:ext cx="8983696" cy="510527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A8AD245-242E-D8B3-5E6D-EE2846DBA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6324300" cy="41342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4478140-D725-B1BE-65F5-1F40540944CB}"/>
              </a:ext>
            </a:extLst>
          </p:cNvPr>
          <p:cNvSpPr txBox="1"/>
          <p:nvPr/>
        </p:nvSpPr>
        <p:spPr>
          <a:xfrm>
            <a:off x="1907704" y="1844824"/>
            <a:ext cx="3352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02CC1E3-C943-2FFA-BD24-CA17FFFF6E5A}"/>
              </a:ext>
            </a:extLst>
          </p:cNvPr>
          <p:cNvSpPr txBox="1"/>
          <p:nvPr/>
        </p:nvSpPr>
        <p:spPr>
          <a:xfrm>
            <a:off x="2771800" y="2554485"/>
            <a:ext cx="61863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____________________________________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D5AEA66-2ADC-D4CE-3EBA-6C0DE51BD06C}"/>
              </a:ext>
            </a:extLst>
          </p:cNvPr>
          <p:cNvSpPr txBox="1"/>
          <p:nvPr/>
        </p:nvSpPr>
        <p:spPr>
          <a:xfrm>
            <a:off x="5298296" y="3756589"/>
            <a:ext cx="3352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36D5E08-51E1-5298-2507-183278FF2EAC}"/>
              </a:ext>
            </a:extLst>
          </p:cNvPr>
          <p:cNvSpPr txBox="1"/>
          <p:nvPr/>
        </p:nvSpPr>
        <p:spPr>
          <a:xfrm>
            <a:off x="1665562" y="4520300"/>
            <a:ext cx="3352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037F995-5AFA-E453-5733-24FB122B28A6}"/>
              </a:ext>
            </a:extLst>
          </p:cNvPr>
          <p:cNvSpPr txBox="1"/>
          <p:nvPr/>
        </p:nvSpPr>
        <p:spPr>
          <a:xfrm>
            <a:off x="4611948" y="5981173"/>
            <a:ext cx="33522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9962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3DC54EE-59FD-99FB-B7AC-1811BE66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8" y="908721"/>
            <a:ext cx="8793447" cy="511947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908063A-0899-E314-AA48-2F99EDB267B7}"/>
              </a:ext>
            </a:extLst>
          </p:cNvPr>
          <p:cNvSpPr/>
          <p:nvPr/>
        </p:nvSpPr>
        <p:spPr>
          <a:xfrm>
            <a:off x="765516" y="1664042"/>
            <a:ext cx="2510339" cy="1008112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70C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80ADCFC-2E45-B7DF-AEBB-088BF0583A7F}"/>
              </a:ext>
            </a:extLst>
          </p:cNvPr>
          <p:cNvSpPr/>
          <p:nvPr/>
        </p:nvSpPr>
        <p:spPr>
          <a:xfrm>
            <a:off x="743956" y="1676441"/>
            <a:ext cx="13077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824672D-0C53-EE9E-E559-7CB83FC54FE9}"/>
              </a:ext>
            </a:extLst>
          </p:cNvPr>
          <p:cNvSpPr/>
          <p:nvPr/>
        </p:nvSpPr>
        <p:spPr>
          <a:xfrm>
            <a:off x="743956" y="2073841"/>
            <a:ext cx="159579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DABAC7-3383-65B8-062D-27D91BF9644D}"/>
              </a:ext>
            </a:extLst>
          </p:cNvPr>
          <p:cNvSpPr txBox="1"/>
          <p:nvPr/>
        </p:nvSpPr>
        <p:spPr>
          <a:xfrm>
            <a:off x="4409540" y="113401"/>
            <a:ext cx="45720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“De elever, der oplever, at der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Hatch"/>
              </a:rPr>
              <a:t>ikke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 er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Hatch"/>
              </a:rPr>
              <a:t>nok øvelser 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i undervisningen, trives mindre godt fagligt. Herudover hænger </a:t>
            </a:r>
            <a:r>
              <a:rPr lang="da-DK" sz="2200" b="1" i="0" dirty="0" err="1">
                <a:solidFill>
                  <a:srgbClr val="000000"/>
                </a:solidFill>
                <a:effectLst/>
                <a:latin typeface="Hatch"/>
              </a:rPr>
              <a:t>self-efficacy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 – eller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Hatch"/>
              </a:rPr>
              <a:t>tro på egne evner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 – sammen med faglig trivsel. Hvis eleverne oplever at have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Hatch"/>
              </a:rPr>
              <a:t>succes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  <a:t>, øges den faglige trivsel” </a:t>
            </a:r>
            <a:br>
              <a:rPr lang="da-DK" sz="2200" b="0" i="0" dirty="0">
                <a:solidFill>
                  <a:srgbClr val="000000"/>
                </a:solidFill>
                <a:effectLst/>
                <a:latin typeface="Hatch"/>
              </a:rPr>
            </a:br>
            <a:r>
              <a:rPr lang="da-DK" sz="2200" b="0" i="1" dirty="0">
                <a:effectLst/>
                <a:latin typeface="Hatch"/>
              </a:rPr>
              <a:t>Ane Qvortrup </a:t>
            </a:r>
            <a:br>
              <a:rPr lang="da-DK" sz="2200" b="0" i="1" dirty="0">
                <a:effectLst/>
                <a:latin typeface="Hatch"/>
              </a:rPr>
            </a:br>
            <a:r>
              <a:rPr lang="da-DK" sz="2200" b="0" i="1" dirty="0">
                <a:effectLst/>
                <a:latin typeface="Hatch"/>
              </a:rPr>
              <a:t>Center for Gymnasieforskning</a:t>
            </a:r>
            <a:endParaRPr lang="da-DK" sz="22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6DDFD5E-E2A9-3B52-4530-FB0A5CF63BC1}"/>
              </a:ext>
            </a:extLst>
          </p:cNvPr>
          <p:cNvSpPr txBox="1"/>
          <p:nvPr/>
        </p:nvSpPr>
        <p:spPr>
          <a:xfrm>
            <a:off x="107504" y="3927547"/>
            <a:ext cx="457200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2200" dirty="0">
                <a:solidFill>
                  <a:srgbClr val="000000"/>
                </a:solidFill>
                <a:latin typeface="Lyon Display Web"/>
              </a:rPr>
              <a:t>”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Lyon Display Web"/>
              </a:rPr>
              <a:t>Uddannelsesinstitutionerne kan støtte elevernes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Lyon Display Web"/>
              </a:rPr>
              <a:t>faglige trivsel 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Lyon Display Web"/>
              </a:rPr>
              <a:t>ved for eksempel at støtte deres </a:t>
            </a:r>
            <a:r>
              <a:rPr lang="da-DK" sz="2200" b="1" i="0" dirty="0" err="1">
                <a:solidFill>
                  <a:srgbClr val="000000"/>
                </a:solidFill>
                <a:effectLst/>
                <a:latin typeface="Lyon Display Web"/>
              </a:rPr>
              <a:t>self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Lyon Display Web"/>
              </a:rPr>
              <a:t> </a:t>
            </a:r>
            <a:r>
              <a:rPr lang="da-DK" sz="2200" b="1" i="0" dirty="0" err="1">
                <a:solidFill>
                  <a:srgbClr val="000000"/>
                </a:solidFill>
                <a:effectLst/>
                <a:latin typeface="Lyon Display Web"/>
              </a:rPr>
              <a:t>efficacy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Lyon Display Web"/>
              </a:rPr>
              <a:t> 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Lyon Display Web"/>
              </a:rPr>
              <a:t>og </a:t>
            </a:r>
            <a:r>
              <a:rPr lang="da-DK" sz="2200" b="1" i="0" dirty="0">
                <a:solidFill>
                  <a:srgbClr val="000000"/>
                </a:solidFill>
                <a:effectLst/>
                <a:latin typeface="Lyon Display Web"/>
              </a:rPr>
              <a:t>oplevede mestring </a:t>
            </a:r>
            <a:r>
              <a:rPr lang="da-DK" sz="2200" b="0" i="0" dirty="0">
                <a:solidFill>
                  <a:srgbClr val="000000"/>
                </a:solidFill>
                <a:effectLst/>
                <a:latin typeface="Lyon Display Web"/>
              </a:rPr>
              <a:t>i forhold til skolen” </a:t>
            </a:r>
            <a:r>
              <a:rPr lang="da-DK" sz="2200" b="0" i="1" dirty="0">
                <a:effectLst/>
                <a:latin typeface="Hatch"/>
              </a:rPr>
              <a:t>Ane Qvortrup </a:t>
            </a:r>
            <a:endParaRPr lang="da-DK" sz="22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70A6EFC-2AC0-3FE4-270F-6E72BAB64610}"/>
              </a:ext>
            </a:extLst>
          </p:cNvPr>
          <p:cNvSpPr txBox="1"/>
          <p:nvPr/>
        </p:nvSpPr>
        <p:spPr>
          <a:xfrm>
            <a:off x="5479721" y="5946969"/>
            <a:ext cx="3564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Camilla Hutters og Astrid Lundby, Center for Ungdomsforskning, Aalborg Universitet 2014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62E81D9-53AD-F0E9-83D3-24F7D4D74864}"/>
              </a:ext>
            </a:extLst>
          </p:cNvPr>
          <p:cNvSpPr txBox="1"/>
          <p:nvPr/>
        </p:nvSpPr>
        <p:spPr>
          <a:xfrm>
            <a:off x="162460" y="64571"/>
            <a:ext cx="692937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sz="3000" dirty="0">
                <a:solidFill>
                  <a:srgbClr val="000000"/>
                </a:solidFill>
                <a:latin typeface="Lyon Display Web"/>
              </a:rPr>
              <a:t>”Her er en glose. Her er den bestemte artikel. Lav en sætning” Fra elevinterview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7761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CEB76-C63F-A0F1-2D31-79ACE581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96E39-DAE4-FC98-1B38-412302D3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59618"/>
          </a:xfrm>
        </p:spPr>
        <p:txBody>
          <a:bodyPr>
            <a:noAutofit/>
          </a:bodyPr>
          <a:lstStyle/>
          <a:p>
            <a:r>
              <a:rPr lang="da-DK" sz="4800" dirty="0"/>
              <a:t>ELEVERNE OM ARBEJDSFORMERNE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9530C3-64A0-120D-379A-1E48A177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1" y="836712"/>
            <a:ext cx="8709871" cy="295359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FDDF8C4-9742-5888-90FC-776AB5284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834176"/>
            <a:ext cx="8618587" cy="30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AFEA4-370F-29BD-DC71-6C5F949B1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61A926F-7836-9D0D-9BCD-7E48C2B1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" y="472846"/>
            <a:ext cx="9009445" cy="641253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746808B-E4E0-192B-79C3-BF25F0A5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590"/>
            <a:ext cx="7698205" cy="39007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2BC62FB-3D61-AC2D-2640-8941131A173C}"/>
              </a:ext>
            </a:extLst>
          </p:cNvPr>
          <p:cNvSpPr txBox="1"/>
          <p:nvPr/>
        </p:nvSpPr>
        <p:spPr>
          <a:xfrm>
            <a:off x="2051720" y="620688"/>
            <a:ext cx="13516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A59CD19-F78C-9B72-C2D3-78B95A49E854}"/>
              </a:ext>
            </a:extLst>
          </p:cNvPr>
          <p:cNvSpPr txBox="1"/>
          <p:nvPr/>
        </p:nvSpPr>
        <p:spPr>
          <a:xfrm>
            <a:off x="7596336" y="332419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643C944-3888-897B-AFE4-EBB0B53E7563}"/>
              </a:ext>
            </a:extLst>
          </p:cNvPr>
          <p:cNvSpPr txBox="1"/>
          <p:nvPr/>
        </p:nvSpPr>
        <p:spPr>
          <a:xfrm>
            <a:off x="2873462" y="859152"/>
            <a:ext cx="2018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0C89F79-6FCE-E7CD-633D-1B082F32F928}"/>
              </a:ext>
            </a:extLst>
          </p:cNvPr>
          <p:cNvSpPr txBox="1"/>
          <p:nvPr/>
        </p:nvSpPr>
        <p:spPr>
          <a:xfrm>
            <a:off x="6920510" y="866909"/>
            <a:ext cx="18517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DA61CB7-B3FF-B7B9-4CB1-ED228EF1BD8F}"/>
              </a:ext>
            </a:extLst>
          </p:cNvPr>
          <p:cNvSpPr txBox="1"/>
          <p:nvPr/>
        </p:nvSpPr>
        <p:spPr>
          <a:xfrm>
            <a:off x="2411760" y="149202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______________________________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2E85782-98AE-5F6B-3C33-131A27BB0411}"/>
              </a:ext>
            </a:extLst>
          </p:cNvPr>
          <p:cNvSpPr txBox="1"/>
          <p:nvPr/>
        </p:nvSpPr>
        <p:spPr>
          <a:xfrm>
            <a:off x="7129883" y="2540330"/>
            <a:ext cx="2018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19C22D9-6A56-6323-4460-BB17AB619DEB}"/>
              </a:ext>
            </a:extLst>
          </p:cNvPr>
          <p:cNvSpPr txBox="1"/>
          <p:nvPr/>
        </p:nvSpPr>
        <p:spPr>
          <a:xfrm>
            <a:off x="2060248" y="2757419"/>
            <a:ext cx="5852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__________________________________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97875AA-D739-F9C9-DCB1-48F3CC7B2193}"/>
              </a:ext>
            </a:extLst>
          </p:cNvPr>
          <p:cNvSpPr txBox="1"/>
          <p:nvPr/>
        </p:nvSpPr>
        <p:spPr>
          <a:xfrm>
            <a:off x="2068910" y="3429000"/>
            <a:ext cx="68531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________________________________________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405D8841-D5F9-C393-ABE9-F51201B914F3}"/>
              </a:ext>
            </a:extLst>
          </p:cNvPr>
          <p:cNvSpPr txBox="1"/>
          <p:nvPr/>
        </p:nvSpPr>
        <p:spPr>
          <a:xfrm>
            <a:off x="3707904" y="3987991"/>
            <a:ext cx="2018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A09D44E-950E-5BE5-1795-1CEC50CF62CE}"/>
              </a:ext>
            </a:extLst>
          </p:cNvPr>
          <p:cNvSpPr txBox="1"/>
          <p:nvPr/>
        </p:nvSpPr>
        <p:spPr>
          <a:xfrm>
            <a:off x="2074640" y="5903254"/>
            <a:ext cx="2018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___________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6CD2E82-4985-E225-0C79-B09F7D486529}"/>
              </a:ext>
            </a:extLst>
          </p:cNvPr>
          <p:cNvSpPr txBox="1"/>
          <p:nvPr/>
        </p:nvSpPr>
        <p:spPr>
          <a:xfrm>
            <a:off x="7380312" y="5620906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600" dirty="0">
                <a:solidFill>
                  <a:srgbClr val="FF0000"/>
                </a:solidFill>
              </a:rPr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23804478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yfos">
            <a:extLst>
              <a:ext uri="{FF2B5EF4-FFF2-40B4-BE49-F238E27FC236}">
                <a16:creationId xmlns:a16="http://schemas.microsoft.com/office/drawing/2014/main" id="{24E78C41-FEB1-177E-E753-BE0B68A4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3069977"/>
            <a:ext cx="7898569" cy="10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511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AC1E35-F031-9087-BFFD-F40C0BC9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290"/>
            <a:ext cx="9156093" cy="44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36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50E3E-54B8-F6B1-9AE0-A0E534A2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da-DK" sz="4600" b="1" dirty="0"/>
              <a:t>FREMGANGSMÅDE TYSK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30681C-19D0-A0B9-4885-73013FE5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588"/>
            <a:ext cx="9252519" cy="5569411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da-DK" sz="2300" b="1" dirty="0"/>
              <a:t>Formulér</a:t>
            </a:r>
            <a:r>
              <a:rPr lang="da-DK" sz="2300" dirty="0"/>
              <a:t> de 10-20-30 sætninger, som eleverne skal kunne formulere 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1 glose-trænings-øvelse, hvor de nødvendige substantiver trænes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1 Kleine </a:t>
            </a:r>
            <a:r>
              <a:rPr lang="da-DK" sz="2300" dirty="0" err="1"/>
              <a:t>Wörter</a:t>
            </a:r>
            <a:r>
              <a:rPr lang="da-DK" sz="2300" dirty="0"/>
              <a:t> / </a:t>
            </a:r>
            <a:r>
              <a:rPr lang="de-DE" sz="2300" dirty="0"/>
              <a:t>große</a:t>
            </a:r>
            <a:r>
              <a:rPr lang="da-DK" sz="2300" dirty="0"/>
              <a:t> </a:t>
            </a:r>
            <a:r>
              <a:rPr lang="da-DK" sz="2300" dirty="0" err="1"/>
              <a:t>Bedeutung</a:t>
            </a:r>
            <a:r>
              <a:rPr lang="da-DK" sz="2300" dirty="0"/>
              <a:t> Q+B-øvelse (højfrekvente)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2-3 mundtlige øvelser, som træner de valgte sætninger f.eks.:</a:t>
            </a:r>
            <a:br>
              <a:rPr lang="da-DK" sz="2300" dirty="0"/>
            </a:br>
            <a:r>
              <a:rPr lang="da-DK" sz="2300" dirty="0"/>
              <a:t>- om 30 minutter præsenterer man sine øvelser for os andre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lnSpc>
                <a:spcPct val="150000"/>
              </a:lnSpc>
              <a:buNone/>
            </a:pPr>
            <a:r>
              <a:rPr lang="da-DK" dirty="0"/>
              <a:t>Ex: </a:t>
            </a:r>
            <a:r>
              <a:rPr lang="da-DK" b="1" dirty="0"/>
              <a:t>”Gert </a:t>
            </a:r>
            <a:r>
              <a:rPr lang="da-DK" b="1" dirty="0" err="1"/>
              <a:t>Wiesler</a:t>
            </a:r>
            <a:r>
              <a:rPr lang="da-DK" b="1" dirty="0"/>
              <a:t> </a:t>
            </a:r>
            <a:r>
              <a:rPr lang="da-DK" b="1" dirty="0" err="1"/>
              <a:t>überwacht</a:t>
            </a:r>
            <a:r>
              <a:rPr lang="da-DK" b="1" dirty="0"/>
              <a:t> die </a:t>
            </a:r>
            <a:r>
              <a:rPr lang="da-DK" b="1" dirty="0" err="1"/>
              <a:t>Wohnung</a:t>
            </a:r>
            <a:r>
              <a:rPr lang="da-DK" b="1" dirty="0"/>
              <a:t> des </a:t>
            </a:r>
            <a:r>
              <a:rPr lang="da-DK" b="1" dirty="0" err="1"/>
              <a:t>Künstlers</a:t>
            </a:r>
            <a:r>
              <a:rPr lang="da-DK" b="1" dirty="0"/>
              <a:t>”</a:t>
            </a:r>
            <a:r>
              <a:rPr lang="da-DK" dirty="0"/>
              <a:t> (og 19 andre sætninger)</a:t>
            </a:r>
            <a:br>
              <a:rPr lang="da-DK" dirty="0"/>
            </a:br>
            <a:r>
              <a:rPr lang="da-DK" dirty="0"/>
              <a:t>a) ”</a:t>
            </a:r>
            <a:r>
              <a:rPr lang="da-DK" dirty="0" err="1"/>
              <a:t>Wir</a:t>
            </a:r>
            <a:r>
              <a:rPr lang="da-DK" dirty="0"/>
              <a:t> </a:t>
            </a:r>
            <a:r>
              <a:rPr lang="da-DK" dirty="0" err="1"/>
              <a:t>erfahren</a:t>
            </a:r>
            <a:r>
              <a:rPr lang="da-DK" dirty="0"/>
              <a:t>, </a:t>
            </a:r>
            <a:r>
              <a:rPr lang="da-DK" dirty="0" err="1"/>
              <a:t>dass</a:t>
            </a:r>
            <a:r>
              <a:rPr lang="da-DK" dirty="0"/>
              <a:t>…”</a:t>
            </a:r>
            <a:br>
              <a:rPr lang="da-DK" dirty="0"/>
            </a:br>
            <a:r>
              <a:rPr lang="da-DK" dirty="0"/>
              <a:t>b) Lav om til perfektum</a:t>
            </a:r>
            <a:br>
              <a:rPr lang="da-DK" dirty="0"/>
            </a:br>
            <a:r>
              <a:rPr lang="da-DK" dirty="0"/>
              <a:t>c) Lav om til sætning med modalverbum (</a:t>
            </a:r>
            <a:r>
              <a:rPr lang="da-DK" dirty="0" err="1"/>
              <a:t>will</a:t>
            </a:r>
            <a:r>
              <a:rPr lang="da-DK" dirty="0"/>
              <a:t>/</a:t>
            </a:r>
            <a:r>
              <a:rPr lang="da-DK" dirty="0" err="1"/>
              <a:t>kann</a:t>
            </a:r>
            <a:r>
              <a:rPr lang="da-DK" dirty="0"/>
              <a:t>/</a:t>
            </a:r>
            <a:r>
              <a:rPr lang="da-DK" dirty="0" err="1"/>
              <a:t>muss</a:t>
            </a:r>
            <a:r>
              <a:rPr lang="da-DK" dirty="0"/>
              <a:t>/</a:t>
            </a:r>
            <a:r>
              <a:rPr lang="da-DK" dirty="0" err="1"/>
              <a:t>soll</a:t>
            </a:r>
            <a:r>
              <a:rPr lang="da-DK" dirty="0"/>
              <a:t>)</a:t>
            </a:r>
            <a:br>
              <a:rPr lang="da-DK" dirty="0"/>
            </a:br>
            <a:r>
              <a:rPr lang="da-DK" dirty="0"/>
              <a:t>d) Lav om til personligt </a:t>
            </a:r>
            <a:r>
              <a:rPr lang="da-DK" dirty="0" err="1"/>
              <a:t>pron</a:t>
            </a:r>
            <a:r>
              <a:rPr lang="da-DK" dirty="0"/>
              <a:t>. </a:t>
            </a:r>
            <a:r>
              <a:rPr lang="da-DK" b="1" dirty="0"/>
              <a:t>G.W.</a:t>
            </a:r>
            <a:r>
              <a:rPr lang="da-DK" dirty="0"/>
              <a:t> </a:t>
            </a:r>
            <a:r>
              <a:rPr lang="da-DK" dirty="0" err="1"/>
              <a:t>überwacht</a:t>
            </a:r>
            <a:r>
              <a:rPr lang="da-DK" dirty="0"/>
              <a:t> </a:t>
            </a:r>
            <a:r>
              <a:rPr lang="da-DK" b="1" dirty="0"/>
              <a:t>die </a:t>
            </a:r>
            <a:r>
              <a:rPr lang="da-DK" b="1" dirty="0" err="1"/>
              <a:t>Wohnung</a:t>
            </a:r>
            <a:r>
              <a:rPr lang="da-DK" b="1" dirty="0"/>
              <a:t> des </a:t>
            </a:r>
            <a:r>
              <a:rPr lang="da-DK" b="1" dirty="0" err="1"/>
              <a:t>Künstlers</a:t>
            </a:r>
            <a:br>
              <a:rPr lang="da-DK" b="1" dirty="0"/>
            </a:br>
            <a:r>
              <a:rPr lang="da-DK" dirty="0"/>
              <a:t>e) Ja, es </a:t>
            </a:r>
            <a:r>
              <a:rPr lang="da-DK" dirty="0" err="1"/>
              <a:t>ist</a:t>
            </a:r>
            <a:r>
              <a:rPr lang="da-DK" dirty="0"/>
              <a:t> </a:t>
            </a:r>
            <a:r>
              <a:rPr lang="da-DK" dirty="0" err="1"/>
              <a:t>richtig</a:t>
            </a:r>
            <a:r>
              <a:rPr lang="da-DK" dirty="0"/>
              <a:t>, </a:t>
            </a:r>
            <a:r>
              <a:rPr lang="da-DK" dirty="0" err="1"/>
              <a:t>dass</a:t>
            </a:r>
            <a:r>
              <a:rPr lang="da-DK" dirty="0"/>
              <a:t>… / </a:t>
            </a:r>
            <a:r>
              <a:rPr lang="da-DK" dirty="0" err="1"/>
              <a:t>Nein</a:t>
            </a:r>
            <a:r>
              <a:rPr lang="da-DK" dirty="0"/>
              <a:t>, es </a:t>
            </a:r>
            <a:r>
              <a:rPr lang="da-DK" dirty="0" err="1"/>
              <a:t>ist</a:t>
            </a:r>
            <a:r>
              <a:rPr lang="da-DK" dirty="0"/>
              <a:t> </a:t>
            </a:r>
            <a:r>
              <a:rPr lang="da-DK" dirty="0" err="1"/>
              <a:t>falsch</a:t>
            </a:r>
            <a:r>
              <a:rPr lang="da-DK" dirty="0"/>
              <a:t>, </a:t>
            </a:r>
            <a:r>
              <a:rPr lang="da-DK" dirty="0" err="1"/>
              <a:t>dass</a:t>
            </a:r>
            <a:r>
              <a:rPr lang="da-DK" dirty="0"/>
              <a:t>…</a:t>
            </a:r>
            <a:br>
              <a:rPr lang="da-DK" dirty="0"/>
            </a:br>
            <a:r>
              <a:rPr lang="da-DK" dirty="0"/>
              <a:t>f) Lav om til possessivt pronomen.: G.W</a:t>
            </a:r>
            <a:r>
              <a:rPr lang="da-DK" b="1" dirty="0"/>
              <a:t>.</a:t>
            </a:r>
            <a:r>
              <a:rPr lang="da-DK" dirty="0"/>
              <a:t> </a:t>
            </a:r>
            <a:r>
              <a:rPr lang="da-DK" dirty="0" err="1"/>
              <a:t>überwacht</a:t>
            </a:r>
            <a:r>
              <a:rPr lang="da-DK" dirty="0"/>
              <a:t> ___ (hans) </a:t>
            </a:r>
            <a:r>
              <a:rPr lang="da-DK" dirty="0" err="1"/>
              <a:t>Wohnung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1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FBB3-0F86-4D1F-59B3-0C8B228DF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77E8-DB2C-9830-2254-3F816F73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da-DK" sz="4600" b="1" dirty="0"/>
              <a:t>FREMGANGSMÅDE TYSK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7EA20-3A23-D493-C05C-D1B3B46D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8588"/>
            <a:ext cx="9252519" cy="55694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a-DK" sz="2300" b="1" dirty="0"/>
              <a:t>Formulér</a:t>
            </a:r>
            <a:r>
              <a:rPr lang="da-DK" sz="2300" dirty="0"/>
              <a:t> de 10-20-30 sætninger, som eleverne skal kunne formulere 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1 glose-trænings-øvelse, hvor de nødvendige substantiver trænes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1 Kleine </a:t>
            </a:r>
            <a:r>
              <a:rPr lang="da-DK" sz="2300" dirty="0" err="1"/>
              <a:t>Wörter</a:t>
            </a:r>
            <a:r>
              <a:rPr lang="da-DK" sz="2300" dirty="0"/>
              <a:t> / </a:t>
            </a:r>
            <a:r>
              <a:rPr lang="de-DE" sz="2300" dirty="0"/>
              <a:t>große</a:t>
            </a:r>
            <a:r>
              <a:rPr lang="da-DK" sz="2300" dirty="0"/>
              <a:t> </a:t>
            </a:r>
            <a:r>
              <a:rPr lang="da-DK" sz="2300" dirty="0" err="1"/>
              <a:t>Bedeutung</a:t>
            </a:r>
            <a:r>
              <a:rPr lang="da-DK" sz="2300" dirty="0"/>
              <a:t> Q+B-øvelse</a:t>
            </a:r>
          </a:p>
          <a:p>
            <a:pPr marL="457200" indent="-457200">
              <a:buAutoNum type="arabicPeriod"/>
            </a:pPr>
            <a:r>
              <a:rPr lang="da-DK" sz="2300" b="1" dirty="0"/>
              <a:t>Lav</a:t>
            </a:r>
            <a:r>
              <a:rPr lang="da-DK" sz="2300" dirty="0"/>
              <a:t> 2-3 mundtlige øvelser, som træner de valgte sætninger f.eks.:</a:t>
            </a:r>
            <a:br>
              <a:rPr lang="da-DK" sz="2300" dirty="0"/>
            </a:br>
            <a:r>
              <a:rPr lang="da-DK" sz="2300" dirty="0"/>
              <a:t>- om 30 minutter præsenterer man sine øvelser for os andre</a:t>
            </a:r>
            <a:endParaRPr lang="da-DK" dirty="0"/>
          </a:p>
          <a:p>
            <a:pPr marL="0" indent="0">
              <a:lnSpc>
                <a:spcPct val="150000"/>
              </a:lnSpc>
              <a:buNone/>
            </a:pPr>
            <a:r>
              <a:rPr lang="da-DK" dirty="0"/>
              <a:t>Ex: </a:t>
            </a:r>
            <a:r>
              <a:rPr lang="da-DK" b="1" dirty="0"/>
              <a:t>”Gert </a:t>
            </a:r>
            <a:r>
              <a:rPr lang="da-DK" b="1" dirty="0" err="1"/>
              <a:t>Wiesler</a:t>
            </a:r>
            <a:r>
              <a:rPr lang="da-DK" b="1" dirty="0"/>
              <a:t> </a:t>
            </a:r>
            <a:r>
              <a:rPr lang="da-DK" b="1" dirty="0" err="1"/>
              <a:t>überwacht</a:t>
            </a:r>
            <a:r>
              <a:rPr lang="da-DK" b="1" dirty="0"/>
              <a:t> die </a:t>
            </a:r>
            <a:r>
              <a:rPr lang="da-DK" b="1" dirty="0" err="1"/>
              <a:t>Wohnung</a:t>
            </a:r>
            <a:r>
              <a:rPr lang="da-DK" b="1" dirty="0"/>
              <a:t> des </a:t>
            </a:r>
            <a:r>
              <a:rPr lang="da-DK" b="1" dirty="0" err="1"/>
              <a:t>Künstlers</a:t>
            </a:r>
            <a:r>
              <a:rPr lang="da-DK" b="1" dirty="0"/>
              <a:t>”</a:t>
            </a:r>
            <a:r>
              <a:rPr lang="da-DK" dirty="0"/>
              <a:t> (og 19 andre sætninger)</a:t>
            </a:r>
            <a:br>
              <a:rPr lang="da-DK" dirty="0"/>
            </a:br>
            <a:r>
              <a:rPr lang="da-DK" dirty="0"/>
              <a:t>g) Sæt i rigtig rækkefølge: </a:t>
            </a:r>
            <a:r>
              <a:rPr lang="da-DK" dirty="0" err="1"/>
              <a:t>überwacht</a:t>
            </a:r>
            <a:r>
              <a:rPr lang="da-DK" dirty="0"/>
              <a:t> | hat | G.W. |des </a:t>
            </a:r>
            <a:r>
              <a:rPr lang="da-DK" dirty="0" err="1"/>
              <a:t>Künstlers</a:t>
            </a:r>
            <a:r>
              <a:rPr lang="da-DK" dirty="0"/>
              <a:t> | die </a:t>
            </a:r>
            <a:r>
              <a:rPr lang="da-DK" dirty="0" err="1"/>
              <a:t>Wohnung</a:t>
            </a:r>
            <a:br>
              <a:rPr lang="da-DK" dirty="0"/>
            </a:br>
            <a:r>
              <a:rPr lang="da-DK" dirty="0"/>
              <a:t>h) Ret fejlene og sig højt: G.W. </a:t>
            </a:r>
            <a:r>
              <a:rPr lang="da-DK" dirty="0" err="1"/>
              <a:t>überwachen</a:t>
            </a:r>
            <a:r>
              <a:rPr lang="da-DK" dirty="0"/>
              <a:t> den </a:t>
            </a:r>
            <a:r>
              <a:rPr lang="da-DK" dirty="0" err="1"/>
              <a:t>Wohnung</a:t>
            </a:r>
            <a:r>
              <a:rPr lang="da-DK" dirty="0"/>
              <a:t> des </a:t>
            </a:r>
            <a:r>
              <a:rPr lang="da-DK" dirty="0" err="1"/>
              <a:t>Künstlers</a:t>
            </a:r>
            <a:r>
              <a:rPr lang="da-DK" dirty="0"/>
              <a:t> (2 fejl)</a:t>
            </a:r>
            <a:br>
              <a:rPr lang="da-DK" dirty="0"/>
            </a:br>
            <a:r>
              <a:rPr lang="da-DK" dirty="0"/>
              <a:t>i) Start sætningen med ”Dann…” | ”</a:t>
            </a:r>
            <a:r>
              <a:rPr lang="da-DK" dirty="0" err="1"/>
              <a:t>Später</a:t>
            </a:r>
            <a:r>
              <a:rPr lang="da-DK" dirty="0"/>
              <a:t>…” | Am </a:t>
            </a:r>
            <a:r>
              <a:rPr lang="da-DK" dirty="0" err="1"/>
              <a:t>Anfang</a:t>
            </a:r>
            <a:r>
              <a:rPr lang="da-DK" dirty="0"/>
              <a:t>…”</a:t>
            </a:r>
            <a:br>
              <a:rPr lang="da-DK" dirty="0"/>
            </a:br>
            <a:r>
              <a:rPr lang="da-DK" dirty="0"/>
              <a:t>j) Sig sætningen højt: Gert </a:t>
            </a:r>
            <a:r>
              <a:rPr lang="da-DK" dirty="0" err="1"/>
              <a:t>Wiesler</a:t>
            </a:r>
            <a:r>
              <a:rPr lang="da-DK" dirty="0"/>
              <a:t> </a:t>
            </a:r>
            <a:r>
              <a:rPr lang="da-DK" dirty="0" err="1"/>
              <a:t>überwach</a:t>
            </a:r>
            <a:r>
              <a:rPr lang="da-DK" dirty="0"/>
              <a:t>_ d__ </a:t>
            </a:r>
            <a:r>
              <a:rPr lang="da-DK" dirty="0" err="1"/>
              <a:t>Wohnung</a:t>
            </a:r>
            <a:r>
              <a:rPr lang="da-DK" dirty="0"/>
              <a:t> d__</a:t>
            </a:r>
            <a:r>
              <a:rPr lang="da-DK" dirty="0" err="1"/>
              <a:t>Künstler</a:t>
            </a:r>
            <a:r>
              <a:rPr lang="da-DK" dirty="0"/>
              <a:t>_</a:t>
            </a:r>
            <a:br>
              <a:rPr lang="da-DK" dirty="0"/>
            </a:br>
            <a:r>
              <a:rPr lang="da-DK" dirty="0"/>
              <a:t>k) Lav en sætning: Gert </a:t>
            </a:r>
            <a:r>
              <a:rPr lang="da-DK" dirty="0" err="1"/>
              <a:t>Wiesler</a:t>
            </a:r>
            <a:r>
              <a:rPr lang="da-DK" dirty="0"/>
              <a:t> | </a:t>
            </a:r>
            <a:r>
              <a:rPr lang="da-DK" dirty="0" err="1"/>
              <a:t>überwachen</a:t>
            </a:r>
            <a:r>
              <a:rPr lang="da-DK" dirty="0"/>
              <a:t> | die </a:t>
            </a:r>
            <a:r>
              <a:rPr lang="da-DK" dirty="0" err="1"/>
              <a:t>Wohnung</a:t>
            </a:r>
            <a:r>
              <a:rPr lang="da-DK" dirty="0"/>
              <a:t> |der </a:t>
            </a:r>
            <a:r>
              <a:rPr lang="da-DK" dirty="0" err="1"/>
              <a:t>Künstler</a:t>
            </a:r>
            <a:br>
              <a:rPr lang="da-DK" dirty="0"/>
            </a:br>
            <a:r>
              <a:rPr lang="da-DK" dirty="0"/>
              <a:t>l) Q+B: lav en sætning, som passer til filmen, med verbet: </a:t>
            </a:r>
            <a:r>
              <a:rPr lang="da-DK" dirty="0" err="1"/>
              <a:t>überwachen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7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B239-C0EB-95ED-B091-B67B4D47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4" y="1962150"/>
            <a:ext cx="8158163" cy="441917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da-DK" sz="1950" b="1" dirty="0"/>
              <a:t>Lav om fra bestemt form til ubestemt form</a:t>
            </a:r>
            <a:br>
              <a:rPr lang="da-DK" sz="1950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das Haus” </a:t>
            </a:r>
            <a:r>
              <a:rPr lang="da-DK" sz="1950" dirty="0">
                <a:sym typeface="Wingdings" panose="05000000000000000000" pitchFamily="2" charset="2"/>
              </a:rPr>
              <a:t> ”…… Mann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……. Haus”</a:t>
            </a:r>
          </a:p>
          <a:p>
            <a:pPr>
              <a:buFontTx/>
              <a:buChar char="-"/>
            </a:pPr>
            <a:r>
              <a:rPr lang="da-DK" sz="1950" b="1" dirty="0"/>
              <a:t>Lav om fra ubestemt form til bestemt form</a:t>
            </a:r>
            <a:br>
              <a:rPr lang="da-DK" sz="1950" dirty="0"/>
            </a:br>
            <a:r>
              <a:rPr lang="da-DK" sz="1950" dirty="0"/>
              <a:t>- ”</a:t>
            </a:r>
            <a:r>
              <a:rPr lang="da-DK" sz="1950" dirty="0" err="1"/>
              <a:t>Ein</a:t>
            </a:r>
            <a:r>
              <a:rPr lang="da-DK" sz="1950" dirty="0"/>
              <a:t>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Haus” </a:t>
            </a:r>
            <a:r>
              <a:rPr lang="da-DK" sz="1950" dirty="0">
                <a:sym typeface="Wingdings" panose="05000000000000000000" pitchFamily="2" charset="2"/>
              </a:rPr>
              <a:t> ”…… Mann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……. Haus”</a:t>
            </a:r>
            <a:endParaRPr lang="da-DK" sz="1950" dirty="0"/>
          </a:p>
          <a:p>
            <a:pPr>
              <a:buFontTx/>
              <a:buChar char="-"/>
            </a:pPr>
            <a:r>
              <a:rPr lang="da-DK" sz="1950" b="1" dirty="0"/>
              <a:t>Brug substantiverne du lige har trænet</a:t>
            </a:r>
            <a:br>
              <a:rPr lang="da-DK" sz="1950" dirty="0"/>
            </a:br>
            <a:r>
              <a:rPr lang="da-DK" sz="1950" dirty="0"/>
              <a:t>- ”……… (manden / en mand) </a:t>
            </a:r>
            <a:r>
              <a:rPr lang="da-DK" sz="1950" dirty="0" err="1"/>
              <a:t>kauft</a:t>
            </a:r>
            <a:r>
              <a:rPr lang="da-DK" sz="1950" dirty="0"/>
              <a:t> …….. (huset / et hus)”</a:t>
            </a:r>
          </a:p>
          <a:p>
            <a:pPr>
              <a:buFontTx/>
              <a:buChar char="-"/>
            </a:pPr>
            <a:r>
              <a:rPr lang="da-DK" sz="1950" b="1" dirty="0"/>
              <a:t>Brug de verber du lige har øvet (kongruens)</a:t>
            </a:r>
            <a:br>
              <a:rPr lang="da-DK" sz="1950" dirty="0"/>
            </a:br>
            <a:r>
              <a:rPr lang="da-DK" sz="1950" dirty="0"/>
              <a:t>- ”Der Mann (køber) das Haus” | ”Der Mann und die </a:t>
            </a:r>
            <a:r>
              <a:rPr lang="da-DK" sz="1950" dirty="0" err="1"/>
              <a:t>Frau</a:t>
            </a:r>
            <a:r>
              <a:rPr lang="da-DK" sz="1950" dirty="0"/>
              <a:t> (køber) </a:t>
            </a:r>
            <a:r>
              <a:rPr lang="da-DK" sz="1950" dirty="0" err="1"/>
              <a:t>ein</a:t>
            </a:r>
            <a:r>
              <a:rPr lang="da-DK" sz="1950" dirty="0"/>
              <a:t> Haus”</a:t>
            </a:r>
          </a:p>
          <a:p>
            <a:pPr>
              <a:buFontTx/>
              <a:buChar char="-"/>
            </a:pPr>
            <a:r>
              <a:rPr lang="da-DK" sz="1950" b="1" dirty="0"/>
              <a:t>Lav om fra præsens til perfektum </a:t>
            </a:r>
            <a:r>
              <a:rPr lang="da-DK" sz="1950" dirty="0"/>
              <a:t>|</a:t>
            </a:r>
            <a:r>
              <a:rPr lang="da-DK" sz="1950" b="1" dirty="0"/>
              <a:t> Lav om fra perfektum til præsens </a:t>
            </a:r>
            <a:br>
              <a:rPr lang="da-DK" sz="1950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 </a:t>
            </a:r>
            <a:r>
              <a:rPr lang="da-DK" sz="1950" dirty="0">
                <a:sym typeface="Wingdings" panose="05000000000000000000" pitchFamily="2" charset="2"/>
              </a:rPr>
              <a:t> ….” | - ”Der Mann hat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Haus </a:t>
            </a:r>
            <a:r>
              <a:rPr lang="da-DK" sz="1950" dirty="0" err="1">
                <a:sym typeface="Wingdings" panose="05000000000000000000" pitchFamily="2" charset="2"/>
              </a:rPr>
              <a:t>gekauft</a:t>
            </a:r>
            <a:r>
              <a:rPr lang="da-DK" sz="1950" dirty="0">
                <a:sym typeface="Wingdings" panose="05000000000000000000" pitchFamily="2" charset="2"/>
              </a:rPr>
              <a:t>  ….”</a:t>
            </a:r>
          </a:p>
          <a:p>
            <a:pPr>
              <a:buFontTx/>
              <a:buChar char="-"/>
            </a:pPr>
            <a:r>
              <a:rPr lang="da-DK" sz="1950" b="1" dirty="0"/>
              <a:t>Lav om fra præsens til præteritum </a:t>
            </a:r>
            <a:r>
              <a:rPr lang="da-DK" sz="1950" dirty="0"/>
              <a:t>|</a:t>
            </a:r>
            <a:r>
              <a:rPr lang="da-DK" sz="1950" b="1" dirty="0"/>
              <a:t> Lav om fra præteritum til præsens</a:t>
            </a:r>
            <a:br>
              <a:rPr lang="da-DK" sz="1950" b="1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 </a:t>
            </a:r>
            <a:r>
              <a:rPr lang="da-DK" sz="1950" dirty="0">
                <a:sym typeface="Wingdings" panose="05000000000000000000" pitchFamily="2" charset="2"/>
              </a:rPr>
              <a:t> ….” | - ”Der Mann </a:t>
            </a:r>
            <a:r>
              <a:rPr lang="da-DK" sz="1950" dirty="0" err="1">
                <a:sym typeface="Wingdings" panose="05000000000000000000" pitchFamily="2" charset="2"/>
              </a:rPr>
              <a:t>kaufte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Haus  ….”</a:t>
            </a:r>
          </a:p>
          <a:p>
            <a:pPr>
              <a:buFontTx/>
              <a:buChar char="-"/>
            </a:pPr>
            <a:r>
              <a:rPr lang="da-DK" sz="1950" b="1" dirty="0"/>
              <a:t>Lav om fra substantiv til personligt pronomen</a:t>
            </a:r>
            <a:br>
              <a:rPr lang="da-DK" sz="1950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das Haus” </a:t>
            </a:r>
            <a:r>
              <a:rPr lang="da-DK" sz="1950" dirty="0">
                <a:sym typeface="Wingdings" panose="05000000000000000000" pitchFamily="2" charset="2"/>
              </a:rPr>
              <a:t> ”………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……..”</a:t>
            </a:r>
            <a:endParaRPr lang="da-DK" sz="1950" dirty="0"/>
          </a:p>
          <a:p>
            <a:pPr marL="0" indent="0">
              <a:buNone/>
            </a:pPr>
            <a:endParaRPr lang="da-DK" sz="1950" dirty="0"/>
          </a:p>
          <a:p>
            <a:pPr marL="0" indent="0">
              <a:buNone/>
            </a:pPr>
            <a:endParaRPr lang="da-DK" sz="195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3AFF5BD-56FA-A0CF-3584-31628A767F57}"/>
              </a:ext>
            </a:extLst>
          </p:cNvPr>
          <p:cNvSpPr txBox="1"/>
          <p:nvPr/>
        </p:nvSpPr>
        <p:spPr>
          <a:xfrm>
            <a:off x="6769333" y="6237312"/>
            <a:ext cx="2230070" cy="3462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a-DK" sz="1650" dirty="0"/>
              <a:t>15-30 simple sætninger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36B2F1E-9739-5AFC-2B0F-DE03ABD5C5A9}"/>
              </a:ext>
            </a:extLst>
          </p:cNvPr>
          <p:cNvSpPr txBox="1">
            <a:spLocks/>
          </p:cNvSpPr>
          <p:nvPr/>
        </p:nvSpPr>
        <p:spPr>
          <a:xfrm>
            <a:off x="1187624" y="1026318"/>
            <a:ext cx="6696744" cy="683419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/>
              <a:t>SKABELONER TIL STATIONER</a:t>
            </a:r>
            <a:endParaRPr lang="da-DK" sz="4500" dirty="0"/>
          </a:p>
        </p:txBody>
      </p:sp>
    </p:spTree>
    <p:extLst>
      <p:ext uri="{BB962C8B-B14F-4D97-AF65-F5344CB8AC3E}">
        <p14:creationId xmlns:p14="http://schemas.microsoft.com/office/powerpoint/2010/main" val="42754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B239-C0EB-95ED-B091-B67B4D47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4" y="1962150"/>
            <a:ext cx="8158163" cy="38695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1950" b="1" dirty="0"/>
              <a:t>Lav om fra ubestemt artikel til possessivt pronomen</a:t>
            </a:r>
            <a:br>
              <a:rPr lang="da-DK" sz="1950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Haus” </a:t>
            </a:r>
            <a:r>
              <a:rPr lang="da-DK" sz="1950" dirty="0">
                <a:sym typeface="Wingdings" panose="05000000000000000000" pitchFamily="2" charset="2"/>
              </a:rPr>
              <a:t> ”Der Mann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____(hendes) Haus”</a:t>
            </a:r>
          </a:p>
          <a:p>
            <a:pPr>
              <a:buFontTx/>
              <a:buChar char="-"/>
            </a:pPr>
            <a:r>
              <a:rPr lang="da-DK" sz="1950" b="1" dirty="0"/>
              <a:t>Lav om fra bestemt artikel til possessivt pronomen</a:t>
            </a:r>
            <a:br>
              <a:rPr lang="da-DK" sz="1950" dirty="0"/>
            </a:br>
            <a:r>
              <a:rPr lang="da-DK" sz="1950" dirty="0"/>
              <a:t>- ”Der Mann </a:t>
            </a:r>
            <a:r>
              <a:rPr lang="da-DK" sz="1950" dirty="0" err="1"/>
              <a:t>kauft</a:t>
            </a:r>
            <a:r>
              <a:rPr lang="da-DK" sz="1950" dirty="0"/>
              <a:t> das Haus” </a:t>
            </a:r>
            <a:r>
              <a:rPr lang="da-DK" sz="1950" dirty="0">
                <a:sym typeface="Wingdings" panose="05000000000000000000" pitchFamily="2" charset="2"/>
              </a:rPr>
              <a:t> ”Der Mann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____(hendes) Haus”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Lav en sætning med gloserne – der skal indgå et possessivt pronomen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Mann (m) | </a:t>
            </a:r>
            <a:r>
              <a:rPr lang="da-DK" sz="1950" dirty="0" err="1">
                <a:sym typeface="Wingdings" panose="05000000000000000000" pitchFamily="2" charset="2"/>
              </a:rPr>
              <a:t>kaufen</a:t>
            </a:r>
            <a:r>
              <a:rPr lang="da-DK" sz="1950" dirty="0">
                <a:sym typeface="Wingdings" panose="05000000000000000000" pitchFamily="2" charset="2"/>
              </a:rPr>
              <a:t> | Haus (n)  ”</a:t>
            </a:r>
            <a:r>
              <a:rPr lang="da-DK" sz="1950" b="1" dirty="0" err="1">
                <a:sym typeface="Wingdings" panose="05000000000000000000" pitchFamily="2" charset="2"/>
              </a:rPr>
              <a:t>Ihr</a:t>
            </a:r>
            <a:r>
              <a:rPr lang="da-DK" sz="1950" dirty="0">
                <a:sym typeface="Wingdings" panose="05000000000000000000" pitchFamily="2" charset="2"/>
              </a:rPr>
              <a:t> Mann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das Haus”</a:t>
            </a:r>
          </a:p>
          <a:p>
            <a:pPr>
              <a:buFontTx/>
              <a:buChar char="-"/>
            </a:pPr>
            <a:r>
              <a:rPr lang="da-DK" sz="1950" b="1" dirty="0"/>
              <a:t>Kombinér substantiverne, som du har trænet, med verbet til en sætning</a:t>
            </a:r>
            <a:br>
              <a:rPr lang="da-DK" sz="1950" dirty="0"/>
            </a:br>
            <a:r>
              <a:rPr lang="da-DK" sz="1950" dirty="0" err="1"/>
              <a:t>kaufen</a:t>
            </a:r>
            <a:r>
              <a:rPr lang="da-DK" sz="1950" dirty="0"/>
              <a:t> | essen (i) | </a:t>
            </a:r>
            <a:r>
              <a:rPr lang="da-DK" sz="1950" dirty="0" err="1"/>
              <a:t>trinken</a:t>
            </a:r>
            <a:r>
              <a:rPr lang="da-DK" sz="1950" dirty="0"/>
              <a:t> | </a:t>
            </a:r>
            <a:r>
              <a:rPr lang="da-DK" sz="1950" dirty="0" err="1"/>
              <a:t>sehen</a:t>
            </a:r>
            <a:r>
              <a:rPr lang="da-DK" sz="1950" dirty="0"/>
              <a:t> (</a:t>
            </a:r>
            <a:r>
              <a:rPr lang="da-DK" sz="1950" dirty="0" err="1"/>
              <a:t>ie</a:t>
            </a:r>
            <a:r>
              <a:rPr lang="da-DK" sz="1950" dirty="0"/>
              <a:t>) | </a:t>
            </a:r>
            <a:r>
              <a:rPr lang="da-DK" sz="1950" dirty="0" err="1"/>
              <a:t>verstehen</a:t>
            </a:r>
            <a:r>
              <a:rPr lang="da-DK" sz="1950" dirty="0"/>
              <a:t> | </a:t>
            </a:r>
            <a:r>
              <a:rPr lang="da-DK" sz="1950" dirty="0" err="1"/>
              <a:t>verkaufen</a:t>
            </a:r>
            <a:r>
              <a:rPr lang="da-DK" sz="1950" dirty="0"/>
              <a:t> | </a:t>
            </a:r>
            <a:r>
              <a:rPr lang="da-DK" sz="1950" dirty="0" err="1"/>
              <a:t>hören</a:t>
            </a:r>
            <a:r>
              <a:rPr lang="da-DK" sz="1950" dirty="0"/>
              <a:t>….</a:t>
            </a:r>
          </a:p>
          <a:p>
            <a:pPr>
              <a:buFontTx/>
              <a:buChar char="-"/>
            </a:pPr>
            <a:r>
              <a:rPr lang="da-DK" sz="1950" b="1" dirty="0"/>
              <a:t>Lav om fra hovedsætning til ledsætning</a:t>
            </a:r>
            <a:br>
              <a:rPr lang="da-DK" sz="1950" dirty="0"/>
            </a:br>
            <a:r>
              <a:rPr lang="da-DK" sz="1950" dirty="0"/>
              <a:t>- Der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 </a:t>
            </a:r>
            <a:r>
              <a:rPr lang="da-DK" sz="1950" dirty="0">
                <a:sym typeface="Wingdings" panose="05000000000000000000" pitchFamily="2" charset="2"/>
              </a:rPr>
              <a:t> ”</a:t>
            </a:r>
            <a:r>
              <a:rPr lang="da-DK" sz="1950" dirty="0" err="1">
                <a:sym typeface="Wingdings" panose="05000000000000000000" pitchFamily="2" charset="2"/>
              </a:rPr>
              <a:t>Wir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hören</a:t>
            </a:r>
            <a:r>
              <a:rPr lang="da-DK" sz="1950" dirty="0">
                <a:sym typeface="Wingdings" panose="05000000000000000000" pitchFamily="2" charset="2"/>
              </a:rPr>
              <a:t>/</a:t>
            </a:r>
            <a:r>
              <a:rPr lang="da-DK" sz="1950" dirty="0" err="1">
                <a:sym typeface="Wingdings" panose="05000000000000000000" pitchFamily="2" charset="2"/>
              </a:rPr>
              <a:t>erfahren</a:t>
            </a:r>
            <a:r>
              <a:rPr lang="da-DK" sz="1950" dirty="0">
                <a:sym typeface="Wingdings" panose="05000000000000000000" pitchFamily="2" charset="2"/>
              </a:rPr>
              <a:t>/</a:t>
            </a:r>
            <a:r>
              <a:rPr lang="da-DK" sz="1950" dirty="0" err="1">
                <a:sym typeface="Wingdings" panose="05000000000000000000" pitchFamily="2" charset="2"/>
              </a:rPr>
              <a:t>sehen</a:t>
            </a:r>
            <a:r>
              <a:rPr lang="da-DK" sz="1950" dirty="0">
                <a:sym typeface="Wingdings" panose="05000000000000000000" pitchFamily="2" charset="2"/>
              </a:rPr>
              <a:t>, </a:t>
            </a:r>
            <a:r>
              <a:rPr lang="da-DK" sz="1950" dirty="0" err="1">
                <a:sym typeface="Wingdings" panose="05000000000000000000" pitchFamily="2" charset="2"/>
              </a:rPr>
              <a:t>dass</a:t>
            </a:r>
            <a:r>
              <a:rPr lang="da-DK" sz="1950" dirty="0">
                <a:sym typeface="Wingdings" panose="05000000000000000000" pitchFamily="2" charset="2"/>
              </a:rPr>
              <a:t>….”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Lav om til sætning med modalverbum</a:t>
            </a:r>
            <a:br>
              <a:rPr lang="da-DK" sz="1950" b="1" dirty="0">
                <a:sym typeface="Wingdings" panose="05000000000000000000" pitchFamily="2" charset="2"/>
              </a:rPr>
            </a:br>
            <a:r>
              <a:rPr lang="da-DK" sz="1950" b="1" dirty="0">
                <a:sym typeface="Wingdings" panose="05000000000000000000" pitchFamily="2" charset="2"/>
              </a:rPr>
              <a:t>- </a:t>
            </a:r>
            <a:r>
              <a:rPr lang="da-DK" sz="1950" dirty="0"/>
              <a:t>Der Mann </a:t>
            </a:r>
            <a:r>
              <a:rPr lang="da-DK" sz="1950" dirty="0" err="1"/>
              <a:t>kauft</a:t>
            </a:r>
            <a:r>
              <a:rPr lang="da-DK" sz="1950" dirty="0"/>
              <a:t> </a:t>
            </a:r>
            <a:r>
              <a:rPr lang="da-DK" sz="1950" dirty="0" err="1"/>
              <a:t>ein</a:t>
            </a:r>
            <a:r>
              <a:rPr lang="da-DK" sz="1950" dirty="0"/>
              <a:t> Haus </a:t>
            </a:r>
            <a:r>
              <a:rPr lang="da-DK" sz="1950" dirty="0">
                <a:sym typeface="Wingdings" panose="05000000000000000000" pitchFamily="2" charset="2"/>
              </a:rPr>
              <a:t> ”Der Mann </a:t>
            </a:r>
            <a:r>
              <a:rPr lang="da-DK" sz="1950" dirty="0" err="1">
                <a:sym typeface="Wingdings" panose="05000000000000000000" pitchFamily="2" charset="2"/>
              </a:rPr>
              <a:t>will</a:t>
            </a:r>
            <a:r>
              <a:rPr lang="da-DK" sz="1950" dirty="0">
                <a:sym typeface="Wingdings" panose="05000000000000000000" pitchFamily="2" charset="2"/>
              </a:rPr>
              <a:t>….”</a:t>
            </a:r>
          </a:p>
          <a:p>
            <a:pPr marL="0" indent="0">
              <a:buNone/>
            </a:pPr>
            <a:endParaRPr lang="da-DK" sz="1950" dirty="0"/>
          </a:p>
          <a:p>
            <a:pPr marL="0" indent="0">
              <a:buNone/>
            </a:pPr>
            <a:endParaRPr lang="da-DK" sz="195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7674A81-FD4D-76CF-C48B-ED9C78E1F8B1}"/>
              </a:ext>
            </a:extLst>
          </p:cNvPr>
          <p:cNvSpPr txBox="1">
            <a:spLocks/>
          </p:cNvSpPr>
          <p:nvPr/>
        </p:nvSpPr>
        <p:spPr>
          <a:xfrm>
            <a:off x="1187624" y="1026318"/>
            <a:ext cx="6696744" cy="683419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/>
              <a:t>SKABELONER TIL STATIONER</a:t>
            </a:r>
            <a:endParaRPr lang="da-DK" sz="45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1FD73B7-C95B-3078-CA41-86BF94C412E4}"/>
              </a:ext>
            </a:extLst>
          </p:cNvPr>
          <p:cNvSpPr txBox="1"/>
          <p:nvPr/>
        </p:nvSpPr>
        <p:spPr>
          <a:xfrm>
            <a:off x="6769333" y="6237312"/>
            <a:ext cx="2230070" cy="3462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a-DK" sz="1650" dirty="0"/>
              <a:t>15-30 simple sætninger</a:t>
            </a:r>
          </a:p>
        </p:txBody>
      </p:sp>
    </p:spTree>
    <p:extLst>
      <p:ext uri="{BB962C8B-B14F-4D97-AF65-F5344CB8AC3E}">
        <p14:creationId xmlns:p14="http://schemas.microsoft.com/office/powerpoint/2010/main" val="31418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B239-C0EB-95ED-B091-B67B4D47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4" y="1962150"/>
            <a:ext cx="8279606" cy="38695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1950" b="1" dirty="0"/>
              <a:t>Når en sætning ikke starter med subjekt</a:t>
            </a:r>
            <a:br>
              <a:rPr lang="da-DK" sz="1950" dirty="0"/>
            </a:br>
            <a:r>
              <a:rPr lang="da-DK" sz="1950" dirty="0"/>
              <a:t>- Der Mann </a:t>
            </a:r>
            <a:r>
              <a:rPr lang="da-DK" sz="1950" dirty="0" err="1"/>
              <a:t>trinkt</a:t>
            </a:r>
            <a:r>
              <a:rPr lang="da-DK" sz="1950" dirty="0"/>
              <a:t> das Bier </a:t>
            </a:r>
            <a:r>
              <a:rPr lang="da-DK" sz="1950" dirty="0">
                <a:sym typeface="Wingdings" panose="05000000000000000000" pitchFamily="2" charset="2"/>
              </a:rPr>
              <a:t> ”Dann…” ”</a:t>
            </a:r>
            <a:r>
              <a:rPr lang="da-DK" sz="1950" dirty="0" err="1">
                <a:sym typeface="Wingdings" panose="05000000000000000000" pitchFamily="2" charset="2"/>
              </a:rPr>
              <a:t>Später</a:t>
            </a:r>
            <a:r>
              <a:rPr lang="da-DK" sz="1950" dirty="0">
                <a:sym typeface="Wingdings" panose="05000000000000000000" pitchFamily="2" charset="2"/>
              </a:rPr>
              <a:t>…” ”Am </a:t>
            </a:r>
            <a:r>
              <a:rPr lang="da-DK" sz="1950" dirty="0" err="1">
                <a:sym typeface="Wingdings" panose="05000000000000000000" pitchFamily="2" charset="2"/>
              </a:rPr>
              <a:t>Ende…”Am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Anfang</a:t>
            </a:r>
            <a:r>
              <a:rPr lang="da-DK" sz="1950" dirty="0">
                <a:sym typeface="Wingdings" panose="05000000000000000000" pitchFamily="2" charset="2"/>
              </a:rPr>
              <a:t>…”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In dem </a:t>
            </a:r>
            <a:r>
              <a:rPr lang="da-DK" sz="1950" b="1" dirty="0" err="1">
                <a:sym typeface="Wingdings" panose="05000000000000000000" pitchFamily="2" charset="2"/>
              </a:rPr>
              <a:t>Text</a:t>
            </a:r>
            <a:r>
              <a:rPr lang="da-DK" sz="1950" b="1" dirty="0">
                <a:sym typeface="Wingdings" panose="05000000000000000000" pitchFamily="2" charset="2"/>
              </a:rPr>
              <a:t> </a:t>
            </a:r>
            <a:r>
              <a:rPr lang="da-DK" sz="1950" b="1" dirty="0" err="1">
                <a:sym typeface="Wingdings" panose="05000000000000000000" pitchFamily="2" charset="2"/>
              </a:rPr>
              <a:t>gibt</a:t>
            </a:r>
            <a:r>
              <a:rPr lang="da-DK" sz="1950" b="1" dirty="0">
                <a:sym typeface="Wingdings" panose="05000000000000000000" pitchFamily="2" charset="2"/>
              </a:rPr>
              <a:t> es </a:t>
            </a:r>
            <a:r>
              <a:rPr lang="da-DK" sz="1950" b="1" dirty="0" err="1">
                <a:sym typeface="Wingdings" panose="05000000000000000000" pitchFamily="2" charset="2"/>
              </a:rPr>
              <a:t>ein</a:t>
            </a:r>
            <a:r>
              <a:rPr lang="da-DK" sz="1950" b="1" dirty="0">
                <a:sym typeface="Wingdings" panose="05000000000000000000" pitchFamily="2" charset="2"/>
              </a:rPr>
              <a:t>__ (+</a:t>
            </a:r>
            <a:r>
              <a:rPr lang="da-DK" sz="1950" b="1" dirty="0" err="1">
                <a:sym typeface="Wingdings" panose="05000000000000000000" pitchFamily="2" charset="2"/>
              </a:rPr>
              <a:t>akk</a:t>
            </a:r>
            <a:r>
              <a:rPr lang="da-DK" sz="1950" b="1" dirty="0">
                <a:sym typeface="Wingdings" panose="05000000000000000000" pitchFamily="2" charset="2"/>
              </a:rPr>
              <a:t>)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der Mann | die </a:t>
            </a:r>
            <a:r>
              <a:rPr lang="da-DK" sz="1950" dirty="0" err="1">
                <a:sym typeface="Wingdings" panose="05000000000000000000" pitchFamily="2" charset="2"/>
              </a:rPr>
              <a:t>Frau</a:t>
            </a:r>
            <a:r>
              <a:rPr lang="da-DK" sz="1950" dirty="0">
                <a:sym typeface="Wingdings" panose="05000000000000000000" pitchFamily="2" charset="2"/>
              </a:rPr>
              <a:t> | die </a:t>
            </a:r>
            <a:r>
              <a:rPr lang="da-DK" sz="1950" dirty="0" err="1">
                <a:sym typeface="Wingdings" panose="05000000000000000000" pitchFamily="2" charset="2"/>
              </a:rPr>
              <a:t>Wohnung</a:t>
            </a:r>
            <a:r>
              <a:rPr lang="da-DK" sz="1950" dirty="0">
                <a:sym typeface="Wingdings" panose="05000000000000000000" pitchFamily="2" charset="2"/>
              </a:rPr>
              <a:t> |das Auto | die U-</a:t>
            </a:r>
            <a:r>
              <a:rPr lang="da-DK" sz="1950" dirty="0" err="1">
                <a:sym typeface="Wingdings" panose="05000000000000000000" pitchFamily="2" charset="2"/>
              </a:rPr>
              <a:t>Bahnstation</a:t>
            </a:r>
            <a:endParaRPr lang="da-DK" sz="195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Ja, es </a:t>
            </a:r>
            <a:r>
              <a:rPr lang="da-DK" sz="1950" b="1" dirty="0" err="1">
                <a:sym typeface="Wingdings" panose="05000000000000000000" pitchFamily="2" charset="2"/>
              </a:rPr>
              <a:t>ist</a:t>
            </a:r>
            <a:r>
              <a:rPr lang="da-DK" sz="1950" b="1" dirty="0">
                <a:sym typeface="Wingdings" panose="05000000000000000000" pitchFamily="2" charset="2"/>
              </a:rPr>
              <a:t> </a:t>
            </a:r>
            <a:r>
              <a:rPr lang="da-DK" sz="1950" b="1" dirty="0" err="1">
                <a:solidFill>
                  <a:srgbClr val="00B050"/>
                </a:solidFill>
                <a:sym typeface="Wingdings" panose="05000000000000000000" pitchFamily="2" charset="2"/>
              </a:rPr>
              <a:t>richtig</a:t>
            </a:r>
            <a:r>
              <a:rPr lang="da-DK" sz="1950" b="1" dirty="0">
                <a:sym typeface="Wingdings" panose="05000000000000000000" pitchFamily="2" charset="2"/>
              </a:rPr>
              <a:t>, </a:t>
            </a:r>
            <a:r>
              <a:rPr lang="da-DK" sz="1950" b="1" dirty="0" err="1">
                <a:sym typeface="Wingdings" panose="05000000000000000000" pitchFamily="2" charset="2"/>
              </a:rPr>
              <a:t>dass</a:t>
            </a:r>
            <a:r>
              <a:rPr lang="da-DK" sz="1950" b="1" dirty="0">
                <a:sym typeface="Wingdings" panose="05000000000000000000" pitchFamily="2" charset="2"/>
              </a:rPr>
              <a:t>… / </a:t>
            </a:r>
            <a:r>
              <a:rPr lang="da-DK" sz="1950" b="1" dirty="0" err="1">
                <a:sym typeface="Wingdings" panose="05000000000000000000" pitchFamily="2" charset="2"/>
              </a:rPr>
              <a:t>Nein</a:t>
            </a:r>
            <a:r>
              <a:rPr lang="da-DK" sz="1950" b="1" dirty="0">
                <a:sym typeface="Wingdings" panose="05000000000000000000" pitchFamily="2" charset="2"/>
              </a:rPr>
              <a:t>, es </a:t>
            </a:r>
            <a:r>
              <a:rPr lang="da-DK" sz="1950" b="1" dirty="0" err="1">
                <a:sym typeface="Wingdings" panose="05000000000000000000" pitchFamily="2" charset="2"/>
              </a:rPr>
              <a:t>ist</a:t>
            </a:r>
            <a:r>
              <a:rPr lang="da-DK" sz="1950" b="1" dirty="0">
                <a:sym typeface="Wingdings" panose="05000000000000000000" pitchFamily="2" charset="2"/>
              </a:rPr>
              <a:t> </a:t>
            </a:r>
            <a:r>
              <a:rPr lang="da-DK" sz="195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falsch</a:t>
            </a:r>
            <a:r>
              <a:rPr lang="da-DK" sz="1950" b="1" dirty="0">
                <a:sym typeface="Wingdings" panose="05000000000000000000" pitchFamily="2" charset="2"/>
              </a:rPr>
              <a:t>, </a:t>
            </a:r>
            <a:r>
              <a:rPr lang="da-DK" sz="1950" b="1" dirty="0" err="1">
                <a:sym typeface="Wingdings" panose="05000000000000000000" pitchFamily="2" charset="2"/>
              </a:rPr>
              <a:t>dass</a:t>
            </a:r>
            <a:r>
              <a:rPr lang="da-DK" sz="1950" b="1" dirty="0">
                <a:sym typeface="Wingdings" panose="05000000000000000000" pitchFamily="2" charset="2"/>
              </a:rPr>
              <a:t>…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Claus </a:t>
            </a:r>
            <a:r>
              <a:rPr lang="da-DK" sz="1950" dirty="0" err="1">
                <a:sym typeface="Wingdings" panose="05000000000000000000" pitchFamily="2" charset="2"/>
              </a:rPr>
              <a:t>ist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Lehrer</a:t>
            </a:r>
            <a:r>
              <a:rPr lang="da-DK" sz="1950" dirty="0">
                <a:sym typeface="Wingdings" panose="05000000000000000000" pitchFamily="2" charset="2"/>
              </a:rPr>
              <a:t>  ”Ja, es </a:t>
            </a:r>
            <a:r>
              <a:rPr lang="da-DK" sz="1950" dirty="0" err="1">
                <a:sym typeface="Wingdings" panose="05000000000000000000" pitchFamily="2" charset="2"/>
              </a:rPr>
              <a:t>ist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richtig</a:t>
            </a:r>
            <a:r>
              <a:rPr lang="da-DK" sz="1950" dirty="0">
                <a:sym typeface="Wingdings" panose="05000000000000000000" pitchFamily="2" charset="2"/>
              </a:rPr>
              <a:t>, </a:t>
            </a:r>
            <a:r>
              <a:rPr lang="da-DK" sz="1950" dirty="0" err="1">
                <a:sym typeface="Wingdings" panose="05000000000000000000" pitchFamily="2" charset="2"/>
              </a:rPr>
              <a:t>dass</a:t>
            </a:r>
            <a:r>
              <a:rPr lang="da-DK" sz="1950" dirty="0">
                <a:sym typeface="Wingdings" panose="05000000000000000000" pitchFamily="2" charset="2"/>
              </a:rPr>
              <a:t> Claus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…”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Ret fejlene i sætningerne – sig den korrekte sætning højt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Claus </a:t>
            </a:r>
            <a:r>
              <a:rPr lang="da-DK" sz="1950" dirty="0" err="1">
                <a:sym typeface="Wingdings" panose="05000000000000000000" pitchFamily="2" charset="2"/>
              </a:rPr>
              <a:t>haben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trinkt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Bier (</a:t>
            </a:r>
            <a:r>
              <a:rPr lang="da-DK" sz="1950" dirty="0" err="1">
                <a:sym typeface="Wingdings" panose="05000000000000000000" pitchFamily="2" charset="2"/>
              </a:rPr>
              <a:t>drei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Fehler</a:t>
            </a:r>
            <a:r>
              <a:rPr lang="da-DK" sz="1950" dirty="0">
                <a:sym typeface="Wingdings" panose="05000000000000000000" pitchFamily="2" charset="2"/>
              </a:rPr>
              <a:t>)  ”Claus </a:t>
            </a:r>
            <a:r>
              <a:rPr lang="da-DK" sz="1950" b="1" dirty="0">
                <a:sym typeface="Wingdings" panose="05000000000000000000" pitchFamily="2" charset="2"/>
              </a:rPr>
              <a:t>hat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Bier </a:t>
            </a:r>
            <a:r>
              <a:rPr lang="da-DK" sz="1950" b="1" dirty="0" err="1">
                <a:sym typeface="Wingdings" panose="05000000000000000000" pitchFamily="2" charset="2"/>
              </a:rPr>
              <a:t>getrunken</a:t>
            </a:r>
            <a:r>
              <a:rPr lang="da-DK" sz="1950" dirty="0">
                <a:sym typeface="Wingdings" panose="05000000000000000000" pitchFamily="2" charset="2"/>
              </a:rPr>
              <a:t>” 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Træn ejefald (Mandens øl = Das Bier des Mannes)</a:t>
            </a:r>
            <a:br>
              <a:rPr lang="da-DK" sz="1950" b="1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tekstens hovedperson | hovedpersonens kæreste | tekstens tema(er)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Lav en sætning (i præsens / præteritum/ perfektum) med gloserne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Mann (m) | </a:t>
            </a:r>
            <a:r>
              <a:rPr lang="da-DK" sz="1950" dirty="0" err="1">
                <a:sym typeface="Wingdings" panose="05000000000000000000" pitchFamily="2" charset="2"/>
              </a:rPr>
              <a:t>kaufen</a:t>
            </a:r>
            <a:r>
              <a:rPr lang="da-DK" sz="1950" dirty="0">
                <a:sym typeface="Wingdings" panose="05000000000000000000" pitchFamily="2" charset="2"/>
              </a:rPr>
              <a:t> | Haus (n)</a:t>
            </a:r>
          </a:p>
          <a:p>
            <a:pPr>
              <a:buFontTx/>
              <a:buChar char="-"/>
            </a:pPr>
            <a:endParaRPr lang="da-DK" sz="195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da-DK" sz="195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a-DK" sz="1950" dirty="0"/>
          </a:p>
          <a:p>
            <a:pPr marL="0" indent="0">
              <a:buNone/>
            </a:pPr>
            <a:endParaRPr lang="da-DK" sz="195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6142B8F-A716-3F61-064A-813BD0BDFDEB}"/>
              </a:ext>
            </a:extLst>
          </p:cNvPr>
          <p:cNvSpPr txBox="1">
            <a:spLocks/>
          </p:cNvSpPr>
          <p:nvPr/>
        </p:nvSpPr>
        <p:spPr>
          <a:xfrm>
            <a:off x="1187624" y="1026318"/>
            <a:ext cx="6696744" cy="683419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/>
              <a:t>SKABELONER TIL STATIONER</a:t>
            </a:r>
            <a:endParaRPr lang="da-DK" sz="45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6E39CE9-3FF5-3C8B-7CB1-EE03D313FAD4}"/>
              </a:ext>
            </a:extLst>
          </p:cNvPr>
          <p:cNvSpPr txBox="1"/>
          <p:nvPr/>
        </p:nvSpPr>
        <p:spPr>
          <a:xfrm>
            <a:off x="6769333" y="6237312"/>
            <a:ext cx="2230070" cy="3462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a-DK" sz="1650" dirty="0"/>
              <a:t>15-30 simple sætninger</a:t>
            </a:r>
          </a:p>
        </p:txBody>
      </p:sp>
    </p:spTree>
    <p:extLst>
      <p:ext uri="{BB962C8B-B14F-4D97-AF65-F5344CB8AC3E}">
        <p14:creationId xmlns:p14="http://schemas.microsoft.com/office/powerpoint/2010/main" val="21747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20B239-C0EB-95ED-B091-B67B4D47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94" y="1962150"/>
            <a:ext cx="8279606" cy="38695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a-DK" sz="1950" b="1" dirty="0"/>
              <a:t>Vælg den rigtige præposition og sig sætningen højt</a:t>
            </a:r>
            <a:br>
              <a:rPr lang="da-DK" sz="1950" dirty="0"/>
            </a:br>
            <a:r>
              <a:rPr lang="da-DK" sz="1950" dirty="0"/>
              <a:t>- Er </a:t>
            </a:r>
            <a:r>
              <a:rPr lang="da-DK" sz="1950" dirty="0" err="1"/>
              <a:t>wohnt</a:t>
            </a:r>
            <a:r>
              <a:rPr lang="da-DK" sz="1950" dirty="0"/>
              <a:t> …. dem Haus </a:t>
            </a:r>
            <a:r>
              <a:rPr lang="da-DK" sz="1950" dirty="0">
                <a:sym typeface="Wingdings" panose="05000000000000000000" pitchFamily="2" charset="2"/>
              </a:rPr>
              <a:t> ”Er </a:t>
            </a:r>
            <a:r>
              <a:rPr lang="da-DK" sz="1950" dirty="0" err="1">
                <a:sym typeface="Wingdings" panose="05000000000000000000" pitchFamily="2" charset="2"/>
              </a:rPr>
              <a:t>wohnt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b="1" dirty="0">
                <a:sym typeface="Wingdings" panose="05000000000000000000" pitchFamily="2" charset="2"/>
              </a:rPr>
              <a:t>in</a:t>
            </a:r>
            <a:r>
              <a:rPr lang="da-DK" sz="1950" dirty="0">
                <a:sym typeface="Wingdings" panose="05000000000000000000" pitchFamily="2" charset="2"/>
              </a:rPr>
              <a:t>….” 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Hvilken kasus styrer præpositioner – vælg rigtig bestemt artikel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Er redet mit …… Vater  ”Er redet mit dem….”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Sie sind </a:t>
            </a:r>
            <a:r>
              <a:rPr lang="da-DK" sz="1950" dirty="0" err="1">
                <a:sym typeface="Wingdings" panose="05000000000000000000" pitchFamily="2" charset="2"/>
              </a:rPr>
              <a:t>für</a:t>
            </a:r>
            <a:r>
              <a:rPr lang="da-DK" sz="1950" dirty="0">
                <a:sym typeface="Wingdings" panose="05000000000000000000" pitchFamily="2" charset="2"/>
              </a:rPr>
              <a:t>…. </a:t>
            </a:r>
            <a:r>
              <a:rPr lang="da-DK" sz="1950" dirty="0" err="1">
                <a:sym typeface="Wingdings" panose="05000000000000000000" pitchFamily="2" charset="2"/>
              </a:rPr>
              <a:t>Idee</a:t>
            </a:r>
            <a:r>
              <a:rPr lang="da-DK" sz="1950" dirty="0">
                <a:sym typeface="Wingdings" panose="05000000000000000000" pitchFamily="2" charset="2"/>
              </a:rPr>
              <a:t> (f)  ”Sie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Lav en sætning med </a:t>
            </a:r>
            <a:r>
              <a:rPr lang="da-DK" sz="1950" b="1" dirty="0" err="1">
                <a:sym typeface="Wingdings" panose="05000000000000000000" pitchFamily="2" charset="2"/>
              </a:rPr>
              <a:t>chunk´en</a:t>
            </a:r>
            <a:r>
              <a:rPr lang="da-DK" sz="1950" b="1" dirty="0">
                <a:sym typeface="Wingdings" panose="05000000000000000000" pitchFamily="2" charset="2"/>
              </a:rPr>
              <a:t>, (som passer til teksten)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reden mit | </a:t>
            </a:r>
            <a:r>
              <a:rPr lang="da-DK" sz="1950" dirty="0" err="1">
                <a:sym typeface="Wingdings" panose="05000000000000000000" pitchFamily="2" charset="2"/>
              </a:rPr>
              <a:t>gehen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durch</a:t>
            </a:r>
            <a:r>
              <a:rPr lang="da-DK" sz="1950" dirty="0">
                <a:sym typeface="Wingdings" panose="05000000000000000000" pitchFamily="2" charset="2"/>
              </a:rPr>
              <a:t> | </a:t>
            </a:r>
            <a:r>
              <a:rPr lang="da-DK" sz="1950" dirty="0" err="1">
                <a:sym typeface="Wingdings" panose="05000000000000000000" pitchFamily="2" charset="2"/>
              </a:rPr>
              <a:t>spielen</a:t>
            </a:r>
            <a:r>
              <a:rPr lang="da-DK" sz="1950" dirty="0">
                <a:sym typeface="Wingdings" panose="05000000000000000000" pitchFamily="2" charset="2"/>
              </a:rPr>
              <a:t> mit | </a:t>
            </a:r>
            <a:r>
              <a:rPr lang="da-DK" sz="1950" dirty="0" err="1">
                <a:sym typeface="Wingdings" panose="05000000000000000000" pitchFamily="2" charset="2"/>
              </a:rPr>
              <a:t>klopfen</a:t>
            </a:r>
            <a:r>
              <a:rPr lang="da-DK" sz="1950" dirty="0">
                <a:sym typeface="Wingdings" panose="05000000000000000000" pitchFamily="2" charset="2"/>
              </a:rPr>
              <a:t> an | </a:t>
            </a:r>
            <a:r>
              <a:rPr lang="da-DK" sz="1950" dirty="0" err="1">
                <a:sym typeface="Wingdings" panose="05000000000000000000" pitchFamily="2" charset="2"/>
              </a:rPr>
              <a:t>sitzen</a:t>
            </a:r>
            <a:r>
              <a:rPr lang="da-DK" sz="1950" dirty="0">
                <a:sym typeface="Wingdings" panose="05000000000000000000" pitchFamily="2" charset="2"/>
              </a:rPr>
              <a:t> </a:t>
            </a:r>
            <a:r>
              <a:rPr lang="da-DK" sz="1950" dirty="0" err="1">
                <a:sym typeface="Wingdings" panose="05000000000000000000" pitchFamily="2" charset="2"/>
              </a:rPr>
              <a:t>auf</a:t>
            </a:r>
            <a:r>
              <a:rPr lang="da-DK" sz="1950" dirty="0">
                <a:sym typeface="Wingdings" panose="05000000000000000000" pitchFamily="2" charset="2"/>
              </a:rPr>
              <a:t> | </a:t>
            </a:r>
            <a:r>
              <a:rPr lang="da-DK" sz="1950" dirty="0" err="1">
                <a:sym typeface="Wingdings" panose="05000000000000000000" pitchFamily="2" charset="2"/>
              </a:rPr>
              <a:t>liegen</a:t>
            </a:r>
            <a:r>
              <a:rPr lang="da-DK" sz="1950" dirty="0">
                <a:sym typeface="Wingdings" panose="05000000000000000000" pitchFamily="2" charset="2"/>
              </a:rPr>
              <a:t> in</a:t>
            </a:r>
          </a:p>
          <a:p>
            <a:pPr>
              <a:buFontTx/>
              <a:buChar char="-"/>
            </a:pPr>
            <a:r>
              <a:rPr lang="da-DK" sz="1950" b="1" dirty="0">
                <a:sym typeface="Wingdings" panose="05000000000000000000" pitchFamily="2" charset="2"/>
              </a:rPr>
              <a:t>Sig ordene i rigtig rækkefølge</a:t>
            </a:r>
            <a:br>
              <a:rPr lang="da-DK" sz="1950" dirty="0">
                <a:sym typeface="Wingdings" panose="05000000000000000000" pitchFamily="2" charset="2"/>
              </a:rPr>
            </a:br>
            <a:r>
              <a:rPr lang="da-DK" sz="1950" dirty="0">
                <a:sym typeface="Wingdings" panose="05000000000000000000" pitchFamily="2" charset="2"/>
              </a:rPr>
              <a:t>- Haus | der | </a:t>
            </a:r>
            <a:r>
              <a:rPr lang="da-DK" sz="1950" dirty="0" err="1">
                <a:sym typeface="Wingdings" panose="05000000000000000000" pitchFamily="2" charset="2"/>
              </a:rPr>
              <a:t>kauft</a:t>
            </a:r>
            <a:r>
              <a:rPr lang="da-DK" sz="1950" dirty="0">
                <a:sym typeface="Wingdings" panose="05000000000000000000" pitchFamily="2" charset="2"/>
              </a:rPr>
              <a:t> | Mann | </a:t>
            </a:r>
            <a:r>
              <a:rPr lang="da-DK" sz="1950" dirty="0" err="1">
                <a:sym typeface="Wingdings" panose="05000000000000000000" pitchFamily="2" charset="2"/>
              </a:rPr>
              <a:t>ein</a:t>
            </a:r>
            <a:r>
              <a:rPr lang="da-DK" sz="1950" dirty="0">
                <a:sym typeface="Wingdings" panose="05000000000000000000" pitchFamily="2" charset="2"/>
              </a:rPr>
              <a:t>  ” Der Mann…”</a:t>
            </a:r>
          </a:p>
          <a:p>
            <a:pPr marL="0" indent="0">
              <a:buNone/>
            </a:pPr>
            <a:endParaRPr lang="da-DK" sz="1950" dirty="0"/>
          </a:p>
          <a:p>
            <a:pPr marL="0" indent="0">
              <a:buNone/>
            </a:pPr>
            <a:endParaRPr lang="da-DK" sz="195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3D9224A-EBCD-D00E-6D75-F7AA11DF56FB}"/>
              </a:ext>
            </a:extLst>
          </p:cNvPr>
          <p:cNvSpPr txBox="1">
            <a:spLocks/>
          </p:cNvSpPr>
          <p:nvPr/>
        </p:nvSpPr>
        <p:spPr>
          <a:xfrm>
            <a:off x="1187624" y="1026318"/>
            <a:ext cx="6696744" cy="683419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4500"/>
              <a:t>SKABELONER TIL STATIONER</a:t>
            </a:r>
            <a:endParaRPr lang="da-DK" sz="450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A1DF47A-8639-797C-AD18-075C0D8EDB97}"/>
              </a:ext>
            </a:extLst>
          </p:cNvPr>
          <p:cNvSpPr txBox="1"/>
          <p:nvPr/>
        </p:nvSpPr>
        <p:spPr>
          <a:xfrm>
            <a:off x="6769333" y="6237312"/>
            <a:ext cx="2230070" cy="3462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da-DK" sz="1650" dirty="0"/>
              <a:t>15-30 simple sætninger</a:t>
            </a:r>
          </a:p>
        </p:txBody>
      </p:sp>
    </p:spTree>
    <p:extLst>
      <p:ext uri="{BB962C8B-B14F-4D97-AF65-F5344CB8AC3E}">
        <p14:creationId xmlns:p14="http://schemas.microsoft.com/office/powerpoint/2010/main" val="5399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39793-F02B-87AB-8F9B-A1795F45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STYRKELSE af </a:t>
            </a:r>
            <a:r>
              <a:rPr lang="da-DK" dirty="0">
                <a:solidFill>
                  <a:srgbClr val="000000"/>
                </a:solidFill>
                <a:latin typeface="Lyon Display Web"/>
              </a:rPr>
              <a:t>SELF EFFICACY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25DA31-9FCD-BF10-2E5D-1C8EC3D9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52" y="1359702"/>
            <a:ext cx="8917944" cy="452596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da-DK" dirty="0"/>
              <a:t>Q+B glosetræning – </a:t>
            </a:r>
            <a:r>
              <a:rPr lang="da-DK" sz="2000" dirty="0" err="1"/>
              <a:t>kleine</a:t>
            </a:r>
            <a:r>
              <a:rPr lang="da-DK" sz="2000" dirty="0"/>
              <a:t> </a:t>
            </a:r>
            <a:r>
              <a:rPr lang="da-DK" sz="2000" dirty="0" err="1"/>
              <a:t>Wörter</a:t>
            </a:r>
            <a:r>
              <a:rPr lang="da-DK" sz="2000" dirty="0"/>
              <a:t> -</a:t>
            </a:r>
            <a:r>
              <a:rPr lang="da-DK" dirty="0"/>
              <a:t> </a:t>
            </a:r>
            <a:r>
              <a:rPr lang="de-DE" dirty="0" err="1"/>
              <a:t>GROßE</a:t>
            </a:r>
            <a:r>
              <a:rPr lang="de-DE" dirty="0"/>
              <a:t> Bedeutung</a:t>
            </a:r>
          </a:p>
          <a:p>
            <a:pPr marL="0" indent="0">
              <a:buNone/>
            </a:pPr>
            <a:r>
              <a:rPr lang="de-DE" sz="3000" b="1" dirty="0" err="1"/>
              <a:t>Øge</a:t>
            </a:r>
            <a:r>
              <a:rPr lang="de-DE" sz="3000" b="1" dirty="0"/>
              <a:t> </a:t>
            </a:r>
            <a:r>
              <a:rPr lang="de-DE" sz="3000" b="1" dirty="0" err="1"/>
              <a:t>ordforråd</a:t>
            </a:r>
            <a:r>
              <a:rPr lang="de-DE" sz="3000" b="1" dirty="0"/>
              <a:t> </a:t>
            </a:r>
            <a:r>
              <a:rPr lang="de-DE" sz="3000" dirty="0">
                <a:sym typeface="Wingdings" panose="05000000000000000000" pitchFamily="2" charset="2"/>
              </a:rPr>
              <a:t> </a:t>
            </a:r>
            <a:r>
              <a:rPr lang="de-DE" sz="3000" dirty="0" err="1">
                <a:sym typeface="Wingdings" panose="05000000000000000000" pitchFamily="2" charset="2"/>
              </a:rPr>
              <a:t>styrke</a:t>
            </a:r>
            <a:r>
              <a:rPr lang="de-DE" sz="3000" dirty="0">
                <a:sym typeface="Wingdings" panose="05000000000000000000" pitchFamily="2" charset="2"/>
              </a:rPr>
              <a:t> </a:t>
            </a:r>
            <a:r>
              <a:rPr lang="de-DE" sz="3000" dirty="0" err="1">
                <a:sym typeface="Wingdings" panose="05000000000000000000" pitchFamily="2" charset="2"/>
              </a:rPr>
              <a:t>læseevne</a:t>
            </a:r>
            <a:r>
              <a:rPr lang="de-DE" sz="3000" dirty="0">
                <a:sym typeface="Wingdings" panose="05000000000000000000" pitchFamily="2" charset="2"/>
              </a:rPr>
              <a:t> / </a:t>
            </a:r>
            <a:r>
              <a:rPr lang="de-DE" sz="3000" dirty="0" err="1">
                <a:sym typeface="Wingdings" panose="05000000000000000000" pitchFamily="2" charset="2"/>
              </a:rPr>
              <a:t>formuleringsevne</a:t>
            </a:r>
            <a:r>
              <a:rPr lang="de-DE" sz="3000" dirty="0"/>
              <a:t> </a:t>
            </a:r>
          </a:p>
          <a:p>
            <a:pPr marL="0" indent="0">
              <a:buNone/>
            </a:pPr>
            <a:r>
              <a:rPr lang="da-DK" sz="2400" dirty="0" err="1"/>
              <a:t>sehr</a:t>
            </a:r>
            <a:r>
              <a:rPr lang="da-DK" sz="2400" dirty="0"/>
              <a:t>| </a:t>
            </a:r>
            <a:r>
              <a:rPr lang="da-DK" sz="2400" dirty="0" err="1"/>
              <a:t>auch</a:t>
            </a:r>
            <a:r>
              <a:rPr lang="da-DK" sz="2400" dirty="0"/>
              <a:t> | </a:t>
            </a:r>
            <a:r>
              <a:rPr lang="da-DK" sz="2400" dirty="0" err="1"/>
              <a:t>tatsächlich</a:t>
            </a:r>
            <a:r>
              <a:rPr lang="da-DK" sz="2400" dirty="0"/>
              <a:t> | immer | </a:t>
            </a:r>
            <a:r>
              <a:rPr lang="da-DK" sz="2400" dirty="0" err="1"/>
              <a:t>danach</a:t>
            </a:r>
            <a:r>
              <a:rPr lang="da-DK" sz="2400" dirty="0"/>
              <a:t> | </a:t>
            </a:r>
            <a:r>
              <a:rPr lang="da-DK" sz="2400" dirty="0" err="1"/>
              <a:t>damals</a:t>
            </a:r>
            <a:r>
              <a:rPr lang="da-DK" sz="2400" dirty="0"/>
              <a:t> | </a:t>
            </a:r>
            <a:r>
              <a:rPr lang="da-DK" sz="2400" dirty="0" err="1"/>
              <a:t>also</a:t>
            </a:r>
            <a:r>
              <a:rPr lang="da-DK" sz="2400" dirty="0"/>
              <a:t>    </a:t>
            </a:r>
            <a:r>
              <a:rPr lang="da-DK" sz="2400" i="1" dirty="0"/>
              <a:t>og 5 mere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AE9274-CD91-2F8E-BFC5-954743D50884}"/>
              </a:ext>
            </a:extLst>
          </p:cNvPr>
          <p:cNvSpPr txBox="1"/>
          <p:nvPr/>
        </p:nvSpPr>
        <p:spPr>
          <a:xfrm>
            <a:off x="7092280" y="5517232"/>
            <a:ext cx="2020616" cy="12618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200" b="1" dirty="0"/>
              <a:t>TIPS &amp; TRIKS</a:t>
            </a:r>
            <a:br>
              <a:rPr lang="da-DK" dirty="0"/>
            </a:br>
            <a:r>
              <a:rPr lang="da-DK" dirty="0"/>
              <a:t>vælg højfrekvente </a:t>
            </a:r>
            <a:br>
              <a:rPr lang="da-DK" dirty="0"/>
            </a:br>
            <a:r>
              <a:rPr lang="da-DK" dirty="0"/>
              <a:t>ord og/eller ord fra </a:t>
            </a:r>
            <a:br>
              <a:rPr lang="da-DK" dirty="0"/>
            </a:br>
            <a:r>
              <a:rPr lang="da-DK" dirty="0"/>
              <a:t>den tekst I læser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939EDDF-4915-3B03-14EE-44ED5FE60470}"/>
              </a:ext>
            </a:extLst>
          </p:cNvPr>
          <p:cNvSpPr txBox="1"/>
          <p:nvPr/>
        </p:nvSpPr>
        <p:spPr>
          <a:xfrm>
            <a:off x="7537441" y="100895"/>
            <a:ext cx="15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dirty="0"/>
              <a:t>Vi leger elever</a:t>
            </a:r>
            <a:br>
              <a:rPr lang="da-DK" dirty="0"/>
            </a:br>
            <a:r>
              <a:rPr lang="da-DK" dirty="0"/>
              <a:t>Q+B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04F1E71-873D-77AB-2B3F-C11FCE01CE6E}"/>
              </a:ext>
            </a:extLst>
          </p:cNvPr>
          <p:cNvSpPr txBox="1"/>
          <p:nvPr/>
        </p:nvSpPr>
        <p:spPr>
          <a:xfrm>
            <a:off x="158516" y="2902292"/>
            <a:ext cx="90940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highlight>
                  <a:srgbClr val="FFFF00"/>
                </a:highlight>
              </a:rPr>
              <a:t>INSTRUKS</a:t>
            </a:r>
            <a:endParaRPr lang="da-DK" sz="2400" dirty="0">
              <a:highlight>
                <a:srgbClr val="FFFF00"/>
              </a:highlight>
            </a:endParaRPr>
          </a:p>
          <a:p>
            <a:r>
              <a:rPr lang="da-DK" sz="2400" b="1" dirty="0"/>
              <a:t>a</a:t>
            </a:r>
            <a:r>
              <a:rPr lang="da-DK" sz="2400" dirty="0"/>
              <a:t>. Alle får en seddel med en tysk glose med dansk oversættelse</a:t>
            </a:r>
            <a:br>
              <a:rPr lang="da-DK" sz="2400" dirty="0"/>
            </a:br>
            <a:r>
              <a:rPr lang="da-DK" sz="2400" b="1" dirty="0"/>
              <a:t>b</a:t>
            </a:r>
            <a:r>
              <a:rPr lang="da-DK" sz="2400" dirty="0"/>
              <a:t>. Vi går ud i fællesområdet		            f.eks. </a:t>
            </a:r>
            <a:r>
              <a:rPr lang="da-DK" sz="2400" b="1" dirty="0" err="1">
                <a:solidFill>
                  <a:srgbClr val="FF0000"/>
                </a:solidFill>
              </a:rPr>
              <a:t>also</a:t>
            </a:r>
            <a:r>
              <a:rPr lang="da-DK" sz="2400" dirty="0"/>
              <a:t> – altså </a:t>
            </a:r>
          </a:p>
          <a:p>
            <a:r>
              <a:rPr lang="da-DK" sz="2400" b="1" dirty="0"/>
              <a:t>C</a:t>
            </a:r>
            <a:r>
              <a:rPr lang="da-DK" sz="2400" dirty="0"/>
              <a:t>. Man mødes med en holdkammerat og ”quizzer” hinanden</a:t>
            </a:r>
            <a:r>
              <a:rPr lang="da-DK" sz="2400" b="1" dirty="0"/>
              <a:t> </a:t>
            </a:r>
            <a:br>
              <a:rPr lang="da-DK" sz="2400" b="1" dirty="0"/>
            </a:br>
            <a:r>
              <a:rPr lang="da-DK" sz="2400" b="1" dirty="0"/>
              <a:t>D</a:t>
            </a:r>
            <a:r>
              <a:rPr lang="da-DK" sz="2400" dirty="0"/>
              <a:t>. Byt så seddel og find et nyt ”offer” VIGTIGT: find mange ”ofre”, fordi..</a:t>
            </a:r>
          </a:p>
          <a:p>
            <a:r>
              <a:rPr lang="da-DK" sz="2400" b="1" dirty="0"/>
              <a:t>Runde 1</a:t>
            </a:r>
            <a:r>
              <a:rPr lang="da-DK" sz="2400" dirty="0"/>
              <a:t>: sig det tyske ord højt – den anden skal gætte betydningen</a:t>
            </a:r>
          </a:p>
          <a:p>
            <a:r>
              <a:rPr lang="da-DK" sz="2400" b="1" dirty="0"/>
              <a:t>Runde 2</a:t>
            </a:r>
            <a:r>
              <a:rPr lang="da-DK" sz="2400" dirty="0"/>
              <a:t>: sig det danske ord højt – hvad hedder det på tysk?</a:t>
            </a:r>
          </a:p>
          <a:p>
            <a:r>
              <a:rPr lang="da-DK" sz="2400" b="1" dirty="0"/>
              <a:t>Omfang</a:t>
            </a:r>
            <a:r>
              <a:rPr lang="da-DK" sz="2400" dirty="0"/>
              <a:t>: 2 x 5 Minutter</a:t>
            </a:r>
            <a:br>
              <a:rPr lang="da-DK" sz="2400" dirty="0"/>
            </a:br>
            <a:endParaRPr lang="da-DK" sz="24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E66E3BB-4009-4538-04BD-198E38F82686}"/>
              </a:ext>
            </a:extLst>
          </p:cNvPr>
          <p:cNvSpPr txBox="1"/>
          <p:nvPr/>
        </p:nvSpPr>
        <p:spPr>
          <a:xfrm>
            <a:off x="3924807" y="5885665"/>
            <a:ext cx="295144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800" dirty="0"/>
              <a:t>DET PRØVER VI NU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67541AF-8634-CA7D-AC1E-6E5E9F117537}"/>
              </a:ext>
            </a:extLst>
          </p:cNvPr>
          <p:cNvSpPr/>
          <p:nvPr/>
        </p:nvSpPr>
        <p:spPr>
          <a:xfrm>
            <a:off x="827584" y="2492896"/>
            <a:ext cx="792088" cy="4093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3C062EE-297E-F735-C620-F74E6B26F4A8}"/>
              </a:ext>
            </a:extLst>
          </p:cNvPr>
          <p:cNvSpPr/>
          <p:nvPr/>
        </p:nvSpPr>
        <p:spPr>
          <a:xfrm>
            <a:off x="6732240" y="2505584"/>
            <a:ext cx="792088" cy="4093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4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D7764-BD12-4CA2-5CF9-B6781FA8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NÆSTE GANG VI MØDES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5FEE78-7442-BD96-216C-CD417444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25625"/>
            <a:ext cx="87129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400" dirty="0"/>
              <a:t>Hvor mange </a:t>
            </a:r>
            <a:r>
              <a:rPr lang="da-DK" sz="2400" b="1" dirty="0"/>
              <a:t>moduler</a:t>
            </a:r>
            <a:r>
              <a:rPr lang="da-DK" sz="2400" dirty="0"/>
              <a:t> har I, indtil vi mødes næste gang (2. februar)?</a:t>
            </a:r>
            <a:br>
              <a:rPr lang="da-DK" sz="2400" dirty="0"/>
            </a:br>
            <a:r>
              <a:rPr lang="da-DK" sz="2400" dirty="0"/>
              <a:t>Frederik:__ Katrine:__ Maja:__ Rune:__ Stine:__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Hvad skal I ”nå” i undervisningen</a:t>
            </a:r>
          </a:p>
          <a:p>
            <a:pPr>
              <a:buFontTx/>
              <a:buChar char="-"/>
            </a:pPr>
            <a:r>
              <a:rPr lang="da-DK" sz="2400" dirty="0"/>
              <a:t>Gennemføre udenadslære-modulerne (7/8=__ hos jer)</a:t>
            </a:r>
            <a:br>
              <a:rPr lang="da-DK" sz="2400" dirty="0"/>
            </a:br>
            <a:r>
              <a:rPr lang="da-DK" sz="2400" dirty="0"/>
              <a:t>- Gennemføre sluttesten i </a:t>
            </a:r>
            <a:r>
              <a:rPr lang="da-DK" sz="2400" dirty="0" err="1"/>
              <a:t>modul____hos</a:t>
            </a:r>
            <a:r>
              <a:rPr lang="da-DK" sz="2400" dirty="0"/>
              <a:t> jer</a:t>
            </a:r>
            <a:br>
              <a:rPr lang="da-DK" sz="2400" dirty="0"/>
            </a:br>
            <a:r>
              <a:rPr lang="da-DK" sz="2400" dirty="0"/>
              <a:t>- Afholde UV-evaluering (hvis der er afholdt nok ”moduler” til det)</a:t>
            </a:r>
            <a:br>
              <a:rPr lang="da-DK" sz="2400" dirty="0"/>
            </a:br>
            <a:r>
              <a:rPr lang="da-DK" sz="2400" dirty="0"/>
              <a:t>- (Begynde tekst/filmarbejdet)</a:t>
            </a:r>
          </a:p>
          <a:p>
            <a:pPr marL="0" indent="0">
              <a:buNone/>
            </a:pPr>
            <a:endParaRPr lang="da-DK" sz="2400" b="1" dirty="0"/>
          </a:p>
          <a:p>
            <a:pPr marL="0" indent="0">
              <a:buNone/>
            </a:pPr>
            <a:r>
              <a:rPr lang="da-DK" sz="2400" b="1" dirty="0"/>
              <a:t>Hvad skal I have klar til 2. februar:</a:t>
            </a:r>
          </a:p>
          <a:p>
            <a:pPr marL="0" indent="0">
              <a:buNone/>
            </a:pPr>
            <a:r>
              <a:rPr lang="da-DK" sz="2400" dirty="0"/>
              <a:t>I har gjort jer tanker om de afholdte moduler (lærer/elev-perspektiv)</a:t>
            </a:r>
            <a:br>
              <a:rPr lang="da-DK" sz="2400" dirty="0"/>
            </a:br>
            <a:r>
              <a:rPr lang="da-DK" sz="2400" dirty="0"/>
              <a:t>- elevernes aktivitetsniveau / reaktion / faglige progression</a:t>
            </a:r>
            <a:br>
              <a:rPr lang="da-DK" sz="2400" dirty="0"/>
            </a:br>
            <a:r>
              <a:rPr lang="da-DK" sz="2400" dirty="0"/>
              <a:t>I præsenterer resultaterne af sluttesten (har forløbet virket?)</a:t>
            </a:r>
            <a:br>
              <a:rPr lang="da-DK" sz="2400" dirty="0"/>
            </a:br>
            <a:r>
              <a:rPr lang="da-DK" sz="2400" dirty="0"/>
              <a:t>I præsenterer UV-evaluering (kan det nås…)</a:t>
            </a:r>
          </a:p>
          <a:p>
            <a:pPr marL="0" indent="0">
              <a:buNone/>
            </a:pPr>
            <a:r>
              <a:rPr lang="da-DK" sz="2400" dirty="0"/>
              <a:t>Formulér flere sætninger til filmen/teksten: simple hovedsætninger</a:t>
            </a:r>
          </a:p>
        </p:txBody>
      </p:sp>
    </p:spTree>
    <p:extLst>
      <p:ext uri="{BB962C8B-B14F-4D97-AF65-F5344CB8AC3E}">
        <p14:creationId xmlns:p14="http://schemas.microsoft.com/office/powerpoint/2010/main" val="29200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4B1056-07D7-4428-B7CB-03450915A316}"/>
              </a:ext>
            </a:extLst>
          </p:cNvPr>
          <p:cNvGraphicFramePr/>
          <p:nvPr/>
        </p:nvGraphicFramePr>
        <p:xfrm>
          <a:off x="2699792" y="1859636"/>
          <a:ext cx="7569693" cy="4953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felt 1">
            <a:extLst>
              <a:ext uri="{FF2B5EF4-FFF2-40B4-BE49-F238E27FC236}">
                <a16:creationId xmlns:a16="http://schemas.microsoft.com/office/drawing/2014/main" id="{404976F5-CD9A-48CE-3ABE-CD1AB64A512C}"/>
              </a:ext>
            </a:extLst>
          </p:cNvPr>
          <p:cNvSpPr txBox="1"/>
          <p:nvPr/>
        </p:nvSpPr>
        <p:spPr>
          <a:xfrm>
            <a:off x="64325" y="165194"/>
            <a:ext cx="4770881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LAV 1-2 Q+B</a:t>
            </a:r>
            <a:r>
              <a:rPr lang="da-DK" sz="2400" dirty="0"/>
              <a:t> til en tekst med </a:t>
            </a:r>
            <a:br>
              <a:rPr lang="da-DK" sz="2400" dirty="0"/>
            </a:br>
            <a:r>
              <a:rPr lang="da-DK" sz="2400" dirty="0"/>
              <a:t>et-to grammatiske fokuspunkter</a:t>
            </a:r>
          </a:p>
          <a:p>
            <a:pPr algn="ctr"/>
            <a:r>
              <a:rPr lang="da-DK" sz="2400" i="1" dirty="0"/>
              <a:t>eller</a:t>
            </a:r>
            <a:br>
              <a:rPr lang="da-DK" sz="2400" dirty="0"/>
            </a:br>
            <a:r>
              <a:rPr lang="da-DK" sz="2400" b="1" dirty="0"/>
              <a:t>LAV 1-2 </a:t>
            </a:r>
            <a:r>
              <a:rPr lang="da-DK" sz="2400" b="1" dirty="0" err="1"/>
              <a:t>mdtl</a:t>
            </a:r>
            <a:r>
              <a:rPr lang="da-DK" sz="2400" b="1" dirty="0"/>
              <a:t>. stationslæringsøvelser </a:t>
            </a:r>
            <a:r>
              <a:rPr lang="da-DK" sz="2400" dirty="0"/>
              <a:t>til en tekst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ECE0C48-48F8-6E72-2FCB-AA9911E399AA}"/>
              </a:ext>
            </a:extLst>
          </p:cNvPr>
          <p:cNvSpPr txBox="1"/>
          <p:nvPr/>
        </p:nvSpPr>
        <p:spPr>
          <a:xfrm>
            <a:off x="78129" y="2194900"/>
            <a:ext cx="4757077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Hvad skal eleven kunne INDEN opgaven</a:t>
            </a:r>
            <a:br>
              <a:rPr lang="da-DK" sz="2000" b="1" dirty="0"/>
            </a:br>
            <a:r>
              <a:rPr lang="da-DK" sz="2000" dirty="0"/>
              <a:t>- hvilke gloser?</a:t>
            </a:r>
            <a:br>
              <a:rPr lang="da-DK" sz="2000" dirty="0"/>
            </a:br>
            <a:r>
              <a:rPr lang="da-DK" sz="2000" dirty="0"/>
              <a:t>- hvilke grammatiske regler?</a:t>
            </a:r>
            <a:br>
              <a:rPr lang="da-DK" sz="2000" dirty="0"/>
            </a:br>
            <a:r>
              <a:rPr lang="da-DK" sz="2000" dirty="0"/>
              <a:t>- hvilke grammatiske ”klodser”?</a:t>
            </a: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øger chancen for en mestringsoplevelse</a:t>
            </a:r>
            <a:br>
              <a:rPr lang="da-DK" sz="2000" dirty="0"/>
            </a:br>
            <a:r>
              <a:rPr lang="da-DK" sz="2000" b="1" dirty="0"/>
              <a:t>Hvad TRÆNES der med opgaven?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4900311-4AFC-7231-C498-BBC5FB37919F}"/>
              </a:ext>
            </a:extLst>
          </p:cNvPr>
          <p:cNvSpPr txBox="1"/>
          <p:nvPr/>
        </p:nvSpPr>
        <p:spPr>
          <a:xfrm>
            <a:off x="79905" y="4221088"/>
            <a:ext cx="4757077" cy="1015663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/>
              <a:t>- </a:t>
            </a:r>
            <a:r>
              <a:rPr lang="da-DK" sz="2000" b="1" dirty="0"/>
              <a:t>Reflektere</a:t>
            </a:r>
            <a:r>
              <a:rPr lang="da-DK" sz="2000" dirty="0"/>
              <a:t> over egne valg</a:t>
            </a:r>
            <a:br>
              <a:rPr lang="da-DK" sz="2000" dirty="0"/>
            </a:br>
            <a:r>
              <a:rPr lang="da-DK" sz="2000" dirty="0"/>
              <a:t>- kunne være </a:t>
            </a:r>
            <a:r>
              <a:rPr lang="da-DK" sz="2000" b="1" dirty="0" err="1"/>
              <a:t>explicit</a:t>
            </a:r>
            <a:r>
              <a:rPr lang="da-DK" sz="2000" dirty="0"/>
              <a:t> over for elever:</a:t>
            </a:r>
            <a:br>
              <a:rPr lang="da-DK" sz="2000"/>
            </a:br>
            <a:r>
              <a:rPr lang="da-DK" sz="2000"/>
              <a:t>”I </a:t>
            </a:r>
            <a:r>
              <a:rPr lang="da-DK" sz="2000" dirty="0"/>
              <a:t>laver </a:t>
            </a:r>
            <a:r>
              <a:rPr lang="da-DK" sz="2000"/>
              <a:t>denne opgave, </a:t>
            </a:r>
            <a:r>
              <a:rPr lang="da-DK" sz="2000" dirty="0"/>
              <a:t>fordi….”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1BAB577-C7A6-34D9-4E94-5211FD6BD190}"/>
              </a:ext>
            </a:extLst>
          </p:cNvPr>
          <p:cNvSpPr txBox="1"/>
          <p:nvPr/>
        </p:nvSpPr>
        <p:spPr>
          <a:xfrm>
            <a:off x="5004048" y="1516408"/>
            <a:ext cx="4019177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200" b="1" dirty="0"/>
              <a:t>MODEL TIL AT STYRE PROCESSEN</a:t>
            </a:r>
          </a:p>
        </p:txBody>
      </p:sp>
    </p:spTree>
    <p:extLst>
      <p:ext uri="{BB962C8B-B14F-4D97-AF65-F5344CB8AC3E}">
        <p14:creationId xmlns:p14="http://schemas.microsoft.com/office/powerpoint/2010/main" val="57573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DD70B-4209-20FD-C24F-6126E82F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FC2E7-B2B7-3D8E-FC4F-DC2052A5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STYRKELSE af </a:t>
            </a:r>
            <a:r>
              <a:rPr lang="da-DK" dirty="0">
                <a:solidFill>
                  <a:srgbClr val="000000"/>
                </a:solidFill>
                <a:latin typeface="Lyon Display Web"/>
              </a:rPr>
              <a:t>SELF EFFICACY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2C0ED6-2A17-F691-06A1-40D3BD8B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59702"/>
            <a:ext cx="9073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700" b="1" dirty="0"/>
              <a:t>C</a:t>
            </a:r>
            <a:r>
              <a:rPr lang="da-DK" sz="2700" dirty="0"/>
              <a:t>. </a:t>
            </a:r>
            <a:r>
              <a:rPr lang="da-DK" sz="2700" b="1" u="sng" dirty="0"/>
              <a:t>Mundtlig</a:t>
            </a:r>
            <a:r>
              <a:rPr lang="da-DK" sz="2700" dirty="0"/>
              <a:t> formuleringsøvelse i par – sig sætningerne højt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2700" dirty="0"/>
              <a:t>1. </a:t>
            </a:r>
            <a:r>
              <a:rPr lang="de-DE" sz="2700" dirty="0"/>
              <a:t>Der Gruppendruck ist (</a:t>
            </a:r>
            <a:r>
              <a:rPr lang="de-DE" sz="2700" b="1" dirty="0" err="1"/>
              <a:t>meget</a:t>
            </a:r>
            <a:r>
              <a:rPr lang="de-DE" sz="2700" dirty="0"/>
              <a:t>) groß </a:t>
            </a:r>
            <a:br>
              <a:rPr lang="de-DE" sz="2700" dirty="0"/>
            </a:br>
            <a:r>
              <a:rPr lang="de-DE" sz="2700" dirty="0"/>
              <a:t>2. Die Hitlerjugend spielte (</a:t>
            </a:r>
            <a:r>
              <a:rPr lang="de-DE" sz="2700" b="1" dirty="0" err="1"/>
              <a:t>dengang</a:t>
            </a:r>
            <a:r>
              <a:rPr lang="de-DE" sz="2700" dirty="0"/>
              <a:t>) eine große Rolle</a:t>
            </a:r>
            <a:br>
              <a:rPr lang="de-DE" sz="2700" dirty="0"/>
            </a:br>
            <a:r>
              <a:rPr lang="de-DE" sz="2700" dirty="0"/>
              <a:t>3. Die Jugend gehorcht (</a:t>
            </a:r>
            <a:r>
              <a:rPr lang="de-DE" sz="2700" b="1" dirty="0" err="1"/>
              <a:t>altså</a:t>
            </a:r>
            <a:r>
              <a:rPr lang="de-DE" sz="2700" dirty="0"/>
              <a:t>) dem Regime</a:t>
            </a:r>
            <a:br>
              <a:rPr lang="de-DE" sz="2700" dirty="0"/>
            </a:br>
            <a:r>
              <a:rPr lang="de-DE" sz="2700" dirty="0"/>
              <a:t>4. In der NS-Ideologie ist man (</a:t>
            </a:r>
            <a:r>
              <a:rPr lang="de-DE" sz="2700" b="1" dirty="0" err="1"/>
              <a:t>faktisk</a:t>
            </a:r>
            <a:r>
              <a:rPr lang="de-DE" sz="2700" dirty="0"/>
              <a:t>) Teil einer Gemeinschaft</a:t>
            </a:r>
            <a:br>
              <a:rPr lang="de-DE" sz="2700" dirty="0"/>
            </a:br>
            <a:r>
              <a:rPr lang="de-DE" sz="2700" dirty="0"/>
              <a:t>5. Die Jungen bestehen (</a:t>
            </a:r>
            <a:r>
              <a:rPr lang="de-DE" sz="2700" b="1" dirty="0" err="1"/>
              <a:t>derefter</a:t>
            </a:r>
            <a:r>
              <a:rPr lang="de-DE" sz="2700" dirty="0"/>
              <a:t>) Mutproben</a:t>
            </a:r>
            <a:br>
              <a:rPr lang="de-DE" sz="2700" dirty="0"/>
            </a:br>
            <a:r>
              <a:rPr lang="de-DE" sz="2700" dirty="0"/>
              <a:t>6. Individualität ist (</a:t>
            </a:r>
            <a:r>
              <a:rPr lang="de-DE" sz="2700" b="1" dirty="0" err="1"/>
              <a:t>også</a:t>
            </a:r>
            <a:r>
              <a:rPr lang="de-DE" sz="2700" dirty="0"/>
              <a:t>) unerwünscht</a:t>
            </a:r>
            <a:br>
              <a:rPr lang="de-DE" sz="2700" dirty="0"/>
            </a:br>
            <a:r>
              <a:rPr lang="de-DE" sz="2700" dirty="0"/>
              <a:t>7. Sport spielt (</a:t>
            </a:r>
            <a:r>
              <a:rPr lang="de-DE" sz="2700" b="1" dirty="0" err="1"/>
              <a:t>altid</a:t>
            </a:r>
            <a:r>
              <a:rPr lang="de-DE" sz="2700" dirty="0"/>
              <a:t>) eine große Rolle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322A9CD-734E-32F6-8A19-9DAB75C45ACE}"/>
              </a:ext>
            </a:extLst>
          </p:cNvPr>
          <p:cNvSpPr txBox="1"/>
          <p:nvPr/>
        </p:nvSpPr>
        <p:spPr>
          <a:xfrm>
            <a:off x="451603" y="6075559"/>
            <a:ext cx="50542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i="1" dirty="0"/>
              <a:t>Wortstellung / Kleine Wörter / große B.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3F6F8B4-C5E4-A5D3-C011-990B0BACB5BD}"/>
              </a:ext>
            </a:extLst>
          </p:cNvPr>
          <p:cNvSpPr txBox="1"/>
          <p:nvPr/>
        </p:nvSpPr>
        <p:spPr>
          <a:xfrm>
            <a:off x="6409302" y="5039279"/>
            <a:ext cx="2627194" cy="169277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da-DK" sz="2600" b="1" dirty="0"/>
              <a:t>START NU ALLE </a:t>
            </a:r>
            <a:br>
              <a:rPr lang="da-DK" sz="2600" b="1" dirty="0"/>
            </a:br>
            <a:r>
              <a:rPr lang="da-DK" sz="2600" b="1" dirty="0"/>
              <a:t>SÆTNINGER MED</a:t>
            </a:r>
            <a:br>
              <a:rPr lang="da-DK" sz="2600" b="1" dirty="0"/>
            </a:br>
            <a:r>
              <a:rPr lang="da-DK" sz="2600" dirty="0" err="1"/>
              <a:t>dann</a:t>
            </a:r>
            <a:r>
              <a:rPr lang="da-DK" sz="2600" dirty="0"/>
              <a:t> | am </a:t>
            </a:r>
            <a:r>
              <a:rPr lang="da-DK" sz="2600" dirty="0" err="1"/>
              <a:t>Anfang</a:t>
            </a:r>
            <a:br>
              <a:rPr lang="da-DK" sz="2600" dirty="0"/>
            </a:br>
            <a:r>
              <a:rPr lang="da-DK" sz="2600" dirty="0" err="1"/>
              <a:t>später</a:t>
            </a:r>
            <a:r>
              <a:rPr lang="da-DK" sz="2600" dirty="0"/>
              <a:t> | am Ende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C81C4FC-1201-22B6-8841-19F790DB797C}"/>
              </a:ext>
            </a:extLst>
          </p:cNvPr>
          <p:cNvSpPr txBox="1"/>
          <p:nvPr/>
        </p:nvSpPr>
        <p:spPr>
          <a:xfrm>
            <a:off x="6836533" y="4029838"/>
            <a:ext cx="2127955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solidFill>
                  <a:schemeClr val="bg1"/>
                </a:solidFill>
              </a:rPr>
              <a:t>INSTRUKS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dirty="0">
                <a:solidFill>
                  <a:schemeClr val="bg1"/>
                </a:solidFill>
              </a:rPr>
              <a:t>”som på dansk”</a:t>
            </a:r>
          </a:p>
        </p:txBody>
      </p:sp>
    </p:spTree>
    <p:extLst>
      <p:ext uri="{BB962C8B-B14F-4D97-AF65-F5344CB8AC3E}">
        <p14:creationId xmlns:p14="http://schemas.microsoft.com/office/powerpoint/2010/main" val="13290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46071</TotalTime>
  <Words>7045</Words>
  <Application>Microsoft Office PowerPoint</Application>
  <PresentationFormat>Skærmshow (4:3)</PresentationFormat>
  <Paragraphs>701</Paragraphs>
  <Slides>81</Slides>
  <Notes>44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81</vt:i4>
      </vt:variant>
    </vt:vector>
  </HeadingPairs>
  <TitlesOfParts>
    <vt:vector size="91" baseType="lpstr">
      <vt:lpstr>Aptos</vt:lpstr>
      <vt:lpstr>Arial</vt:lpstr>
      <vt:lpstr>Calibri</vt:lpstr>
      <vt:lpstr>Calibri Light</vt:lpstr>
      <vt:lpstr>Hatch</vt:lpstr>
      <vt:lpstr>Lyon Display Web</vt:lpstr>
      <vt:lpstr>Times New Roman</vt:lpstr>
      <vt:lpstr>Wingdings</vt:lpstr>
      <vt:lpstr>Kontortema</vt:lpstr>
      <vt:lpstr>Office-tema</vt:lpstr>
      <vt:lpstr>Mundtlighed, mestring og faglig trivsel</vt:lpstr>
      <vt:lpstr>PowerPoint-præsentation</vt:lpstr>
      <vt:lpstr>DET VI GODT VED – DESVÆRRE </vt:lpstr>
      <vt:lpstr>PowerPoint-præsentation</vt:lpstr>
      <vt:lpstr>PowerPoint-præsentation</vt:lpstr>
      <vt:lpstr>PowerPoint-præsentation</vt:lpstr>
      <vt:lpstr>PowerPoint-præsentation</vt:lpstr>
      <vt:lpstr>STYRKELSE af SELF EFFICACY </vt:lpstr>
      <vt:lpstr>STYRKELSE af SELF EFFICACY </vt:lpstr>
      <vt:lpstr>SKAB HURTIGT NYE ØVELSER</vt:lpstr>
      <vt:lpstr>SKAB HURTIGT NYE ØVELSER</vt:lpstr>
      <vt:lpstr>SKAB HURTIGT NYE ØVELSER</vt:lpstr>
      <vt:lpstr>SKAB HURTIGT NYE ØVELSER</vt:lpstr>
      <vt:lpstr>Q+B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Er du blevet mere eller mindre tryg ved at have tysk i gymnasiet?</vt:lpstr>
      <vt:lpstr>TESTEN EFTER 7/8 MODULER (95 min)</vt:lpstr>
      <vt:lpstr>TESTEN EFTER 7/8 MODULER (95 min)</vt:lpstr>
      <vt:lpstr>TESTEN EFTER 7/8 MODULER (95 min)</vt:lpstr>
      <vt:lpstr>PowerPoint-præsentation</vt:lpstr>
      <vt:lpstr>PowerPoint-præsentation</vt:lpstr>
      <vt:lpstr>RESULTATER 25 ELEVER DEC. 2025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MIN OPGAVE SOM LÆRER</vt:lpstr>
      <vt:lpstr>ELEV 1 KIGGER ELEV 2 SER VÆK</vt:lpstr>
      <vt:lpstr>FORMULÉR SÆTNINGERNE MED NABO</vt:lpstr>
      <vt:lpstr>FORMULÉR SÆTNINGER  MED NABO</vt:lpstr>
      <vt:lpstr>FORMULÉR SÆTNINGER  MED NABO</vt:lpstr>
      <vt:lpstr>GENTAGELSE GENTAGELSE GENTAGELSE GENTAGELSE GENTAGELSE GENTAGELSE MESTRING</vt:lpstr>
      <vt:lpstr>PowerPoint-præsentation</vt:lpstr>
      <vt:lpstr>PowerPoint-præsentation</vt:lpstr>
      <vt:lpstr>DE 7 LÆR-UDENAD-MODULER</vt:lpstr>
      <vt:lpstr>PowerPoint-præsentation</vt:lpstr>
      <vt:lpstr>PowerPoint-præsentation</vt:lpstr>
      <vt:lpstr>SIG DE KORREKTE SÆTNINGER HØJT</vt:lpstr>
      <vt:lpstr>SIG DE KORREKTE SÆTNINGER HØJT</vt:lpstr>
      <vt:lpstr>SIG DE KORREKTE SÆTNINGER HØJT</vt:lpstr>
      <vt:lpstr>SIG DE KORREKTE SÆTNINGER HØJT</vt:lpstr>
      <vt:lpstr>LAV MUNDTLIGE SÆTNINGER</vt:lpstr>
      <vt:lpstr>LAV MUNDTLIGE SÆTNINGER</vt:lpstr>
      <vt:lpstr>LAV MUNDTLIGE SÆTNINGER</vt:lpstr>
      <vt:lpstr>Q+B – kleine aber WICHTIGE Wörter</vt:lpstr>
      <vt:lpstr>TYPISK OPBYGNING AF EN TIME</vt:lpstr>
      <vt:lpstr>Q+B Kleine W. Große B. TSCHICK</vt:lpstr>
      <vt:lpstr>Q+B Wir erfahren, dass… (TSCHICK)</vt:lpstr>
      <vt:lpstr>TYPISK OPBYGNING AF EN TIME</vt:lpstr>
      <vt:lpstr>SÄTZE FORMULIEREN</vt:lpstr>
      <vt:lpstr>TYPISK OPBYGNING AF EN TIME</vt:lpstr>
      <vt:lpstr>TYPISK OPBYGNING AF EN TIME</vt:lpstr>
      <vt:lpstr>STATIONSLÆRING</vt:lpstr>
      <vt:lpstr>STATIONSLÆRING</vt:lpstr>
      <vt:lpstr>STATIONSLÆRING</vt:lpstr>
      <vt:lpstr>TYPISK OPBYGNING AF EN TIME</vt:lpstr>
      <vt:lpstr>Q+B Fragen zum Resümee</vt:lpstr>
      <vt:lpstr>PowerPoint-præsentation</vt:lpstr>
      <vt:lpstr>ELEVERNE OM UDBYTTET AF UV</vt:lpstr>
      <vt:lpstr>PowerPoint-præsentation</vt:lpstr>
      <vt:lpstr>ELEVERNE OM ARBEJDSFORMERNE</vt:lpstr>
      <vt:lpstr>ELEVERNE OM ARBEJDSFORMERNE</vt:lpstr>
      <vt:lpstr>PowerPoint-præsentation</vt:lpstr>
      <vt:lpstr>PowerPoint-præsentation</vt:lpstr>
      <vt:lpstr>PowerPoint-præsentation</vt:lpstr>
      <vt:lpstr>FREMGANGSMÅDE TYSK</vt:lpstr>
      <vt:lpstr>FREMGANGSMÅDE TYSK</vt:lpstr>
      <vt:lpstr>PowerPoint-præsentation</vt:lpstr>
      <vt:lpstr>PowerPoint-præsentation</vt:lpstr>
      <vt:lpstr>PowerPoint-præsentation</vt:lpstr>
      <vt:lpstr>PowerPoint-præsentation</vt:lpstr>
      <vt:lpstr>NÆSTE GANG VI MØDES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TG</dc:creator>
  <cp:lastModifiedBy>Claus Rode Nielsen</cp:lastModifiedBy>
  <cp:revision>87</cp:revision>
  <cp:lastPrinted>2025-12-17T06:49:06Z</cp:lastPrinted>
  <dcterms:created xsi:type="dcterms:W3CDTF">2011-08-16T09:31:57Z</dcterms:created>
  <dcterms:modified xsi:type="dcterms:W3CDTF">2025-12-17T14:14:49Z</dcterms:modified>
</cp:coreProperties>
</file>