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91" r:id="rId3"/>
    <p:sldId id="265" r:id="rId4"/>
    <p:sldId id="271" r:id="rId5"/>
    <p:sldId id="286" r:id="rId6"/>
    <p:sldId id="287" r:id="rId7"/>
    <p:sldId id="288" r:id="rId8"/>
    <p:sldId id="264" r:id="rId9"/>
    <p:sldId id="257" r:id="rId10"/>
    <p:sldId id="258" r:id="rId11"/>
    <p:sldId id="289" r:id="rId12"/>
    <p:sldId id="261" r:id="rId13"/>
    <p:sldId id="284" r:id="rId14"/>
    <p:sldId id="285" r:id="rId15"/>
    <p:sldId id="290" r:id="rId16"/>
    <p:sldId id="292" r:id="rId17"/>
    <p:sldId id="293" r:id="rId18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8497" autoAdjust="0"/>
  </p:normalViewPr>
  <p:slideViewPr>
    <p:cSldViewPr snapToGrid="0">
      <p:cViewPr varScale="1">
        <p:scale>
          <a:sx n="73" d="100"/>
          <a:sy n="73" d="100"/>
        </p:scale>
        <p:origin x="187" y="58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25T12:44:50.880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92 24575,'1144'0'0,"-958"-15"0,-4 0 0,-33 17 0,109-4 0,-137-12 0,33-1 0,411 14 0,-266 3 0,-259 0 0,63 11 0,-60-6 0,43 1 0,532-7 0,-297-3 0,946 2 0,-1233 1 0,62 13 0,-60-8 0,52 2 0,687-6 0,-372-4 0,619 2 0,-848 15 0,-14-1 0,148-15 0,100 3 0,-251 12 0,51 2 0,-143-16 0,-25-1 0,1 1 0,77 12 0,186 28 0,-95-15 0,-114-16 0,179-6 0,-137-5 0,-25 4 0,126-5 0,-218 0 0,0-1 0,-1-1 0,0-1 0,1-1 0,-2 0 0,1-2 0,-1 0 0,23-16 0,-16 10 0,1 1 0,54-20 0,-1 10 0,72-24 0,-131 41 0,0 2 0,1 0 0,-1 1 0,40-1 0,87 6 0,-57 2 0,1531-3 0,-1550 4 0,-1 3 0,113 26 0,-23-3 0,46 9 0,-68-11 0,-31 2 0,-82-22 0,1 0 0,-1-2 0,50 6 0,255-10 0,-154-5 0,-117 4 0,103 16 0,-75-8 0,0-4 0,105-6 0,-64-1 0,-98 1 0,-1-1 0,0-1 0,1-2 0,-2 0 0,46-17 0,-49 16 0,1 0 0,33-3 0,-36 7 0,-1-2 0,0 0 0,39-14 0,-17 4 0,0 1 0,58-8 0,-95 19 0,169-26 0,-136 23 0,0 2 0,67 2 0,27-1 0,-63-12 0,-53 10 0,1 0 0,20-2 0,315 4 0,-183 4 0,3-2-1365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25T12:44:58.533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23 24544,'18717'0'0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25T12:45:06.416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1 227 24575,'0'90'0,"2"145"0,2-171 0,19 104 0,9 24 0,19 79 0,-8-38 0,-3-11 0,-28-174 0,-1 0 0,-3 0 0,3 77 0,-9-87 0,9 51 0,-4-50 0,0 45 0,-5 565 0,-4-312 0,3-315 0,1 0 0,9 39 0,-5-37 0,-2 0 0,1 27 0,-4-45 0,-1 1 0,1-1 0,0 0 0,0 1 0,1-1 0,0 0 0,0 0 0,4 9 0,-5-14 0,0 0 0,0 1 0,-1-1 0,1 0 0,0 0 0,0 0 0,0 1 0,0-1 0,0 0 0,1-1 0,-1 1 0,0 0 0,0 0 0,1 0 0,-1-1 0,0 1 0,1-1 0,-1 1 0,1-1 0,-1 1 0,1-1 0,-1 0 0,1 0 0,-1 0 0,1 0 0,-1 0 0,0 0 0,1 0 0,-1 0 0,1 0 0,-1-1 0,1 1 0,-1-1 0,1 1 0,-1-1 0,0 0 0,1 1 0,-1-1 0,0 0 0,0 0 0,0 0 0,2-1 0,1-1 0,-1 0 0,1-1 0,-1 1 0,0-1 0,0 0 0,0 0 0,0 0 0,-1 0 0,1 0 0,-1 0 0,0-1 0,-1 1 0,3-9 0,1-8 0,4-40 0,-3 15 0,24-85 0,11-76 0,-21 86 0,4 0 0,45-127 0,-37 139 0,30-200 0,-54 251 0,2-20 0,2-90 0,-14-946 0,5 1070 0,13-76 0,-6 54 0,-1 9 0,3 0 0,29-86 0,-40 140 0,0 0 0,0 0 0,0 0 0,1 0 0,-1 0 0,1 0 0,0 0 0,3-3 0,-5 6 0,0 0 0,0 0 0,0 0 0,0 0 0,1 0 0,-1 0 0,0 0 0,0 0 0,0 0 0,0 0 0,1 0 0,-1 0 0,0 0 0,0 0 0,0-1 0,0 1 0,1 1 0,-1-1 0,0 0 0,0 0 0,0 0 0,0 0 0,1 0 0,-1 0 0,0 0 0,0 0 0,0 0 0,0 0 0,0 0 0,1 0 0,-1 0 0,0 0 0,0 1 0,0-1 0,0 0 0,0 0 0,0 0 0,1 0 0,-1 0 0,0 1 0,0-1 0,0 0 0,0 0 0,0 0 0,0 1 0,4 19 0,-2 77 0,7 61 0,3-77 0,40 141 0,80 262 0,-72-316 0,8 27 0,-52-144 0,26 57 0,-25-70 0,-3-1 0,0 2 0,11 60 0,-12-32 0,35 107 0,-10-13 0,-9-31 0,7-33 0,-4-12 0,-26-60 0,-2 0 0,0 1 0,-1-1 0,-2 30 0,6 46 0,9-19 0,51 150 0,-55-194 0,2-1 0,-9-24 0,0 1 0,-1-1 0,-1 1 0,3 15 0,-6-23 0,1 0 0,0 0 0,1 0 0,-1-1 0,1 1 0,0 0 0,0-1 0,1 1 0,3 6 0,-4-11 0,-1 1 0,1 0 0,-1-1 0,1 1 0,-1-1 0,1 1 0,0-1 0,-1 0 0,1 0 0,0 0 0,0 0 0,0 0 0,0 0 0,0 0 0,0 0 0,0-1 0,1 1 0,-1-1 0,0 0 0,0 0 0,0 0 0,1 0 0,-1 0 0,0 0 0,0 0 0,0-1 0,0 1 0,0-1 0,3 0 0,-1-1 0,0 0 0,0 0 0,1 0 0,-2-1 0,1 0 0,0 1 0,0-1 0,-1-1 0,0 1 0,0 0 0,0-1 0,0 0 0,0 1 0,-1-1 0,1 0 0,2-8 0,4-9 0,-1 0 0,7-27 0,-9 26 0,15-45 0,-5 19 0,-2 0 0,14-97 0,-17 20 0,32-249 0,46-57 0,-19 107 0,-51 233 0,-6 36 0,-3-1 0,6-104 0,-16 120 0,0-17 0,9-75 0,1 38 0,-4-125 0,-3 35 0,24-80 0,-12 126 0,-8 86 0,2-60 0,-10 72 0,1 31 0,0 28 0,-1 10 0,4 239 0,1-199 0,25 129 0,139 458 0,-93-406 0,-19-55 0,89 202 0,-110-323 0,19 46 0,-12-23 0,-25-62 0,22 70 0,4 25 0,3 14 0,-33-103 0,2 0 0,2-2 0,28 51 0,-4-10 0,-38-70 0,1 0 0,-2 0 0,1 0 0,-1 1 0,0 10 0,-1-13 0,-1-1 0,1 0 0,0 0 0,1 1 0,0-1 0,0 0 0,1 0 0,-1-1 0,2 1 0,-1-1 0,5 8 0,-7-13 0,0 0 0,0 0 0,0 1 0,0-1 0,0 0 0,1-1 0,-1 1 0,0 0 0,0 0 0,1 0 0,-1-1 0,1 1 0,-1-1 0,0 1 0,1-1 0,-1 0 0,1 1 0,-1-1 0,1 0 0,-1 0 0,1 0 0,1 0 0,0-1 0,-1 1 0,1-1 0,0 0 0,-1 0 0,1 0 0,-1-1 0,0 1 0,1-1 0,-1 1 0,0-1 0,3-3 0,1 0 0,-1-1 0,0-1 0,0 1 0,0-1 0,-1 0 0,0 1 0,6-16 0,-5 2 0,-1 0 0,-1 0 0,0 0 0,-2 0 0,-1-27 0,3-35 0,31-188 0,12-180 0,-44 14 0,-3 242 0,-3 115 0,-26-155 0,23 205 0,-1 1 0,-17-42 0,16 48 0,0 0 0,2 0 0,1 0 0,0-1 0,-2-33 0,7-180 0,4 105 0,-2 95 0,12-63 0,-6 61 0,1-47 0,-8-108-1365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25T12:45:16.850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4677 135 24575,'0'14'0,"-2"0"0,0 0 0,-7 27 0,0-1 0,-139 813 0,134-781 0,-35 240 0,34-170 0,-49 210 0,-11-40 0,54-170 0,16-95 0,-15 61 0,-15 38 0,12-46 0,-46 123 0,35-114 0,8-25 0,-89 273 0,88-231 0,21-84 0,-17 51 0,16-64 0,1-1 0,1 2 0,-1 40 0,2-28 0,-10 37 0,2-22 0,13-161 0,-2 40 0,1-2295 0,-2 2299 0,-3 0 0,-18-90 0,-42-114 0,32 137 0,22 75 0,-5-83 0,6 44 0,3 33 0,4 23 0,-2 0 0,-1 1 0,-13-40 0,11 45 0,1 0 0,2-1 0,1 0 0,1 0 0,2-43 0,-2-25 0,2 95 0,1 0 0,-1 0 0,1 0 0,-1 0 0,0 0 0,0 1 0,0-1 0,0 0 0,0 1 0,-1-1 0,1 1 0,-1-1 0,-2-1 0,4 3 0,-1 1 0,1-1 0,-1 1 0,1 0 0,-1-1 0,1 1 0,-1 0 0,1-1 0,-1 1 0,0 0 0,1-1 0,-1 1 0,1 0 0,-1 0 0,0 0 0,1 0 0,-1 0 0,0 0 0,1 0 0,-1 0 0,1 0 0,-1 0 0,-1 0 0,1 1 0,0 0 0,-1-1 0,1 1 0,0 0 0,0 0 0,0 0 0,0 0 0,0 0 0,0 0 0,0 0 0,0 1 0,1-1 0,-1 0 0,0 0 0,0 2 0,-7 17 0,1 1 0,1-1 0,1 1 0,0 0 0,2 0 0,-2 40 0,-8 47 0,-18 28 0,-11 58 0,4 38 0,-13 454 0,37-403 0,1-49 0,8-150 0,-23 126 0,-34 78 0,44-207 0,-6 17 0,-46 252 0,60-291 0,-4 0 0,-24 68 0,-11 43 0,-11 47 0,53-191 0,-29 67 0,27-73 0,0-1 0,2 2 0,1-1 0,0 0 0,1 1 0,-2 26 0,7-45 0,-1 28 0,-1 0 0,-2 0 0,-10 42 0,11-70 0,1-12 0,0-17 0,-30-415 0,-28-3 0,40 307 0,-45-390 0,36-3 0,31 367 0,-13-276 0,-27 48 0,36 367 0,-29-269 0,16 198 0,-28-100 0,23 118 0,4-2 0,3 0 0,3 0 0,3-135 0,7 202 0,-1 1 0,0-1 0,0 0 0,-1 1 0,-1 0 0,0-1 0,-1 1 0,0 1 0,-8-16 0,11 26 0,1 0 0,-1-1 0,1 1 0,-1 0 0,0 0 0,0 0 0,0 0 0,0 0 0,0 0 0,0 0 0,0 0 0,0 0 0,0 0 0,0 1 0,0-1 0,-1 0 0,1 1 0,0-1 0,-1 1 0,1-1 0,-2 1 0,2 0 0,0 0 0,0 0 0,0 1 0,0-1 0,1 1 0,-1-1 0,0 1 0,0-1 0,0 1 0,0-1 0,0 1 0,1 0 0,-1 0 0,0-1 0,1 1 0,-1 0 0,0 0 0,1 0 0,-1 0 0,1 0 0,-1 1 0,-3 8 0,0 0 0,0 0 0,-3 21 0,6-26 0,-44 355 0,25-159 0,-9 26 0,-47 489 0,65-602 0,-52 222 0,4-66 0,-25 100 0,55-246 0,16-61 0,-2-1 0,-3 0 0,-45 100 0,39-107 0,-25 79 0,29-75 0,-32 68 0,22-59 0,-26 88 0,25-66 0,15-49 0,-23 38 0,5-10 0,31-63 0,-9 21 0,0 1 0,-10 39 0,16-46 0,-2 0 0,0-1 0,-19 34 0,-10 22 0,7-1 0,24-123 0,-15-820 0,-14 17 0,34-5 0,2 423 0,-4 375 0,-2 1 0,-17-72 0,10 69 0,-7-113 0,21 70 0,-3-50 0,0 139 0,-2 0 0,-6-24 0,8 34 0,0-1 0,-1 1 0,0 0 0,0-1 0,0 1 0,0 0 0,0 0 0,-1 1 0,0-1 0,0 0 0,-6-5 0,9 8 0,-1 1 0,1 0 0,0 0 0,-1 0 0,1 0 0,0 0 0,-1 0 0,1 0 0,0 0 0,-1 0 0,1 0 0,0 0 0,-1 0 0,1 1 0,0-1 0,-1 0 0,1 0 0,0 0 0,-1 0 0,1 1 0,0-1 0,0 0 0,-1 0 0,1 0 0,0 1 0,0-1 0,-1 0 0,1 0 0,0 1 0,0-1 0,0 0 0,0 1 0,-1-1 0,1 0 0,0 1 0,0-1 0,0 0 0,0 0 0,0 1 0,0-1 0,0 1 0,0-1 0,0 0 0,0 1 0,0-1 0,0 1 0,-3 18 0,3-18 0,-1 99 0,2-71 0,-1 1 0,-1 0 0,-8 41 0,-24 173 0,19-111 0,-5 10 0,-52 606 0,71-713 0,-16 380 0,-1-258 0,-42 180 0,35-181 0,19-108 0,-3 0 0,-14 52 0,-33 153 0,18-70 0,9-45 0,16-72 0,-25 78 0,8-34 0,-6 14 0,27-104 0,-1 5 0,0 0 0,-24 41 0,24-52 0,2 1 0,0-1 0,0 1 0,2 1 0,0-1 0,0 1 0,2 0 0,-2 21 0,-22-130 0,17 56 0,3-1 0,0-1 0,-1-57 0,8-117 0,2 99 0,-2-2505 0,-5 2493 0,-33-183 0,34 279 0,-7-71 0,7 60 0,0 1 0,-17-64 0,11 63 0,2 0 0,2-1 0,1 0 0,3-1 0,2-51 0,-1 72 0,-1 0 0,-1-1 0,-5-20 0,3 18 0,1 0 0,-2-25 0,7 4 0,-3-40 0,1 78 0,0 0 0,0 0 0,-1 0 0,0 1 0,0-1 0,-1 1 0,1-1 0,-1 1 0,-6-9 0,9 15 0,0-1 0,0 1 0,-1-1 0,1 1 0,0-1 0,0 1 0,-1 0 0,1-1 0,0 1 0,-1-1 0,1 1 0,-1 0 0,1-1 0,0 1 0,-1 0 0,1-1 0,-1 1 0,1 0 0,-1 0 0,1-1 0,-1 1 0,1 0 0,-1 0 0,1 0 0,-1 0 0,1 0 0,-1 0 0,0 0 0,1 0 0,-1 0 0,1 0 0,-2 0 0,-7 16 0,3 28 0,4 304 0,4-166 0,0 47 0,-5 246 0,-3-410 0,-16 76 0,-6 53 0,23-57 0,3-60 0,-21 145 0,-1-86 0,6 1 0,0 230 0,19 582 0,-3-920 0,0 0 0,-9 34 0,5-32 0,-3 50 0,4-28-1365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4A039A-C4BE-4A73-9800-CF29AB2DC693}" type="datetimeFigureOut">
              <a:rPr lang="da-DK" smtClean="0"/>
              <a:t>25-01-2026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9E257B-F1F4-4F26-AE76-18639BA256D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23122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9E257B-F1F4-4F26-AE76-18639BA256DC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26328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Gør intet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9E257B-F1F4-4F26-AE76-18639BA256DC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0450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5 min.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9E257B-F1F4-4F26-AE76-18639BA256DC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60539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Maks. 5 min.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9E257B-F1F4-4F26-AE76-18639BA256DC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0450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Ca. 5-10 min.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9E257B-F1F4-4F26-AE76-18639BA256DC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63796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Øv småord + præpositioner.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9E257B-F1F4-4F26-AE76-18639BA256DC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863033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Småord og præpositioner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52CBD0-A3E0-43C7-8AE0-C3FB61780E41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65113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6D2162-06E5-626C-34A8-03BA6FFDDB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6670C174-3111-DB2F-0912-DF9706DED7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7F38552C-719B-C86D-307C-8A5DDB28BE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Maks. 5 min.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9BEEE070-C747-E6DA-12A7-45E5C8D945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9E257B-F1F4-4F26-AE76-18639BA256DC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194789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80B20C-DA48-2BDB-490C-414A0FF19F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77E4FF89-DB02-425D-87B6-3AD436E126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872272A0-422B-BB2C-36C0-D1BF4AF9FC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Gør intet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A0BBB425-4787-611B-DDCC-B2FD3A814E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9E257B-F1F4-4F26-AE76-18639BA256DC}" type="slidenum">
              <a:rPr lang="da-DK" smtClean="0"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93983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8A1CA3-FDD4-4ED4-81CA-DFF29B0E7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DB309875-6083-9178-71EC-13CA902AED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E2B7406-0266-868A-8E56-E23AF6541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94F29-901D-4576-B292-2564EA10348A}" type="datetimeFigureOut">
              <a:rPr lang="da-DK" smtClean="0"/>
              <a:t>25-01-2026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BB91554-83EF-25D0-4AA8-A411313D1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C421627-A14C-DB73-1C1D-C56ED5AA0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D5402-216B-4AE3-99C8-97FD5F06261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1437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CB0B93-CDF4-217F-A259-B8724A92E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BEAF5E98-4079-307E-5DDD-B490FBCDBB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C543274-597A-EF0B-4BA2-534047F4E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94F29-901D-4576-B292-2564EA10348A}" type="datetimeFigureOut">
              <a:rPr lang="da-DK" smtClean="0"/>
              <a:t>25-01-2026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EC6ACDD-D3FB-1E5F-C978-70BAEA368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2D1EE94-BA7E-88E4-087A-B5DBCC7BD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D5402-216B-4AE3-99C8-97FD5F06261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1380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1FDAE2A1-3437-07C8-E7BC-87DABF5EE5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F98C759-4056-5D2A-FEA6-FB19643AC6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DA9252F-C865-7F82-FF12-355566A92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94F29-901D-4576-B292-2564EA10348A}" type="datetimeFigureOut">
              <a:rPr lang="da-DK" smtClean="0"/>
              <a:t>25-01-2026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93D415B-2EE5-B9ED-380A-B741BCED1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CDF462F-7FA6-43F3-C9C7-61D5999AD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D5402-216B-4AE3-99C8-97FD5F06261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02952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FC1CFF-9221-073C-E48D-758CE0306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1AA7AE8-DBA5-7C4C-C741-94D1D0387E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BFE6F6B-DD2D-2BE9-7EF2-EDF02BB81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94F29-901D-4576-B292-2564EA10348A}" type="datetimeFigureOut">
              <a:rPr lang="da-DK" smtClean="0"/>
              <a:t>25-01-2026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A244372-74C7-AEBD-395E-615A58EBE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0951F42-ACF2-0028-14AD-E86197D58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D5402-216B-4AE3-99C8-97FD5F06261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90752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C86497-19E4-30F6-C340-F97CF1B0E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2D21A99-14BE-354E-1B9B-3395FA27AA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8FFF702-986B-F080-21E1-4A79AA5D8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94F29-901D-4576-B292-2564EA10348A}" type="datetimeFigureOut">
              <a:rPr lang="da-DK" smtClean="0"/>
              <a:t>25-01-2026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EB30EAF-CBCE-9B25-4D10-8B5CD8507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F370C4D-989D-7ADA-1E72-D014EEACA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D5402-216B-4AE3-99C8-97FD5F06261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71505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80A519-457C-DAD2-CE10-C8826027C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D5BDD3B-A42D-942D-5855-F13E256984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801974D1-79B1-CCA9-39C6-E2FB10A340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A6821A95-A865-5019-4ADD-89F2E8F20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94F29-901D-4576-B292-2564EA10348A}" type="datetimeFigureOut">
              <a:rPr lang="da-DK" smtClean="0"/>
              <a:t>25-01-2026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F14A91F6-CC56-04C5-940C-C97D83B33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EEECFBEC-55C3-08AC-22E3-8B167D6D1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D5402-216B-4AE3-99C8-97FD5F06261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41837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554CF6-48D9-87AB-F625-B6BD862BD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58531FA-B981-3F01-BF2D-6BC74D44D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3D27F273-9B01-CC9A-4677-737690316D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E3A83618-E975-9F12-AF69-BADE6FBB88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FFD40650-8253-4F73-0F91-7BEA157DCE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17BB7397-A2A8-3D5D-5099-D60F3D10D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94F29-901D-4576-B292-2564EA10348A}" type="datetimeFigureOut">
              <a:rPr lang="da-DK" smtClean="0"/>
              <a:t>25-01-2026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315D3EB8-FA37-0385-C009-8C8CD9C82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5D6128D8-88E9-BB1F-5C1D-FA5011691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D5402-216B-4AE3-99C8-97FD5F06261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92296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0D1FC2-6CC6-679D-C59A-7E0207D33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4882B3F5-C544-F882-3C5C-D2A816BAF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94F29-901D-4576-B292-2564EA10348A}" type="datetimeFigureOut">
              <a:rPr lang="da-DK" smtClean="0"/>
              <a:t>25-01-2026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CAD576B7-C109-0E39-3152-6EFC933B8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E2E18F0A-133C-B350-F6BD-188C7BA54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D5402-216B-4AE3-99C8-97FD5F06261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63897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EB0FCE2F-EACE-CB0B-2290-93333F8C0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94F29-901D-4576-B292-2564EA10348A}" type="datetimeFigureOut">
              <a:rPr lang="da-DK" smtClean="0"/>
              <a:t>25-01-2026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DF669EA0-FA6B-4B09-31CB-F7CF02708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9D2B002-58D1-5E0C-DF55-43C9A3545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D5402-216B-4AE3-99C8-97FD5F06261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49345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CE6723-48BB-B26C-9F50-9223DE3E5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82DAF7B-618B-4FE6-4355-877FEB3DB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DC790EEE-E96C-79EA-6D41-0BB6F034C4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F3C6385-C118-800D-CEC2-64A42164F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94F29-901D-4576-B292-2564EA10348A}" type="datetimeFigureOut">
              <a:rPr lang="da-DK" smtClean="0"/>
              <a:t>25-01-2026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7231B979-650B-C8D4-D0FE-69E553E85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070FA47C-D008-B6F4-AE1E-7123B1501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D5402-216B-4AE3-99C8-97FD5F06261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09598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A0442D-576F-BB07-C57A-F06E794A8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046C74D0-6169-32E7-C3DE-149B38699E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8A3B81DD-8F8D-0FAA-776F-C36468C369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81999046-846D-DC37-4DEA-FC5CE140C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94F29-901D-4576-B292-2564EA10348A}" type="datetimeFigureOut">
              <a:rPr lang="da-DK" smtClean="0"/>
              <a:t>25-01-2026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1017F91D-F7C9-A49B-B935-555C173DD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B4DBAF7-9692-FA1D-91B1-37DCADB3F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D5402-216B-4AE3-99C8-97FD5F06261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50466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977B73B5-C98F-89C2-BEB4-6678CDAFB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B0E5A53-E56A-EE4F-877A-55F5D5371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274DCEC-FD74-6D3A-F498-F8AEB69C22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D94F29-901D-4576-B292-2564EA10348A}" type="datetimeFigureOut">
              <a:rPr lang="da-DK" smtClean="0"/>
              <a:t>25-01-2026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BB6C73D-E930-EDB4-B6E1-2694EE9E92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C9D806C-990C-7E2D-83F8-821080C12B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2CD5402-216B-4AE3-99C8-97FD5F06261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62958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quizlet.com/dk/1135032183/ord-til-nasentropfen-flash-cards/?new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customXml" Target="../ink/ink2.xml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customXml" Target="../ink/ink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835534-B3B6-9ABE-84F2-EB5563B9F7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F1CC9149-2B82-C502-E51B-98B61F75CA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3702A221-53EC-94CA-EDCC-BEFC779BFED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562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C8C94205-FEC8-F67D-2011-71AC3B9ADC6A}"/>
              </a:ext>
            </a:extLst>
          </p:cNvPr>
          <p:cNvSpPr txBox="1"/>
          <p:nvPr/>
        </p:nvSpPr>
        <p:spPr>
          <a:xfrm rot="20187411">
            <a:off x="9488153" y="3248094"/>
            <a:ext cx="26737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b="1" dirty="0">
                <a:highlight>
                  <a:srgbClr val="FFFF00"/>
                </a:highlight>
              </a:rPr>
              <a:t>Tag 2</a:t>
            </a:r>
          </a:p>
        </p:txBody>
      </p:sp>
    </p:spTree>
    <p:extLst>
      <p:ext uri="{BB962C8B-B14F-4D97-AF65-F5344CB8AC3E}">
        <p14:creationId xmlns:p14="http://schemas.microsoft.com/office/powerpoint/2010/main" val="3037746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F2DF22A-F74C-C204-C859-186890EBF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796129"/>
            <a:ext cx="11353800" cy="4995071"/>
          </a:xfrm>
        </p:spPr>
        <p:txBody>
          <a:bodyPr numCol="2"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da-DK" sz="7200" b="1" dirty="0" err="1"/>
              <a:t>schlafen</a:t>
            </a:r>
            <a:r>
              <a:rPr lang="da-DK" sz="7200" b="1" dirty="0"/>
              <a:t>* </a:t>
            </a:r>
            <a:r>
              <a:rPr lang="da-DK" sz="7200" b="1" i="1" dirty="0"/>
              <a:t>(</a:t>
            </a:r>
            <a:r>
              <a:rPr lang="da-DK" sz="7200" b="1" i="1" dirty="0" err="1"/>
              <a:t>schläft</a:t>
            </a:r>
            <a:r>
              <a:rPr lang="da-DK" sz="7200" b="1" i="1" dirty="0"/>
              <a:t>)</a:t>
            </a:r>
            <a:r>
              <a:rPr lang="da-DK" sz="7200" i="1" dirty="0"/>
              <a:t> </a:t>
            </a:r>
            <a:r>
              <a:rPr lang="da-DK" sz="7200" dirty="0"/>
              <a:t>sove</a:t>
            </a:r>
          </a:p>
          <a:p>
            <a:pPr>
              <a:lnSpc>
                <a:spcPct val="120000"/>
              </a:lnSpc>
            </a:pPr>
            <a:r>
              <a:rPr lang="da-DK" sz="7200" b="1" dirty="0" err="1"/>
              <a:t>schnarchen</a:t>
            </a:r>
            <a:r>
              <a:rPr lang="da-DK" sz="7200" dirty="0"/>
              <a:t> snorke</a:t>
            </a:r>
          </a:p>
          <a:p>
            <a:pPr>
              <a:lnSpc>
                <a:spcPct val="120000"/>
              </a:lnSpc>
            </a:pPr>
            <a:r>
              <a:rPr lang="da-DK" sz="7200" b="1" dirty="0" err="1"/>
              <a:t>an•stoßen</a:t>
            </a:r>
            <a:r>
              <a:rPr lang="da-DK" sz="7200" b="1" dirty="0"/>
              <a:t>* </a:t>
            </a:r>
            <a:r>
              <a:rPr lang="da-DK" sz="7200" b="1" i="1" dirty="0"/>
              <a:t>(</a:t>
            </a:r>
            <a:r>
              <a:rPr lang="da-DK" sz="7200" b="1" i="1" dirty="0" err="1"/>
              <a:t>stößt</a:t>
            </a:r>
            <a:r>
              <a:rPr lang="da-DK" sz="7200" b="1" i="1" dirty="0"/>
              <a:t> an) </a:t>
            </a:r>
            <a:r>
              <a:rPr lang="da-DK" sz="7200" dirty="0"/>
              <a:t>skubbe</a:t>
            </a:r>
          </a:p>
          <a:p>
            <a:pPr>
              <a:lnSpc>
                <a:spcPct val="120000"/>
              </a:lnSpc>
            </a:pPr>
            <a:r>
              <a:rPr lang="da-DK" sz="7200" b="1" dirty="0" err="1"/>
              <a:t>auf•hören</a:t>
            </a:r>
            <a:r>
              <a:rPr lang="da-DK" sz="7200" b="1" dirty="0"/>
              <a:t> </a:t>
            </a:r>
            <a:r>
              <a:rPr lang="da-DK" sz="7200" dirty="0"/>
              <a:t>holde op</a:t>
            </a:r>
          </a:p>
          <a:p>
            <a:pPr>
              <a:lnSpc>
                <a:spcPct val="120000"/>
              </a:lnSpc>
            </a:pPr>
            <a:r>
              <a:rPr lang="da-DK" sz="7200" b="1" dirty="0"/>
              <a:t>die </a:t>
            </a:r>
            <a:r>
              <a:rPr lang="da-DK" sz="7200" b="1" dirty="0" err="1"/>
              <a:t>Nacht</a:t>
            </a:r>
            <a:r>
              <a:rPr lang="da-DK" sz="7200" b="1" dirty="0"/>
              <a:t>  </a:t>
            </a:r>
            <a:r>
              <a:rPr lang="da-DK" sz="7200" b="1" i="1" dirty="0"/>
              <a:t>(die </a:t>
            </a:r>
            <a:r>
              <a:rPr lang="da-DK" sz="7200" b="1" i="1" dirty="0" err="1"/>
              <a:t>Nächte</a:t>
            </a:r>
            <a:r>
              <a:rPr lang="da-DK" sz="7200" b="1" i="1" dirty="0"/>
              <a:t>) </a:t>
            </a:r>
            <a:r>
              <a:rPr lang="da-DK" sz="7200" dirty="0"/>
              <a:t>natten </a:t>
            </a:r>
          </a:p>
          <a:p>
            <a:pPr>
              <a:lnSpc>
                <a:spcPct val="120000"/>
              </a:lnSpc>
            </a:pPr>
            <a:r>
              <a:rPr lang="da-DK" sz="7200" b="1" dirty="0" err="1"/>
              <a:t>wieder</a:t>
            </a:r>
            <a:r>
              <a:rPr lang="da-DK" sz="7200" dirty="0"/>
              <a:t> igen</a:t>
            </a:r>
          </a:p>
          <a:p>
            <a:pPr>
              <a:lnSpc>
                <a:spcPct val="120000"/>
              </a:lnSpc>
            </a:pPr>
            <a:r>
              <a:rPr lang="da-DK" sz="7200" b="1" dirty="0"/>
              <a:t>das </a:t>
            </a:r>
            <a:r>
              <a:rPr lang="da-DK" sz="7200" b="1" dirty="0" err="1"/>
              <a:t>Schnarchen</a:t>
            </a:r>
            <a:r>
              <a:rPr lang="da-DK" sz="7200" b="1" dirty="0"/>
              <a:t> </a:t>
            </a:r>
            <a:r>
              <a:rPr lang="da-DK" sz="7200" dirty="0"/>
              <a:t>snorken </a:t>
            </a:r>
            <a:r>
              <a:rPr lang="da-DK" sz="7200" i="1" dirty="0"/>
              <a:t>(substantiv)</a:t>
            </a:r>
          </a:p>
          <a:p>
            <a:pPr>
              <a:lnSpc>
                <a:spcPct val="120000"/>
              </a:lnSpc>
            </a:pPr>
            <a:r>
              <a:rPr lang="da-DK" sz="7200" b="1" dirty="0" err="1"/>
              <a:t>woanders</a:t>
            </a:r>
            <a:r>
              <a:rPr lang="da-DK" sz="7200" dirty="0"/>
              <a:t> andetsteds</a:t>
            </a:r>
          </a:p>
          <a:p>
            <a:pPr>
              <a:lnSpc>
                <a:spcPct val="120000"/>
              </a:lnSpc>
            </a:pPr>
            <a:r>
              <a:rPr lang="da-DK" sz="7200" b="1" dirty="0" err="1"/>
              <a:t>viele</a:t>
            </a:r>
            <a:r>
              <a:rPr lang="da-DK" sz="7200" dirty="0"/>
              <a:t> mange</a:t>
            </a:r>
          </a:p>
          <a:p>
            <a:pPr>
              <a:lnSpc>
                <a:spcPct val="120000"/>
              </a:lnSpc>
            </a:pPr>
            <a:r>
              <a:rPr lang="da-DK" sz="7200" b="1" dirty="0" err="1"/>
              <a:t>schlaflos</a:t>
            </a:r>
            <a:r>
              <a:rPr lang="da-DK" sz="7200" dirty="0"/>
              <a:t> søvnløs</a:t>
            </a:r>
          </a:p>
          <a:p>
            <a:pPr>
              <a:lnSpc>
                <a:spcPct val="120000"/>
              </a:lnSpc>
            </a:pPr>
            <a:r>
              <a:rPr lang="da-DK" sz="7200" b="1" dirty="0"/>
              <a:t>Der </a:t>
            </a:r>
            <a:r>
              <a:rPr lang="da-DK" sz="7200" b="1" dirty="0" err="1"/>
              <a:t>Kollege</a:t>
            </a:r>
            <a:r>
              <a:rPr lang="da-DK" sz="7200" b="1" dirty="0"/>
              <a:t> </a:t>
            </a:r>
            <a:r>
              <a:rPr lang="da-DK" sz="7200" dirty="0"/>
              <a:t>kollegaen</a:t>
            </a:r>
          </a:p>
          <a:p>
            <a:pPr>
              <a:lnSpc>
                <a:spcPct val="120000"/>
              </a:lnSpc>
            </a:pPr>
            <a:r>
              <a:rPr lang="da-DK" sz="7200" b="1" dirty="0" err="1"/>
              <a:t>empfehlen</a:t>
            </a:r>
            <a:r>
              <a:rPr lang="da-DK" sz="7200" b="1" dirty="0"/>
              <a:t>* </a:t>
            </a:r>
            <a:r>
              <a:rPr lang="da-DK" sz="7200" b="1" i="1" dirty="0"/>
              <a:t>(</a:t>
            </a:r>
            <a:r>
              <a:rPr lang="da-DK" sz="7200" b="1" i="1" dirty="0" err="1"/>
              <a:t>empfiehlt</a:t>
            </a:r>
            <a:r>
              <a:rPr lang="da-DK" sz="7200" b="1" i="1" dirty="0"/>
              <a:t>) </a:t>
            </a:r>
            <a:r>
              <a:rPr lang="da-DK" sz="7200" dirty="0"/>
              <a:t>anbefale</a:t>
            </a:r>
          </a:p>
          <a:p>
            <a:pPr>
              <a:lnSpc>
                <a:spcPct val="120000"/>
              </a:lnSpc>
            </a:pPr>
            <a:r>
              <a:rPr lang="da-DK" sz="7200" b="1" dirty="0"/>
              <a:t>die </a:t>
            </a:r>
            <a:r>
              <a:rPr lang="da-DK" sz="7200" b="1" dirty="0" err="1"/>
              <a:t>Nasentropfen</a:t>
            </a:r>
            <a:r>
              <a:rPr lang="da-DK" sz="7200" b="1" dirty="0"/>
              <a:t> </a:t>
            </a:r>
            <a:r>
              <a:rPr lang="da-DK" sz="7200" dirty="0"/>
              <a:t>næsedråberne</a:t>
            </a:r>
          </a:p>
          <a:p>
            <a:pPr>
              <a:lnSpc>
                <a:spcPct val="120000"/>
              </a:lnSpc>
            </a:pPr>
            <a:r>
              <a:rPr lang="da-DK" sz="7200" b="1" dirty="0" err="1"/>
              <a:t>geben</a:t>
            </a:r>
            <a:r>
              <a:rPr lang="da-DK" sz="7200" b="1" dirty="0"/>
              <a:t>* </a:t>
            </a:r>
            <a:r>
              <a:rPr lang="da-DK" sz="7200" b="1" i="1" dirty="0"/>
              <a:t>(</a:t>
            </a:r>
            <a:r>
              <a:rPr lang="da-DK" sz="7200" b="1" i="1" dirty="0" err="1"/>
              <a:t>gibt</a:t>
            </a:r>
            <a:r>
              <a:rPr lang="da-DK" sz="7200" b="1" i="1" dirty="0"/>
              <a:t>) </a:t>
            </a:r>
            <a:r>
              <a:rPr lang="da-DK" sz="7200" dirty="0"/>
              <a:t>give</a:t>
            </a:r>
          </a:p>
          <a:p>
            <a:pPr>
              <a:lnSpc>
                <a:spcPct val="120000"/>
              </a:lnSpc>
            </a:pPr>
            <a:r>
              <a:rPr lang="da-DK" sz="7200" b="1" dirty="0" err="1"/>
              <a:t>vergessen</a:t>
            </a:r>
            <a:r>
              <a:rPr lang="da-DK" sz="7200" b="1" dirty="0"/>
              <a:t>* </a:t>
            </a:r>
            <a:r>
              <a:rPr lang="da-DK" sz="7200" b="1" i="1" dirty="0"/>
              <a:t>(</a:t>
            </a:r>
            <a:r>
              <a:rPr lang="da-DK" sz="7200" b="1" i="1" dirty="0" err="1"/>
              <a:t>vergisst</a:t>
            </a:r>
            <a:r>
              <a:rPr lang="da-DK" sz="7200" b="1" i="1" dirty="0"/>
              <a:t>) </a:t>
            </a:r>
            <a:r>
              <a:rPr lang="da-DK" sz="7200" dirty="0"/>
              <a:t>glemme</a:t>
            </a:r>
          </a:p>
          <a:p>
            <a:pPr>
              <a:lnSpc>
                <a:spcPct val="120000"/>
              </a:lnSpc>
            </a:pPr>
            <a:endParaRPr lang="da-DK" sz="7200" b="1" dirty="0"/>
          </a:p>
          <a:p>
            <a:pPr>
              <a:lnSpc>
                <a:spcPct val="120000"/>
              </a:lnSpc>
            </a:pPr>
            <a:endParaRPr lang="da-DK" sz="7200" b="1" dirty="0"/>
          </a:p>
          <a:p>
            <a:pPr>
              <a:lnSpc>
                <a:spcPct val="120000"/>
              </a:lnSpc>
            </a:pPr>
            <a:endParaRPr lang="da-DK" sz="7200" b="1" dirty="0"/>
          </a:p>
          <a:p>
            <a:pPr>
              <a:lnSpc>
                <a:spcPct val="120000"/>
              </a:lnSpc>
            </a:pPr>
            <a:r>
              <a:rPr lang="da-DK" sz="7200" b="1" dirty="0" err="1"/>
              <a:t>nehmen</a:t>
            </a:r>
            <a:r>
              <a:rPr lang="da-DK" sz="7200" b="1" dirty="0"/>
              <a:t>* </a:t>
            </a:r>
            <a:r>
              <a:rPr lang="da-DK" sz="7200" b="1" i="1" dirty="0"/>
              <a:t>(</a:t>
            </a:r>
            <a:r>
              <a:rPr lang="da-DK" sz="7200" b="1" i="1" dirty="0" err="1"/>
              <a:t>nimmt</a:t>
            </a:r>
            <a:r>
              <a:rPr lang="da-DK" sz="7200" b="1" i="1" dirty="0"/>
              <a:t>) </a:t>
            </a:r>
            <a:r>
              <a:rPr lang="da-DK" sz="7200" dirty="0"/>
              <a:t>tage</a:t>
            </a:r>
          </a:p>
          <a:p>
            <a:pPr>
              <a:lnSpc>
                <a:spcPct val="120000"/>
              </a:lnSpc>
            </a:pPr>
            <a:r>
              <a:rPr lang="da-DK" sz="7200" b="1" dirty="0" err="1"/>
              <a:t>beginnen</a:t>
            </a:r>
            <a:r>
              <a:rPr lang="da-DK" sz="7200" dirty="0"/>
              <a:t> begynde</a:t>
            </a:r>
          </a:p>
          <a:p>
            <a:pPr>
              <a:lnSpc>
                <a:spcPct val="120000"/>
              </a:lnSpc>
            </a:pPr>
            <a:r>
              <a:rPr lang="da-DK" sz="7200" b="1" dirty="0" err="1"/>
              <a:t>ubernachten</a:t>
            </a:r>
            <a:r>
              <a:rPr lang="da-DK" sz="7200" dirty="0"/>
              <a:t> overnatte</a:t>
            </a:r>
          </a:p>
          <a:p>
            <a:pPr>
              <a:lnSpc>
                <a:spcPct val="120000"/>
              </a:lnSpc>
            </a:pPr>
            <a:r>
              <a:rPr lang="da-DK" sz="7200" b="1" dirty="0" err="1"/>
              <a:t>glauben</a:t>
            </a:r>
            <a:r>
              <a:rPr lang="da-DK" sz="7200" dirty="0"/>
              <a:t> tro</a:t>
            </a:r>
          </a:p>
          <a:p>
            <a:pPr>
              <a:lnSpc>
                <a:spcPct val="120000"/>
              </a:lnSpc>
            </a:pPr>
            <a:r>
              <a:rPr lang="da-DK" sz="7200" b="1" dirty="0" err="1"/>
              <a:t>werden</a:t>
            </a:r>
            <a:r>
              <a:rPr lang="da-DK" sz="7200" b="1" dirty="0"/>
              <a:t>* </a:t>
            </a:r>
            <a:r>
              <a:rPr lang="da-DK" sz="7200" b="1" i="1" dirty="0"/>
              <a:t>(</a:t>
            </a:r>
            <a:r>
              <a:rPr lang="da-DK" sz="7200" b="1" i="1" dirty="0" err="1"/>
              <a:t>wird</a:t>
            </a:r>
            <a:r>
              <a:rPr lang="da-DK" sz="7200" b="1" i="1" dirty="0"/>
              <a:t>) </a:t>
            </a:r>
            <a:r>
              <a:rPr lang="da-DK" sz="7200" dirty="0"/>
              <a:t>blive</a:t>
            </a:r>
          </a:p>
          <a:p>
            <a:pPr>
              <a:lnSpc>
                <a:spcPct val="120000"/>
              </a:lnSpc>
            </a:pPr>
            <a:r>
              <a:rPr lang="da-DK" sz="7200" b="1" dirty="0" err="1"/>
              <a:t>packen</a:t>
            </a:r>
            <a:r>
              <a:rPr lang="da-DK" sz="7200" dirty="0"/>
              <a:t> pakke</a:t>
            </a:r>
          </a:p>
          <a:p>
            <a:pPr>
              <a:lnSpc>
                <a:spcPct val="120000"/>
              </a:lnSpc>
            </a:pPr>
            <a:r>
              <a:rPr lang="da-DK" sz="7200" b="1" dirty="0" err="1"/>
              <a:t>sterben</a:t>
            </a:r>
            <a:r>
              <a:rPr lang="da-DK" sz="7200" b="1" dirty="0"/>
              <a:t>*</a:t>
            </a:r>
            <a:r>
              <a:rPr lang="da-DK" sz="7200" b="1" i="1" dirty="0"/>
              <a:t> (</a:t>
            </a:r>
            <a:r>
              <a:rPr lang="da-DK" sz="7200" b="1" i="1" dirty="0" err="1"/>
              <a:t>stirbt</a:t>
            </a:r>
            <a:r>
              <a:rPr lang="da-DK" sz="7200" b="1" i="1" dirty="0"/>
              <a:t>) </a:t>
            </a:r>
            <a:r>
              <a:rPr lang="da-DK" sz="7200" dirty="0"/>
              <a:t>dø</a:t>
            </a:r>
          </a:p>
          <a:p>
            <a:pPr>
              <a:lnSpc>
                <a:spcPct val="120000"/>
              </a:lnSpc>
            </a:pPr>
            <a:r>
              <a:rPr lang="da-DK" sz="7200" b="1" dirty="0" err="1"/>
              <a:t>untreu</a:t>
            </a:r>
            <a:r>
              <a:rPr lang="da-DK" sz="7200" dirty="0"/>
              <a:t> utro</a:t>
            </a:r>
          </a:p>
          <a:p>
            <a:pPr>
              <a:lnSpc>
                <a:spcPct val="120000"/>
              </a:lnSpc>
            </a:pPr>
            <a:r>
              <a:rPr lang="da-DK" sz="7200" b="1" dirty="0"/>
              <a:t>die </a:t>
            </a:r>
            <a:r>
              <a:rPr lang="da-DK" sz="7200" b="1" dirty="0" err="1"/>
              <a:t>Rache</a:t>
            </a:r>
            <a:r>
              <a:rPr lang="da-DK" sz="7200" b="1" dirty="0"/>
              <a:t> </a:t>
            </a:r>
            <a:r>
              <a:rPr lang="da-DK" sz="7200" dirty="0"/>
              <a:t>hævnen</a:t>
            </a:r>
          </a:p>
          <a:p>
            <a:pPr>
              <a:lnSpc>
                <a:spcPct val="120000"/>
              </a:lnSpc>
            </a:pPr>
            <a:r>
              <a:rPr lang="da-DK" sz="7200" b="1" dirty="0"/>
              <a:t>machen</a:t>
            </a:r>
            <a:r>
              <a:rPr lang="da-DK" sz="7200" dirty="0"/>
              <a:t> lave</a:t>
            </a:r>
          </a:p>
          <a:p>
            <a:pPr>
              <a:lnSpc>
                <a:spcPct val="120000"/>
              </a:lnSpc>
            </a:pPr>
            <a:r>
              <a:rPr lang="da-DK" sz="7200" b="1" dirty="0"/>
              <a:t>das </a:t>
            </a:r>
            <a:r>
              <a:rPr lang="da-DK" sz="7200" b="1" dirty="0" err="1"/>
              <a:t>Narkosemittel</a:t>
            </a:r>
            <a:r>
              <a:rPr lang="da-DK" sz="7200" b="1" dirty="0"/>
              <a:t> </a:t>
            </a:r>
            <a:r>
              <a:rPr lang="da-DK" sz="7200" dirty="0"/>
              <a:t>bedøvelsesmidlet</a:t>
            </a:r>
          </a:p>
          <a:p>
            <a:pPr>
              <a:lnSpc>
                <a:spcPct val="120000"/>
              </a:lnSpc>
            </a:pPr>
            <a:r>
              <a:rPr lang="da-DK" sz="7200" b="1" dirty="0" err="1"/>
              <a:t>aus•tauschen</a:t>
            </a:r>
            <a:r>
              <a:rPr lang="da-DK" sz="7200" b="1" dirty="0"/>
              <a:t> </a:t>
            </a:r>
            <a:r>
              <a:rPr lang="da-DK" sz="7200" dirty="0"/>
              <a:t>udskifte</a:t>
            </a:r>
          </a:p>
          <a:p>
            <a:pPr>
              <a:lnSpc>
                <a:spcPct val="120000"/>
              </a:lnSpc>
            </a:pPr>
            <a:r>
              <a:rPr lang="da-DK" sz="7200" b="1" dirty="0"/>
              <a:t>tot </a:t>
            </a:r>
            <a:r>
              <a:rPr lang="da-DK" sz="7200" dirty="0"/>
              <a:t>død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D70DB3B1-AD99-CBD2-799F-501C418D5DAA}"/>
              </a:ext>
            </a:extLst>
          </p:cNvPr>
          <p:cNvSpPr txBox="1"/>
          <p:nvPr/>
        </p:nvSpPr>
        <p:spPr>
          <a:xfrm>
            <a:off x="8717280" y="5674360"/>
            <a:ext cx="3169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highlight>
                  <a:srgbClr val="FFFF00"/>
                </a:highlight>
              </a:rPr>
              <a:t>Opgave: </a:t>
            </a:r>
          </a:p>
          <a:p>
            <a:pPr marL="342900" indent="-342900">
              <a:buFont typeface="+mj-lt"/>
              <a:buAutoNum type="arabicPeriod"/>
            </a:pPr>
            <a:r>
              <a:rPr lang="da-DK" dirty="0">
                <a:highlight>
                  <a:srgbClr val="FFFF00"/>
                </a:highlight>
              </a:rPr>
              <a:t>Øv ordene individuelt.</a:t>
            </a:r>
          </a:p>
          <a:p>
            <a:pPr marL="342900" indent="-342900">
              <a:buFont typeface="+mj-lt"/>
              <a:buAutoNum type="arabicPeriod"/>
            </a:pPr>
            <a:r>
              <a:rPr lang="da-DK" dirty="0">
                <a:highlight>
                  <a:srgbClr val="FFFF00"/>
                </a:highlight>
              </a:rPr>
              <a:t>Quiz hinanden i ordene.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42FB1A11-0707-03FA-595F-3E3583B6EF25}"/>
              </a:ext>
            </a:extLst>
          </p:cNvPr>
          <p:cNvSpPr txBox="1"/>
          <p:nvPr/>
        </p:nvSpPr>
        <p:spPr>
          <a:xfrm>
            <a:off x="660400" y="30480"/>
            <a:ext cx="6939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b="1" dirty="0"/>
              <a:t>Ordliste til </a:t>
            </a:r>
            <a:r>
              <a:rPr lang="da-DK" sz="3600" b="1" dirty="0" err="1"/>
              <a:t>Nasentropfen</a:t>
            </a:r>
            <a:endParaRPr lang="da-DK" sz="3600" b="1" dirty="0"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ACF91E34-2C50-F3CE-21F1-BEE5B0CB9299}"/>
              </a:ext>
            </a:extLst>
          </p:cNvPr>
          <p:cNvSpPr txBox="1"/>
          <p:nvPr/>
        </p:nvSpPr>
        <p:spPr>
          <a:xfrm>
            <a:off x="9123680" y="30480"/>
            <a:ext cx="3942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* = uregelmæssigt verbum</a:t>
            </a:r>
          </a:p>
          <a:p>
            <a:r>
              <a:rPr lang="da-DK" dirty="0"/>
              <a:t>• = løst sammensat verbum</a:t>
            </a:r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12122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96A945-99AE-1651-8DE9-0BF6BC922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Quizlet Live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4D6ABE7-D0C4-A916-D3A2-592C5B7E6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>
                <a:hlinkClick r:id="rId2"/>
              </a:rPr>
              <a:t>https://quizlet.com/dk/1135032183/ord-til-nasentropfen-flash-cards/?new</a:t>
            </a:r>
            <a:r>
              <a:rPr lang="da-D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48663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34C45E-CF94-2201-324D-0308C9A1B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Småord og præpositioner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FBDD736-80BD-F832-2391-C3B45F53B5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3">
            <a:normAutofit fontScale="85000" lnSpcReduction="20000"/>
          </a:bodyPr>
          <a:lstStyle/>
          <a:p>
            <a:r>
              <a:rPr lang="da-DK" b="1" dirty="0"/>
              <a:t>aber</a:t>
            </a:r>
            <a:r>
              <a:rPr lang="da-DK" dirty="0"/>
              <a:t> men</a:t>
            </a:r>
          </a:p>
          <a:p>
            <a:r>
              <a:rPr lang="da-DK" b="1" dirty="0"/>
              <a:t>am </a:t>
            </a:r>
            <a:r>
              <a:rPr lang="da-DK" b="1" dirty="0" err="1"/>
              <a:t>Anfang</a:t>
            </a:r>
            <a:r>
              <a:rPr lang="da-DK" b="1" dirty="0"/>
              <a:t> </a:t>
            </a:r>
            <a:r>
              <a:rPr lang="da-DK" dirty="0"/>
              <a:t>i starten</a:t>
            </a:r>
          </a:p>
          <a:p>
            <a:r>
              <a:rPr lang="da-DK" b="1" dirty="0"/>
              <a:t>am Ende </a:t>
            </a:r>
            <a:r>
              <a:rPr lang="da-DK" dirty="0"/>
              <a:t>i slutningen</a:t>
            </a:r>
          </a:p>
          <a:p>
            <a:r>
              <a:rPr lang="da-DK" b="1" dirty="0" err="1"/>
              <a:t>auch</a:t>
            </a:r>
            <a:r>
              <a:rPr lang="da-DK" dirty="0"/>
              <a:t> også</a:t>
            </a:r>
          </a:p>
          <a:p>
            <a:r>
              <a:rPr lang="da-DK" b="1" dirty="0" err="1"/>
              <a:t>dann</a:t>
            </a:r>
            <a:r>
              <a:rPr lang="da-DK" dirty="0"/>
              <a:t> så</a:t>
            </a:r>
          </a:p>
          <a:p>
            <a:r>
              <a:rPr lang="da-DK" b="1" dirty="0" err="1"/>
              <a:t>danach</a:t>
            </a:r>
            <a:r>
              <a:rPr lang="da-DK" dirty="0"/>
              <a:t> derefter</a:t>
            </a:r>
          </a:p>
          <a:p>
            <a:r>
              <a:rPr lang="da-DK" b="1" dirty="0" err="1"/>
              <a:t>deshalb</a:t>
            </a:r>
            <a:r>
              <a:rPr lang="da-DK" dirty="0"/>
              <a:t> derfor</a:t>
            </a:r>
          </a:p>
          <a:p>
            <a:r>
              <a:rPr lang="da-DK" b="1" dirty="0" err="1"/>
              <a:t>doch</a:t>
            </a:r>
            <a:r>
              <a:rPr lang="da-DK" dirty="0"/>
              <a:t> dog</a:t>
            </a:r>
          </a:p>
          <a:p>
            <a:r>
              <a:rPr lang="da-DK" b="1" dirty="0" err="1"/>
              <a:t>jetzt</a:t>
            </a:r>
            <a:r>
              <a:rPr lang="da-DK" dirty="0"/>
              <a:t> nu</a:t>
            </a:r>
          </a:p>
          <a:p>
            <a:r>
              <a:rPr lang="da-DK" b="1" dirty="0" err="1"/>
              <a:t>nie</a:t>
            </a:r>
            <a:r>
              <a:rPr lang="da-DK" dirty="0"/>
              <a:t> aldrig</a:t>
            </a:r>
          </a:p>
          <a:p>
            <a:r>
              <a:rPr lang="da-DK" b="1" dirty="0" err="1"/>
              <a:t>plötzlich</a:t>
            </a:r>
            <a:r>
              <a:rPr lang="da-DK" dirty="0"/>
              <a:t> pludselig</a:t>
            </a:r>
          </a:p>
          <a:p>
            <a:r>
              <a:rPr lang="da-DK" b="1" dirty="0" err="1"/>
              <a:t>schon</a:t>
            </a:r>
            <a:r>
              <a:rPr lang="da-DK" dirty="0"/>
              <a:t> allerede</a:t>
            </a:r>
          </a:p>
          <a:p>
            <a:r>
              <a:rPr lang="da-DK" b="1" dirty="0" err="1"/>
              <a:t>später</a:t>
            </a:r>
            <a:r>
              <a:rPr lang="da-DK" dirty="0"/>
              <a:t> senere</a:t>
            </a:r>
          </a:p>
          <a:p>
            <a:r>
              <a:rPr lang="da-DK" b="1" dirty="0"/>
              <a:t>und</a:t>
            </a:r>
            <a:r>
              <a:rPr lang="da-DK" dirty="0"/>
              <a:t> og</a:t>
            </a:r>
          </a:p>
          <a:p>
            <a:r>
              <a:rPr lang="da-DK" b="1" dirty="0" err="1"/>
              <a:t>zuerst</a:t>
            </a:r>
            <a:r>
              <a:rPr lang="da-DK" dirty="0"/>
              <a:t> først</a:t>
            </a:r>
          </a:p>
          <a:p>
            <a:pPr marL="0" indent="0">
              <a:buNone/>
            </a:pPr>
            <a:endParaRPr lang="da-DK" b="1" u="sng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da-DK" b="1" u="sng" dirty="0">
                <a:solidFill>
                  <a:schemeClr val="accent4">
                    <a:lumMod val="50000"/>
                  </a:schemeClr>
                </a:solidFill>
              </a:rPr>
              <a:t>Dativ</a:t>
            </a:r>
            <a:r>
              <a:rPr lang="da-DK" b="1" u="sng" dirty="0"/>
              <a:t>:</a:t>
            </a:r>
          </a:p>
          <a:p>
            <a:r>
              <a:rPr lang="da-DK" b="1" dirty="0" err="1">
                <a:solidFill>
                  <a:schemeClr val="accent4">
                    <a:lumMod val="50000"/>
                  </a:schemeClr>
                </a:solidFill>
              </a:rPr>
              <a:t>Aus</a:t>
            </a:r>
            <a:r>
              <a:rPr lang="da-DK" dirty="0"/>
              <a:t> fra</a:t>
            </a:r>
          </a:p>
          <a:p>
            <a:r>
              <a:rPr lang="da-DK" b="1" dirty="0" err="1">
                <a:solidFill>
                  <a:schemeClr val="accent4">
                    <a:lumMod val="50000"/>
                  </a:schemeClr>
                </a:solidFill>
              </a:rPr>
              <a:t>Bei</a:t>
            </a:r>
            <a:r>
              <a:rPr lang="da-DK" b="1" dirty="0"/>
              <a:t> </a:t>
            </a:r>
            <a:r>
              <a:rPr lang="da-DK" dirty="0"/>
              <a:t>hos</a:t>
            </a:r>
          </a:p>
          <a:p>
            <a:r>
              <a:rPr lang="da-DK" b="1" dirty="0">
                <a:solidFill>
                  <a:schemeClr val="accent4">
                    <a:lumMod val="50000"/>
                  </a:schemeClr>
                </a:solidFill>
              </a:rPr>
              <a:t>Mit</a:t>
            </a:r>
            <a:r>
              <a:rPr lang="da-DK" dirty="0"/>
              <a:t> med</a:t>
            </a:r>
          </a:p>
          <a:p>
            <a:r>
              <a:rPr lang="da-DK" b="1" dirty="0" err="1">
                <a:solidFill>
                  <a:schemeClr val="accent4">
                    <a:lumMod val="50000"/>
                  </a:schemeClr>
                </a:solidFill>
              </a:rPr>
              <a:t>Nach</a:t>
            </a:r>
            <a:r>
              <a:rPr lang="da-DK" dirty="0"/>
              <a:t> efter/til</a:t>
            </a:r>
          </a:p>
          <a:p>
            <a:r>
              <a:rPr lang="da-DK" b="1" dirty="0" err="1">
                <a:solidFill>
                  <a:schemeClr val="accent4">
                    <a:lumMod val="50000"/>
                  </a:schemeClr>
                </a:solidFill>
              </a:rPr>
              <a:t>Seit</a:t>
            </a:r>
            <a:r>
              <a:rPr lang="da-DK" dirty="0"/>
              <a:t> siden</a:t>
            </a:r>
          </a:p>
          <a:p>
            <a:r>
              <a:rPr lang="da-DK" b="1" dirty="0">
                <a:solidFill>
                  <a:schemeClr val="accent4">
                    <a:lumMod val="50000"/>
                  </a:schemeClr>
                </a:solidFill>
              </a:rPr>
              <a:t>Von</a:t>
            </a:r>
            <a:r>
              <a:rPr lang="da-DK" dirty="0"/>
              <a:t> fra</a:t>
            </a:r>
          </a:p>
          <a:p>
            <a:r>
              <a:rPr lang="da-DK" b="1" dirty="0">
                <a:solidFill>
                  <a:schemeClr val="accent4">
                    <a:lumMod val="50000"/>
                  </a:schemeClr>
                </a:solidFill>
              </a:rPr>
              <a:t>Zu</a:t>
            </a:r>
            <a:r>
              <a:rPr lang="da-DK" dirty="0"/>
              <a:t> til</a:t>
            </a:r>
          </a:p>
          <a:p>
            <a:pPr marL="0" indent="0">
              <a:buNone/>
            </a:pPr>
            <a:endParaRPr lang="da-DK" b="1" u="sng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da-DK" b="1" u="sng" dirty="0">
                <a:solidFill>
                  <a:srgbClr val="00B050"/>
                </a:solidFill>
              </a:rPr>
              <a:t>Akkusativ:</a:t>
            </a:r>
          </a:p>
          <a:p>
            <a:r>
              <a:rPr lang="da-DK" b="1" dirty="0" err="1">
                <a:solidFill>
                  <a:srgbClr val="00B050"/>
                </a:solidFill>
              </a:rPr>
              <a:t>Durch</a:t>
            </a:r>
            <a:r>
              <a:rPr lang="da-DK" dirty="0"/>
              <a:t> igennem</a:t>
            </a:r>
          </a:p>
          <a:p>
            <a:r>
              <a:rPr lang="da-DK" b="1" dirty="0" err="1">
                <a:solidFill>
                  <a:srgbClr val="00B050"/>
                </a:solidFill>
              </a:rPr>
              <a:t>Für</a:t>
            </a:r>
            <a:r>
              <a:rPr lang="da-DK" dirty="0"/>
              <a:t> for/til</a:t>
            </a:r>
          </a:p>
          <a:p>
            <a:r>
              <a:rPr lang="da-DK" b="1" dirty="0" err="1">
                <a:solidFill>
                  <a:srgbClr val="00B050"/>
                </a:solidFill>
              </a:rPr>
              <a:t>Gegen</a:t>
            </a:r>
            <a:r>
              <a:rPr lang="da-DK" dirty="0"/>
              <a:t> imod</a:t>
            </a:r>
          </a:p>
          <a:p>
            <a:r>
              <a:rPr lang="da-DK" b="1" dirty="0" err="1">
                <a:solidFill>
                  <a:srgbClr val="00B050"/>
                </a:solidFill>
              </a:rPr>
              <a:t>Ohne</a:t>
            </a:r>
            <a:r>
              <a:rPr lang="da-DK" dirty="0"/>
              <a:t> uden</a:t>
            </a:r>
          </a:p>
          <a:p>
            <a:r>
              <a:rPr lang="da-DK" b="1" dirty="0" err="1">
                <a:solidFill>
                  <a:srgbClr val="00B050"/>
                </a:solidFill>
              </a:rPr>
              <a:t>Um</a:t>
            </a:r>
            <a:r>
              <a:rPr lang="da-DK" dirty="0"/>
              <a:t> om</a:t>
            </a:r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8D41E81F-00B4-D344-BAE3-54566156C0E5}"/>
              </a:ext>
            </a:extLst>
          </p:cNvPr>
          <p:cNvSpPr txBox="1"/>
          <p:nvPr/>
        </p:nvSpPr>
        <p:spPr>
          <a:xfrm>
            <a:off x="7551581" y="5576798"/>
            <a:ext cx="46404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highlight>
                  <a:srgbClr val="FFFF00"/>
                </a:highlight>
              </a:rPr>
              <a:t>Opgave: </a:t>
            </a:r>
          </a:p>
          <a:p>
            <a:pPr marL="342900" indent="-342900">
              <a:buFont typeface="+mj-lt"/>
              <a:buAutoNum type="arabicPeriod"/>
            </a:pPr>
            <a:r>
              <a:rPr lang="da-DK" dirty="0">
                <a:highlight>
                  <a:srgbClr val="FFFF00"/>
                </a:highlight>
              </a:rPr>
              <a:t>Øv ordene individuelt.</a:t>
            </a:r>
          </a:p>
          <a:p>
            <a:pPr marL="342900" indent="-342900">
              <a:buFont typeface="+mj-lt"/>
              <a:buAutoNum type="arabicPeriod"/>
            </a:pPr>
            <a:r>
              <a:rPr lang="da-DK" dirty="0">
                <a:highlight>
                  <a:srgbClr val="FFFF00"/>
                </a:highlight>
              </a:rPr>
              <a:t>Quiz hinanden i ordene. Ved præpositioner skal man også sige kasus.</a:t>
            </a:r>
          </a:p>
        </p:txBody>
      </p:sp>
    </p:spTree>
    <p:extLst>
      <p:ext uri="{BB962C8B-B14F-4D97-AF65-F5344CB8AC3E}">
        <p14:creationId xmlns:p14="http://schemas.microsoft.com/office/powerpoint/2010/main" val="4065702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lede 13">
            <a:extLst>
              <a:ext uri="{FF2B5EF4-FFF2-40B4-BE49-F238E27FC236}">
                <a16:creationId xmlns:a16="http://schemas.microsoft.com/office/drawing/2014/main" id="{05E0487B-2DA0-866F-A0CC-72998BF31C7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5746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548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CA3BF1-49DB-F8D3-89CB-B993FBBD50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8338842-CE52-FDD3-352A-7EAC81839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" y="75785"/>
            <a:ext cx="12202160" cy="6729050"/>
          </a:xfrm>
        </p:spPr>
        <p:txBody>
          <a:bodyPr numCol="2">
            <a:normAutofit/>
          </a:bodyPr>
          <a:lstStyle/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de-DE" sz="1900" dirty="0"/>
              <a:t>Manden </a:t>
            </a:r>
            <a:r>
              <a:rPr lang="de-DE" sz="1900" dirty="0" err="1"/>
              <a:t>kan</a:t>
            </a:r>
            <a:r>
              <a:rPr lang="de-DE" sz="1900" dirty="0"/>
              <a:t> </a:t>
            </a:r>
            <a:r>
              <a:rPr lang="de-DE" sz="1900" dirty="0" err="1"/>
              <a:t>ikke</a:t>
            </a:r>
            <a:r>
              <a:rPr lang="de-DE" sz="1900" dirty="0"/>
              <a:t> </a:t>
            </a:r>
            <a:r>
              <a:rPr lang="de-DE" sz="1900" dirty="0" err="1"/>
              <a:t>sove</a:t>
            </a:r>
            <a:endParaRPr lang="de-DE" sz="1900" dirty="0"/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de-DE" sz="1900" dirty="0"/>
              <a:t>Hilde </a:t>
            </a:r>
            <a:r>
              <a:rPr lang="de-DE" sz="1900" dirty="0" err="1"/>
              <a:t>snorker</a:t>
            </a:r>
            <a:endParaRPr lang="de-DE" sz="1900" dirty="0"/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de-DE" sz="1900" dirty="0"/>
              <a:t>Manden </a:t>
            </a:r>
            <a:r>
              <a:rPr lang="de-DE" sz="1900" dirty="0" err="1"/>
              <a:t>skubber</a:t>
            </a:r>
            <a:r>
              <a:rPr lang="da-DK" sz="1900" b="1" dirty="0"/>
              <a:t>•</a:t>
            </a:r>
            <a:r>
              <a:rPr lang="de-DE" sz="1900" dirty="0"/>
              <a:t> </a:t>
            </a:r>
            <a:r>
              <a:rPr lang="de-DE" sz="1900" dirty="0" err="1"/>
              <a:t>hende</a:t>
            </a:r>
            <a:r>
              <a:rPr lang="de-DE" sz="1900" dirty="0"/>
              <a:t>, </a:t>
            </a:r>
            <a:r>
              <a:rPr lang="de-DE" sz="1900" dirty="0" err="1"/>
              <a:t>og</a:t>
            </a:r>
            <a:r>
              <a:rPr lang="de-DE" sz="1900" dirty="0"/>
              <a:t> </a:t>
            </a:r>
            <a:r>
              <a:rPr lang="de-DE" sz="1900" dirty="0" err="1"/>
              <a:t>hun</a:t>
            </a:r>
            <a:r>
              <a:rPr lang="de-DE" sz="1900" dirty="0"/>
              <a:t> holder</a:t>
            </a:r>
            <a:r>
              <a:rPr lang="da-DK" sz="1900" b="1" dirty="0"/>
              <a:t>•</a:t>
            </a:r>
            <a:r>
              <a:rPr lang="de-DE" sz="1900" dirty="0"/>
              <a:t> op.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de-DE" sz="1900" dirty="0"/>
              <a:t>I den </a:t>
            </a:r>
            <a:r>
              <a:rPr lang="de-DE" sz="1900" dirty="0" err="1"/>
              <a:t>næste</a:t>
            </a:r>
            <a:r>
              <a:rPr lang="de-DE" sz="1900" dirty="0"/>
              <a:t> </a:t>
            </a:r>
            <a:r>
              <a:rPr lang="de-DE" sz="1900" dirty="0" err="1"/>
              <a:t>nat</a:t>
            </a:r>
            <a:r>
              <a:rPr lang="de-DE" sz="1900" dirty="0"/>
              <a:t> </a:t>
            </a:r>
            <a:r>
              <a:rPr lang="de-DE" sz="1900" dirty="0" err="1"/>
              <a:t>snorker</a:t>
            </a:r>
            <a:r>
              <a:rPr lang="de-DE" sz="1900" dirty="0"/>
              <a:t> Hilde </a:t>
            </a:r>
            <a:r>
              <a:rPr lang="de-DE" sz="1900" dirty="0" err="1"/>
              <a:t>igen</a:t>
            </a:r>
            <a:r>
              <a:rPr lang="de-DE" sz="1900" dirty="0"/>
              <a:t>.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de-DE" sz="1900" dirty="0"/>
              <a:t>Manden </a:t>
            </a:r>
            <a:r>
              <a:rPr lang="de-DE" sz="1900" dirty="0" err="1"/>
              <a:t>kan</a:t>
            </a:r>
            <a:r>
              <a:rPr lang="de-DE" sz="1900" dirty="0"/>
              <a:t> </a:t>
            </a:r>
            <a:r>
              <a:rPr lang="de-DE" sz="1900" dirty="0" err="1"/>
              <a:t>ikke</a:t>
            </a:r>
            <a:r>
              <a:rPr lang="de-DE" sz="1900" dirty="0"/>
              <a:t> </a:t>
            </a:r>
            <a:r>
              <a:rPr lang="de-DE" sz="1900" dirty="0" err="1"/>
              <a:t>andetsteds</a:t>
            </a:r>
            <a:r>
              <a:rPr lang="de-DE" sz="1900" dirty="0"/>
              <a:t> </a:t>
            </a:r>
            <a:r>
              <a:rPr lang="de-DE" sz="1900" dirty="0" err="1"/>
              <a:t>sove</a:t>
            </a:r>
            <a:r>
              <a:rPr lang="de-DE" sz="1900" dirty="0"/>
              <a:t>.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de-DE" sz="1900" dirty="0"/>
              <a:t>Manden har mange </a:t>
            </a:r>
            <a:r>
              <a:rPr lang="de-DE" sz="1900" dirty="0" err="1"/>
              <a:t>søvnløse</a:t>
            </a:r>
            <a:r>
              <a:rPr lang="de-DE" sz="1900" dirty="0"/>
              <a:t> </a:t>
            </a:r>
            <a:r>
              <a:rPr lang="de-DE" sz="1900" dirty="0" err="1"/>
              <a:t>nætter</a:t>
            </a:r>
            <a:r>
              <a:rPr lang="de-DE" sz="1900" dirty="0"/>
              <a:t>.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de-DE" sz="1900" dirty="0"/>
              <a:t>En </a:t>
            </a:r>
            <a:r>
              <a:rPr lang="de-DE" sz="1900" b="1" dirty="0"/>
              <a:t>Kollege des Mannes </a:t>
            </a:r>
            <a:r>
              <a:rPr lang="de-DE" sz="1900" dirty="0" err="1"/>
              <a:t>anbefaler</a:t>
            </a:r>
            <a:r>
              <a:rPr lang="de-DE" sz="1900" dirty="0"/>
              <a:t> </a:t>
            </a:r>
            <a:r>
              <a:rPr lang="de-DE" sz="1900" dirty="0" err="1"/>
              <a:t>næsedråber</a:t>
            </a:r>
            <a:r>
              <a:rPr lang="de-DE" sz="1900" dirty="0"/>
              <a:t>.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de-DE" sz="1900" dirty="0"/>
              <a:t>Manden </a:t>
            </a:r>
            <a:r>
              <a:rPr lang="de-DE" sz="1900" dirty="0" err="1"/>
              <a:t>giver</a:t>
            </a:r>
            <a:r>
              <a:rPr lang="de-DE" sz="1900" dirty="0"/>
              <a:t> Hilde </a:t>
            </a:r>
            <a:r>
              <a:rPr lang="de-DE" sz="1900" dirty="0" err="1"/>
              <a:t>næsedråberne</a:t>
            </a:r>
            <a:r>
              <a:rPr lang="de-DE" sz="1900" dirty="0"/>
              <a:t>.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de-DE" sz="1900" dirty="0"/>
              <a:t>Hilde </a:t>
            </a:r>
            <a:r>
              <a:rPr lang="de-DE" sz="1900" dirty="0" err="1"/>
              <a:t>tager</a:t>
            </a:r>
            <a:r>
              <a:rPr lang="de-DE" sz="1900" dirty="0"/>
              <a:t> </a:t>
            </a:r>
            <a:r>
              <a:rPr lang="de-DE" sz="1900" dirty="0" err="1"/>
              <a:t>næsedråberne</a:t>
            </a:r>
            <a:r>
              <a:rPr lang="de-DE" sz="1900" dirty="0"/>
              <a:t>.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de-DE" sz="1900" dirty="0" err="1"/>
              <a:t>Snorken</a:t>
            </a:r>
            <a:r>
              <a:rPr lang="de-DE" sz="1900" dirty="0"/>
              <a:t> holder op.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de-DE" sz="1900" dirty="0"/>
              <a:t>Hilde </a:t>
            </a:r>
            <a:r>
              <a:rPr lang="de-DE" sz="1900" dirty="0" err="1"/>
              <a:t>glemmer</a:t>
            </a:r>
            <a:r>
              <a:rPr lang="de-DE" sz="1900" dirty="0"/>
              <a:t> at tage </a:t>
            </a:r>
            <a:r>
              <a:rPr lang="de-DE" sz="1900" dirty="0" err="1"/>
              <a:t>næsedråberne</a:t>
            </a:r>
            <a:r>
              <a:rPr lang="de-DE" sz="1900" dirty="0"/>
              <a:t>.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de-DE" sz="1900" dirty="0"/>
              <a:t>Manden </a:t>
            </a:r>
            <a:r>
              <a:rPr lang="de-DE" sz="1900" dirty="0" err="1"/>
              <a:t>bliver</a:t>
            </a:r>
            <a:r>
              <a:rPr lang="de-DE" sz="1900" dirty="0"/>
              <a:t> </a:t>
            </a:r>
            <a:r>
              <a:rPr lang="de-DE" sz="1900" dirty="0" err="1"/>
              <a:t>sur</a:t>
            </a:r>
            <a:r>
              <a:rPr lang="de-DE" sz="1900" dirty="0"/>
              <a:t>.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de-DE" sz="1900" dirty="0"/>
              <a:t>Hilde </a:t>
            </a:r>
            <a:r>
              <a:rPr lang="de-DE" sz="1900" dirty="0" err="1"/>
              <a:t>begynder</a:t>
            </a:r>
            <a:r>
              <a:rPr lang="de-DE" sz="1900" dirty="0"/>
              <a:t> at </a:t>
            </a:r>
            <a:r>
              <a:rPr lang="de-DE" sz="1900" dirty="0" err="1"/>
              <a:t>overnatte</a:t>
            </a:r>
            <a:r>
              <a:rPr lang="de-DE" sz="1900" dirty="0"/>
              <a:t> </a:t>
            </a:r>
            <a:r>
              <a:rPr lang="de-DE" sz="1900" dirty="0" err="1"/>
              <a:t>hos</a:t>
            </a:r>
            <a:r>
              <a:rPr lang="de-DE" sz="1900" dirty="0"/>
              <a:t> sin </a:t>
            </a:r>
            <a:r>
              <a:rPr lang="de-DE" sz="1900" dirty="0" err="1"/>
              <a:t>veninde</a:t>
            </a:r>
            <a:r>
              <a:rPr lang="de-DE" sz="1900" dirty="0"/>
              <a:t>.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de-DE" sz="1900" dirty="0"/>
              <a:t>Hilde </a:t>
            </a:r>
            <a:r>
              <a:rPr lang="de-DE" sz="1900" dirty="0" err="1"/>
              <a:t>glemmer</a:t>
            </a:r>
            <a:r>
              <a:rPr lang="de-DE" sz="1900" dirty="0"/>
              <a:t> </a:t>
            </a:r>
            <a:r>
              <a:rPr lang="de-DE" sz="1900" dirty="0" err="1"/>
              <a:t>aldrig</a:t>
            </a:r>
            <a:r>
              <a:rPr lang="de-DE" sz="1900" dirty="0"/>
              <a:t> at </a:t>
            </a:r>
            <a:r>
              <a:rPr lang="de-DE" sz="1900" dirty="0" err="1"/>
              <a:t>pakke</a:t>
            </a:r>
            <a:r>
              <a:rPr lang="de-DE" sz="1900" dirty="0"/>
              <a:t> sine </a:t>
            </a:r>
            <a:r>
              <a:rPr lang="de-DE" sz="1900" dirty="0" err="1"/>
              <a:t>næsedråber</a:t>
            </a:r>
            <a:r>
              <a:rPr lang="de-DE" sz="1900" dirty="0"/>
              <a:t>.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de-DE" sz="1900" dirty="0"/>
              <a:t>Manden </a:t>
            </a:r>
            <a:r>
              <a:rPr lang="de-DE" sz="1900" dirty="0" err="1"/>
              <a:t>tror</a:t>
            </a:r>
            <a:r>
              <a:rPr lang="de-DE" sz="1900" dirty="0"/>
              <a:t>, at Hilde er </a:t>
            </a:r>
            <a:r>
              <a:rPr lang="de-DE" sz="1900" dirty="0" err="1"/>
              <a:t>utro</a:t>
            </a:r>
            <a:r>
              <a:rPr lang="de-DE" sz="1900" dirty="0"/>
              <a:t>.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de-DE" sz="1900" dirty="0"/>
              <a:t>Manden </a:t>
            </a:r>
            <a:r>
              <a:rPr lang="de-DE" sz="1900" dirty="0" err="1"/>
              <a:t>vil</a:t>
            </a:r>
            <a:r>
              <a:rPr lang="de-DE" sz="1900" dirty="0"/>
              <a:t> </a:t>
            </a:r>
            <a:r>
              <a:rPr lang="de-DE" sz="1900" dirty="0" err="1"/>
              <a:t>have</a:t>
            </a:r>
            <a:r>
              <a:rPr lang="de-DE" sz="1900" dirty="0"/>
              <a:t> </a:t>
            </a:r>
            <a:r>
              <a:rPr lang="de-DE" sz="1900" dirty="0" err="1"/>
              <a:t>hævn</a:t>
            </a:r>
            <a:r>
              <a:rPr lang="de-DE" sz="1900" dirty="0"/>
              <a:t>.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de-DE" sz="1900" dirty="0"/>
              <a:t>Manden </a:t>
            </a:r>
            <a:r>
              <a:rPr lang="de-DE" sz="1900" dirty="0" err="1"/>
              <a:t>laver</a:t>
            </a:r>
            <a:r>
              <a:rPr lang="de-DE" sz="1900" dirty="0"/>
              <a:t> en plan. 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de-DE" sz="1900" dirty="0"/>
              <a:t>Manden </a:t>
            </a:r>
            <a:r>
              <a:rPr lang="de-DE" sz="1900" dirty="0" err="1"/>
              <a:t>ud</a:t>
            </a:r>
            <a:r>
              <a:rPr lang="da-DK" sz="1900" b="1" dirty="0"/>
              <a:t>•</a:t>
            </a:r>
            <a:r>
              <a:rPr lang="de-DE" sz="1900" dirty="0" err="1"/>
              <a:t>skifter</a:t>
            </a:r>
            <a:r>
              <a:rPr lang="de-DE" sz="1900" dirty="0"/>
              <a:t> </a:t>
            </a:r>
            <a:r>
              <a:rPr lang="de-DE" sz="1900" dirty="0" err="1"/>
              <a:t>Næsedråberne</a:t>
            </a:r>
            <a:r>
              <a:rPr lang="de-DE" sz="1900" dirty="0"/>
              <a:t> </a:t>
            </a:r>
            <a:r>
              <a:rPr lang="de-DE" sz="1900" b="1" dirty="0"/>
              <a:t>gegen</a:t>
            </a:r>
            <a:r>
              <a:rPr lang="de-DE" sz="1900" dirty="0"/>
              <a:t> et </a:t>
            </a:r>
            <a:r>
              <a:rPr lang="de-DE" sz="1900" dirty="0" err="1"/>
              <a:t>narkosemiddel</a:t>
            </a:r>
            <a:r>
              <a:rPr lang="de-DE" sz="1900" dirty="0"/>
              <a:t>.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de-DE" sz="1900" dirty="0"/>
              <a:t>Hilde </a:t>
            </a:r>
            <a:r>
              <a:rPr lang="de-DE" sz="1900" dirty="0" err="1"/>
              <a:t>dør</a:t>
            </a:r>
            <a:r>
              <a:rPr lang="de-DE" sz="1900" dirty="0"/>
              <a:t> </a:t>
            </a:r>
            <a:r>
              <a:rPr lang="de-DE" sz="1900" dirty="0" err="1"/>
              <a:t>ikke</a:t>
            </a:r>
            <a:r>
              <a:rPr lang="de-DE" sz="1900" dirty="0"/>
              <a:t>.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de-DE" sz="1900" dirty="0"/>
              <a:t>Manden er </a:t>
            </a:r>
            <a:r>
              <a:rPr lang="de-DE" sz="1900" dirty="0" err="1"/>
              <a:t>utro</a:t>
            </a:r>
            <a:r>
              <a:rPr lang="de-DE" sz="1900" dirty="0"/>
              <a:t> </a:t>
            </a:r>
            <a:r>
              <a:rPr lang="de-DE" sz="1900" dirty="0" err="1"/>
              <a:t>med</a:t>
            </a:r>
            <a:r>
              <a:rPr lang="de-DE" sz="1900" dirty="0"/>
              <a:t> Hildes </a:t>
            </a:r>
            <a:r>
              <a:rPr lang="de-DE" sz="1900" dirty="0" err="1"/>
              <a:t>veninde</a:t>
            </a:r>
            <a:r>
              <a:rPr lang="de-DE" sz="1900" dirty="0"/>
              <a:t>, Sonja. 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de-DE" sz="1900" dirty="0"/>
              <a:t>Manden </a:t>
            </a:r>
            <a:r>
              <a:rPr lang="de-DE" sz="1900" dirty="0" err="1"/>
              <a:t>sover</a:t>
            </a:r>
            <a:r>
              <a:rPr lang="de-DE" sz="1900" dirty="0"/>
              <a:t> </a:t>
            </a:r>
            <a:r>
              <a:rPr lang="de-DE" sz="1900" dirty="0" err="1"/>
              <a:t>hos</a:t>
            </a:r>
            <a:r>
              <a:rPr lang="de-DE" sz="1900" dirty="0"/>
              <a:t> Sonja.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de-DE" sz="1900" dirty="0"/>
              <a:t>Om </a:t>
            </a:r>
            <a:r>
              <a:rPr lang="de-DE" sz="1900" dirty="0" err="1"/>
              <a:t>morgenen</a:t>
            </a:r>
            <a:r>
              <a:rPr lang="de-DE" sz="1900" dirty="0"/>
              <a:t> er Sonja </a:t>
            </a:r>
            <a:r>
              <a:rPr lang="de-DE" sz="1900" dirty="0" err="1"/>
              <a:t>død</a:t>
            </a:r>
            <a:r>
              <a:rPr lang="de-DE" sz="1900" dirty="0"/>
              <a:t>.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de-DE" sz="1900" dirty="0"/>
              <a:t>Sonja har taget Hildes </a:t>
            </a:r>
            <a:r>
              <a:rPr lang="de-DE" sz="1900" dirty="0" err="1"/>
              <a:t>næsedråber</a:t>
            </a:r>
            <a:endParaRPr lang="de-DE" sz="1900" dirty="0"/>
          </a:p>
          <a:p>
            <a:endParaRPr lang="da-DK" sz="1800" dirty="0"/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21400843-9837-6A07-1206-F87C82E9415D}"/>
              </a:ext>
            </a:extLst>
          </p:cNvPr>
          <p:cNvSpPr txBox="1"/>
          <p:nvPr/>
        </p:nvSpPr>
        <p:spPr>
          <a:xfrm>
            <a:off x="6096000" y="5782905"/>
            <a:ext cx="6126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highlight>
                  <a:srgbClr val="FFFF00"/>
                </a:highlight>
              </a:rPr>
              <a:t>Opgave: </a:t>
            </a:r>
          </a:p>
          <a:p>
            <a:r>
              <a:rPr lang="da-DK" dirty="0">
                <a:highlight>
                  <a:srgbClr val="FFFF00"/>
                </a:highlight>
              </a:rPr>
              <a:t>Oversæt mundtligt sætningerne til tysk, hvor I indsætter et småord, når det passer for at gøre sproget mere flydende.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9E46F161-334B-0CD2-8DD2-310B3BCE0DCA}"/>
              </a:ext>
            </a:extLst>
          </p:cNvPr>
          <p:cNvSpPr txBox="1"/>
          <p:nvPr/>
        </p:nvSpPr>
        <p:spPr>
          <a:xfrm>
            <a:off x="7427667" y="3659247"/>
            <a:ext cx="4794813" cy="3046988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r>
              <a:rPr lang="da-DK" sz="1600" b="1" dirty="0"/>
              <a:t>aber</a:t>
            </a:r>
            <a:r>
              <a:rPr lang="da-DK" sz="1600" dirty="0"/>
              <a:t> men</a:t>
            </a:r>
          </a:p>
          <a:p>
            <a:r>
              <a:rPr lang="da-DK" sz="1600" b="1" dirty="0"/>
              <a:t>am </a:t>
            </a:r>
            <a:r>
              <a:rPr lang="da-DK" sz="1600" b="1" dirty="0" err="1"/>
              <a:t>Anfang</a:t>
            </a:r>
            <a:r>
              <a:rPr lang="da-DK" sz="1600" b="1" dirty="0"/>
              <a:t> </a:t>
            </a:r>
            <a:r>
              <a:rPr lang="da-DK" sz="1600" dirty="0"/>
              <a:t>i starten</a:t>
            </a:r>
          </a:p>
          <a:p>
            <a:r>
              <a:rPr lang="da-DK" sz="1600" b="1" dirty="0"/>
              <a:t>am Ende </a:t>
            </a:r>
            <a:r>
              <a:rPr lang="da-DK" sz="1600" dirty="0"/>
              <a:t>i slutningen</a:t>
            </a:r>
          </a:p>
          <a:p>
            <a:r>
              <a:rPr lang="da-DK" sz="1600" b="1" dirty="0" err="1"/>
              <a:t>auch</a:t>
            </a:r>
            <a:r>
              <a:rPr lang="da-DK" sz="1600" dirty="0"/>
              <a:t> også</a:t>
            </a:r>
          </a:p>
          <a:p>
            <a:r>
              <a:rPr lang="da-DK" sz="1600" b="1" dirty="0" err="1"/>
              <a:t>dann</a:t>
            </a:r>
            <a:r>
              <a:rPr lang="da-DK" sz="1600" dirty="0"/>
              <a:t> så</a:t>
            </a:r>
          </a:p>
          <a:p>
            <a:r>
              <a:rPr lang="da-DK" sz="1600" b="1" dirty="0" err="1"/>
              <a:t>danach</a:t>
            </a:r>
            <a:r>
              <a:rPr lang="da-DK" sz="1600" dirty="0"/>
              <a:t> derefter</a:t>
            </a:r>
          </a:p>
          <a:p>
            <a:r>
              <a:rPr lang="da-DK" sz="1600" b="1" dirty="0" err="1"/>
              <a:t>deshalb</a:t>
            </a:r>
            <a:r>
              <a:rPr lang="da-DK" sz="1600" dirty="0"/>
              <a:t> derfor</a:t>
            </a:r>
          </a:p>
          <a:p>
            <a:r>
              <a:rPr lang="da-DK" sz="1600" b="1" dirty="0" err="1"/>
              <a:t>doch</a:t>
            </a:r>
            <a:r>
              <a:rPr lang="da-DK" sz="1600" dirty="0"/>
              <a:t> dog</a:t>
            </a:r>
          </a:p>
          <a:p>
            <a:endParaRPr lang="da-DK" sz="1600" b="1" dirty="0"/>
          </a:p>
          <a:p>
            <a:endParaRPr lang="da-DK" sz="1600" b="1" dirty="0"/>
          </a:p>
          <a:p>
            <a:endParaRPr lang="da-DK" sz="1600" b="1" dirty="0"/>
          </a:p>
          <a:p>
            <a:endParaRPr lang="da-DK" sz="1600" b="1" dirty="0"/>
          </a:p>
          <a:p>
            <a:r>
              <a:rPr lang="da-DK" sz="1600" b="1" dirty="0" err="1"/>
              <a:t>jetzt</a:t>
            </a:r>
            <a:r>
              <a:rPr lang="da-DK" sz="1600" dirty="0"/>
              <a:t> nu</a:t>
            </a:r>
          </a:p>
          <a:p>
            <a:r>
              <a:rPr lang="da-DK" sz="1600" b="1" dirty="0" err="1"/>
              <a:t>nie</a:t>
            </a:r>
            <a:r>
              <a:rPr lang="da-DK" sz="1600" dirty="0"/>
              <a:t> aldrig</a:t>
            </a:r>
          </a:p>
          <a:p>
            <a:r>
              <a:rPr lang="da-DK" sz="1600" b="1" dirty="0" err="1"/>
              <a:t>plötzlich</a:t>
            </a:r>
            <a:r>
              <a:rPr lang="da-DK" sz="1600" dirty="0"/>
              <a:t> pludselig</a:t>
            </a:r>
          </a:p>
          <a:p>
            <a:r>
              <a:rPr lang="da-DK" sz="1600" b="1" dirty="0" err="1"/>
              <a:t>schon</a:t>
            </a:r>
            <a:r>
              <a:rPr lang="da-DK" sz="1600" dirty="0"/>
              <a:t> allerede</a:t>
            </a:r>
          </a:p>
          <a:p>
            <a:r>
              <a:rPr lang="da-DK" sz="1600" b="1" dirty="0" err="1"/>
              <a:t>später</a:t>
            </a:r>
            <a:r>
              <a:rPr lang="da-DK" sz="1600" dirty="0"/>
              <a:t> senere</a:t>
            </a:r>
          </a:p>
          <a:p>
            <a:r>
              <a:rPr lang="da-DK" sz="1600" b="1" dirty="0"/>
              <a:t>und</a:t>
            </a:r>
            <a:r>
              <a:rPr lang="da-DK" sz="1600" dirty="0"/>
              <a:t> og</a:t>
            </a:r>
          </a:p>
          <a:p>
            <a:r>
              <a:rPr lang="da-DK" sz="1600" b="1" dirty="0" err="1"/>
              <a:t>zuerst</a:t>
            </a:r>
            <a:r>
              <a:rPr lang="da-DK" sz="1600" dirty="0"/>
              <a:t> først</a:t>
            </a:r>
          </a:p>
        </p:txBody>
      </p:sp>
    </p:spTree>
    <p:extLst>
      <p:ext uri="{BB962C8B-B14F-4D97-AF65-F5344CB8AC3E}">
        <p14:creationId xmlns:p14="http://schemas.microsoft.com/office/powerpoint/2010/main" val="13243157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DEBCD6-5211-33B2-61BB-662EA57DA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Teori: Ledsætningsindledere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0009639-B272-DFDC-0EBF-9132A422C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825624"/>
            <a:ext cx="8953983" cy="5032375"/>
          </a:xfrm>
        </p:spPr>
        <p:txBody>
          <a:bodyPr>
            <a:normAutofit/>
          </a:bodyPr>
          <a:lstStyle/>
          <a:p>
            <a:r>
              <a:rPr lang="da-DK" dirty="0"/>
              <a:t>Når man indleder en sætning med en ledsætningsindleder, danner man en ledsætning.</a:t>
            </a:r>
            <a:br>
              <a:rPr lang="da-DK" dirty="0"/>
            </a:br>
            <a:endParaRPr lang="da-DK" dirty="0"/>
          </a:p>
          <a:p>
            <a:r>
              <a:rPr lang="da-DK" dirty="0"/>
              <a:t>I en ledsætning skal v1 rykkes bagerst. Fx:</a:t>
            </a:r>
          </a:p>
          <a:p>
            <a:pPr lvl="1"/>
            <a:r>
              <a:rPr lang="da-DK" dirty="0"/>
              <a:t>Er </a:t>
            </a:r>
            <a:r>
              <a:rPr lang="da-DK" b="1" dirty="0" err="1"/>
              <a:t>kauft</a:t>
            </a:r>
            <a:r>
              <a:rPr lang="da-DK" dirty="0"/>
              <a:t> </a:t>
            </a:r>
            <a:r>
              <a:rPr lang="da-DK" dirty="0" err="1"/>
              <a:t>ein</a:t>
            </a:r>
            <a:r>
              <a:rPr lang="da-DK" dirty="0"/>
              <a:t> Haus, </a:t>
            </a:r>
            <a:r>
              <a:rPr lang="da-DK" dirty="0" err="1">
                <a:highlight>
                  <a:srgbClr val="FFFF00"/>
                </a:highlight>
              </a:rPr>
              <a:t>weil</a:t>
            </a:r>
            <a:r>
              <a:rPr lang="da-DK" dirty="0"/>
              <a:t> er </a:t>
            </a:r>
            <a:r>
              <a:rPr lang="da-DK" dirty="0" err="1"/>
              <a:t>ein</a:t>
            </a:r>
            <a:r>
              <a:rPr lang="da-DK" dirty="0"/>
              <a:t> Haus </a:t>
            </a:r>
            <a:r>
              <a:rPr lang="da-DK" b="1" dirty="0" err="1"/>
              <a:t>kauft</a:t>
            </a:r>
            <a:r>
              <a:rPr lang="da-DK" dirty="0"/>
              <a:t>.</a:t>
            </a:r>
            <a:br>
              <a:rPr lang="da-DK" dirty="0"/>
            </a:br>
            <a:endParaRPr lang="da-DK" dirty="0"/>
          </a:p>
          <a:p>
            <a:r>
              <a:rPr lang="da-DK" dirty="0"/>
              <a:t>Normal hvis der er 2 verber i en hovedsætning, skal v2 bagerst. Den eneste forskel i en ledsætning med 2 verber er, at v2 skal bagerst. Fx: </a:t>
            </a:r>
          </a:p>
          <a:p>
            <a:pPr lvl="1"/>
            <a:r>
              <a:rPr lang="da-DK" dirty="0"/>
              <a:t>Er </a:t>
            </a:r>
            <a:r>
              <a:rPr lang="da-DK" b="1" dirty="0" err="1"/>
              <a:t>will</a:t>
            </a:r>
            <a:r>
              <a:rPr lang="da-DK" dirty="0"/>
              <a:t> </a:t>
            </a:r>
            <a:r>
              <a:rPr lang="da-DK" dirty="0" err="1"/>
              <a:t>ein</a:t>
            </a:r>
            <a:r>
              <a:rPr lang="da-DK" dirty="0"/>
              <a:t> Haus </a:t>
            </a:r>
            <a:r>
              <a:rPr lang="da-DK" b="1" dirty="0" err="1"/>
              <a:t>kaufen</a:t>
            </a:r>
            <a:r>
              <a:rPr lang="da-DK" dirty="0"/>
              <a:t>, </a:t>
            </a:r>
            <a:r>
              <a:rPr lang="da-DK" dirty="0" err="1">
                <a:highlight>
                  <a:srgbClr val="FFFF00"/>
                </a:highlight>
              </a:rPr>
              <a:t>weil</a:t>
            </a:r>
            <a:r>
              <a:rPr lang="da-DK" dirty="0"/>
              <a:t> er </a:t>
            </a:r>
            <a:r>
              <a:rPr lang="da-DK" dirty="0" err="1"/>
              <a:t>ein</a:t>
            </a:r>
            <a:r>
              <a:rPr lang="da-DK" dirty="0"/>
              <a:t> Haus </a:t>
            </a:r>
            <a:r>
              <a:rPr lang="da-DK" b="1" dirty="0" err="1"/>
              <a:t>kaufen</a:t>
            </a:r>
            <a:r>
              <a:rPr lang="da-DK" dirty="0"/>
              <a:t> </a:t>
            </a:r>
            <a:r>
              <a:rPr lang="da-DK" b="1" dirty="0" err="1"/>
              <a:t>will</a:t>
            </a:r>
            <a:endParaRPr lang="da-DK" b="1" dirty="0"/>
          </a:p>
          <a:p>
            <a:pPr marL="457200" lvl="1" indent="0">
              <a:buNone/>
            </a:pPr>
            <a:r>
              <a:rPr lang="da-DK" dirty="0">
                <a:solidFill>
                  <a:srgbClr val="C00000"/>
                </a:solidFill>
              </a:rPr>
              <a:t>    </a:t>
            </a:r>
            <a:r>
              <a:rPr lang="da-DK" b="1" dirty="0">
                <a:solidFill>
                  <a:srgbClr val="C00000"/>
                </a:solidFill>
              </a:rPr>
              <a:t>x    v1                           v2                                               </a:t>
            </a:r>
            <a:r>
              <a:rPr lang="da-DK" b="1" dirty="0" err="1">
                <a:solidFill>
                  <a:srgbClr val="C00000"/>
                </a:solidFill>
              </a:rPr>
              <a:t>v2</a:t>
            </a:r>
            <a:r>
              <a:rPr lang="da-DK" b="1" dirty="0">
                <a:solidFill>
                  <a:srgbClr val="C00000"/>
                </a:solidFill>
              </a:rPr>
              <a:t>        v1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7590DF8A-AEFC-6EDF-4F91-843A8BA37A8F}"/>
              </a:ext>
            </a:extLst>
          </p:cNvPr>
          <p:cNvSpPr txBox="1"/>
          <p:nvPr/>
        </p:nvSpPr>
        <p:spPr>
          <a:xfrm>
            <a:off x="8831484" y="0"/>
            <a:ext cx="3133845" cy="44750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>
              <a:lnSpc>
                <a:spcPct val="130000"/>
              </a:lnSpc>
            </a:pPr>
            <a:r>
              <a:rPr lang="da-DK" sz="22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wenn</a:t>
            </a:r>
            <a:r>
              <a:rPr lang="da-DK" sz="2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når/hvis</a:t>
            </a:r>
          </a:p>
          <a:p>
            <a:pPr lvl="0" algn="r">
              <a:lnSpc>
                <a:spcPct val="130000"/>
              </a:lnSpc>
            </a:pPr>
            <a:r>
              <a:rPr lang="da-DK" sz="22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weil</a:t>
            </a:r>
            <a:r>
              <a:rPr lang="da-DK" sz="2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fordi</a:t>
            </a:r>
          </a:p>
          <a:p>
            <a:pPr lvl="0" algn="r">
              <a:lnSpc>
                <a:spcPct val="130000"/>
              </a:lnSpc>
            </a:pPr>
            <a:r>
              <a:rPr lang="da-DK" sz="22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dass</a:t>
            </a:r>
            <a:r>
              <a:rPr lang="da-DK" sz="2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at</a:t>
            </a:r>
          </a:p>
          <a:p>
            <a:pPr lvl="0" algn="r">
              <a:lnSpc>
                <a:spcPct val="130000"/>
              </a:lnSpc>
            </a:pPr>
            <a:r>
              <a:rPr lang="da-DK" sz="22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obwohl</a:t>
            </a:r>
            <a:r>
              <a:rPr lang="da-DK" sz="2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selvom</a:t>
            </a:r>
          </a:p>
          <a:p>
            <a:pPr lvl="0" algn="r">
              <a:lnSpc>
                <a:spcPct val="130000"/>
              </a:lnSpc>
            </a:pPr>
            <a:r>
              <a:rPr lang="da-DK" sz="2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als</a:t>
            </a:r>
            <a:r>
              <a:rPr lang="da-DK" sz="2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da</a:t>
            </a:r>
          </a:p>
          <a:p>
            <a:pPr lvl="0" algn="r">
              <a:lnSpc>
                <a:spcPct val="130000"/>
              </a:lnSpc>
              <a:spcAft>
                <a:spcPts val="800"/>
              </a:spcAft>
            </a:pPr>
            <a:r>
              <a:rPr lang="da-DK" sz="2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 </a:t>
            </a:r>
            <a:r>
              <a:rPr lang="da-DK" sz="2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eftersom</a:t>
            </a:r>
          </a:p>
          <a:p>
            <a:pPr lvl="0" algn="r">
              <a:lnSpc>
                <a:spcPct val="130000"/>
              </a:lnSpc>
              <a:spcAft>
                <a:spcPts val="800"/>
              </a:spcAft>
            </a:pPr>
            <a:r>
              <a:rPr lang="da-DK" sz="2200" b="1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weshalb</a:t>
            </a:r>
            <a:r>
              <a:rPr lang="da-DK" sz="22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hvorfor</a:t>
            </a:r>
          </a:p>
          <a:p>
            <a:pPr lvl="0" algn="r">
              <a:lnSpc>
                <a:spcPct val="130000"/>
              </a:lnSpc>
              <a:spcAft>
                <a:spcPts val="800"/>
              </a:spcAft>
            </a:pPr>
            <a:r>
              <a:rPr lang="da-DK" sz="2200" b="1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</a:t>
            </a:r>
            <a:r>
              <a:rPr lang="da-DK" sz="22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</a:t>
            </a:r>
            <a:r>
              <a:rPr lang="da-DK" sz="2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hvor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br>
              <a:rPr lang="da-DK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568744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18514A-FC22-7046-8950-D9049B6678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B8DB69F-B0A6-7048-D6BB-4B34E6420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" y="75785"/>
            <a:ext cx="12462303" cy="6729050"/>
          </a:xfrm>
        </p:spPr>
        <p:txBody>
          <a:bodyPr numCol="2">
            <a:normAutofit/>
          </a:bodyPr>
          <a:lstStyle/>
          <a:p>
            <a:pPr marL="514350" indent="-514350">
              <a:lnSpc>
                <a:spcPts val="3000"/>
              </a:lnSpc>
              <a:buFont typeface="+mj-lt"/>
              <a:buAutoNum type="arabicPeriod"/>
            </a:pPr>
            <a:r>
              <a:rPr lang="de-DE" sz="2000" b="1" dirty="0"/>
              <a:t>Der Mann kann nicht schlafen.</a:t>
            </a:r>
          </a:p>
          <a:p>
            <a:pPr marL="514350" indent="-514350">
              <a:lnSpc>
                <a:spcPts val="3000"/>
              </a:lnSpc>
              <a:buFont typeface="+mj-lt"/>
              <a:buAutoNum type="arabicPeriod"/>
            </a:pPr>
            <a:r>
              <a:rPr lang="de-DE" sz="2000" b="1" dirty="0"/>
              <a:t>Hilde schnarcht. </a:t>
            </a:r>
          </a:p>
          <a:p>
            <a:pPr marL="514350" indent="-514350">
              <a:lnSpc>
                <a:spcPts val="3000"/>
              </a:lnSpc>
              <a:buFont typeface="+mj-lt"/>
              <a:buAutoNum type="arabicPeriod"/>
            </a:pPr>
            <a:r>
              <a:rPr lang="de-DE" sz="2000" dirty="0"/>
              <a:t>Der Mann kann nicht woanders schlafen.</a:t>
            </a:r>
          </a:p>
          <a:p>
            <a:pPr marL="514350" indent="-514350">
              <a:lnSpc>
                <a:spcPts val="3000"/>
              </a:lnSpc>
              <a:buFont typeface="+mj-lt"/>
              <a:buAutoNum type="arabicPeriod"/>
            </a:pPr>
            <a:r>
              <a:rPr lang="de-DE" sz="2000" dirty="0"/>
              <a:t>Der Mann hat viele schlaflose Nächte.</a:t>
            </a:r>
          </a:p>
          <a:p>
            <a:pPr marL="514350" indent="-514350">
              <a:lnSpc>
                <a:spcPts val="3000"/>
              </a:lnSpc>
              <a:buFont typeface="+mj-lt"/>
              <a:buAutoNum type="arabicPeriod"/>
            </a:pPr>
            <a:r>
              <a:rPr lang="de-DE" sz="2000" dirty="0"/>
              <a:t>Ein Kollege des Mannes empfiehlt Nasentropfen.</a:t>
            </a:r>
          </a:p>
          <a:p>
            <a:pPr marL="514350" indent="-514350">
              <a:lnSpc>
                <a:spcPts val="3000"/>
              </a:lnSpc>
              <a:buFont typeface="+mj-lt"/>
              <a:buAutoNum type="arabicPeriod"/>
            </a:pPr>
            <a:r>
              <a:rPr lang="de-DE" sz="2000" b="1" dirty="0"/>
              <a:t>Der Mann gibt Hilde die Nasentropfen.</a:t>
            </a:r>
          </a:p>
          <a:p>
            <a:pPr marL="514350" indent="-514350">
              <a:lnSpc>
                <a:spcPts val="3000"/>
              </a:lnSpc>
              <a:buFont typeface="+mj-lt"/>
              <a:buAutoNum type="arabicPeriod"/>
            </a:pPr>
            <a:r>
              <a:rPr lang="de-DE" sz="2000" b="1" dirty="0"/>
              <a:t>Hilde nimmt die Nasentropfen.</a:t>
            </a:r>
          </a:p>
          <a:p>
            <a:pPr marL="514350" indent="-514350">
              <a:lnSpc>
                <a:spcPts val="3000"/>
              </a:lnSpc>
              <a:buFont typeface="+mj-lt"/>
              <a:buAutoNum type="arabicPeriod"/>
            </a:pPr>
            <a:r>
              <a:rPr lang="de-DE" sz="2000" dirty="0"/>
              <a:t>das Schnarchen hört auf.</a:t>
            </a:r>
          </a:p>
          <a:p>
            <a:pPr marL="514350" indent="-514350">
              <a:lnSpc>
                <a:spcPts val="3000"/>
              </a:lnSpc>
              <a:buFont typeface="+mj-lt"/>
              <a:buAutoNum type="arabicPeriod"/>
            </a:pPr>
            <a:r>
              <a:rPr lang="de-DE" sz="2000" b="1" dirty="0"/>
              <a:t>Hilde vergisst die Nasentropfen zu nehmen.</a:t>
            </a:r>
          </a:p>
          <a:p>
            <a:pPr marL="514350" indent="-514350">
              <a:lnSpc>
                <a:spcPts val="3000"/>
              </a:lnSpc>
              <a:buFont typeface="+mj-lt"/>
              <a:buAutoNum type="arabicPeriod"/>
            </a:pPr>
            <a:r>
              <a:rPr lang="de-DE" sz="2000" b="1" dirty="0"/>
              <a:t>Der Mann wird böse. </a:t>
            </a:r>
          </a:p>
          <a:p>
            <a:pPr marL="514350" indent="-514350">
              <a:lnSpc>
                <a:spcPts val="3000"/>
              </a:lnSpc>
              <a:buFont typeface="+mj-lt"/>
              <a:buAutoNum type="arabicPeriod"/>
            </a:pPr>
            <a:r>
              <a:rPr lang="de-DE" sz="2000" dirty="0"/>
              <a:t>Hilde beginnt, bei ihrer Freundin zu übernachten.</a:t>
            </a:r>
          </a:p>
          <a:p>
            <a:pPr marL="514350" indent="-514350">
              <a:lnSpc>
                <a:spcPts val="3000"/>
              </a:lnSpc>
              <a:buFont typeface="+mj-lt"/>
              <a:buAutoNum type="arabicPeriod"/>
            </a:pPr>
            <a:r>
              <a:rPr lang="de-DE" sz="2000" dirty="0"/>
              <a:t>Hilde vergisst nie, ihre Nasentropfen zu packen.</a:t>
            </a:r>
          </a:p>
          <a:p>
            <a:pPr marL="514350" indent="-514350">
              <a:lnSpc>
                <a:spcPts val="3000"/>
              </a:lnSpc>
              <a:buFont typeface="+mj-lt"/>
              <a:buAutoNum type="arabicPeriod"/>
            </a:pPr>
            <a:r>
              <a:rPr lang="de-DE" sz="2000" dirty="0"/>
              <a:t>Der Mann glaubt, dass Hilde untreu ist.</a:t>
            </a:r>
          </a:p>
          <a:p>
            <a:pPr marL="514350" indent="-514350">
              <a:lnSpc>
                <a:spcPts val="3000"/>
              </a:lnSpc>
              <a:buFont typeface="+mj-lt"/>
              <a:buAutoNum type="arabicPeriod"/>
            </a:pPr>
            <a:r>
              <a:rPr lang="de-DE" sz="2000" dirty="0"/>
              <a:t>Der Mann will Rache haben.</a:t>
            </a:r>
          </a:p>
          <a:p>
            <a:pPr marL="514350" indent="-514350">
              <a:lnSpc>
                <a:spcPts val="3000"/>
              </a:lnSpc>
              <a:buFont typeface="+mj-lt"/>
              <a:buAutoNum type="arabicPeriod"/>
            </a:pPr>
            <a:r>
              <a:rPr lang="de-DE" sz="2000" b="1" dirty="0"/>
              <a:t>Der Mann macht einen Plan.</a:t>
            </a:r>
          </a:p>
          <a:p>
            <a:pPr marL="514350" indent="-514350">
              <a:lnSpc>
                <a:spcPts val="3000"/>
              </a:lnSpc>
              <a:buFont typeface="+mj-lt"/>
              <a:buAutoNum type="arabicPeriod"/>
            </a:pPr>
            <a:r>
              <a:rPr lang="de-DE" sz="2000" b="1" dirty="0"/>
              <a:t>Der Mann tauscht die Nasentropfen gegen ein Narkosemittel aus.</a:t>
            </a:r>
          </a:p>
          <a:p>
            <a:pPr marL="514350" indent="-514350">
              <a:lnSpc>
                <a:spcPts val="3000"/>
              </a:lnSpc>
              <a:buFont typeface="+mj-lt"/>
              <a:buAutoNum type="arabicPeriod"/>
            </a:pPr>
            <a:r>
              <a:rPr lang="de-DE" sz="2000" dirty="0"/>
              <a:t>Hilde stirbt nicht.</a:t>
            </a:r>
          </a:p>
          <a:p>
            <a:pPr marL="514350" indent="-514350">
              <a:lnSpc>
                <a:spcPts val="3000"/>
              </a:lnSpc>
              <a:buFont typeface="+mj-lt"/>
              <a:buAutoNum type="arabicPeriod"/>
            </a:pPr>
            <a:r>
              <a:rPr lang="de-DE" sz="2000" dirty="0"/>
              <a:t>Der Mann ist untreu mit Hildes Freundin, Sonja. </a:t>
            </a:r>
          </a:p>
          <a:p>
            <a:pPr marL="514350" indent="-514350">
              <a:lnSpc>
                <a:spcPts val="3000"/>
              </a:lnSpc>
              <a:buFont typeface="+mj-lt"/>
              <a:buAutoNum type="arabicPeriod"/>
            </a:pPr>
            <a:r>
              <a:rPr lang="de-DE" sz="2000" dirty="0"/>
              <a:t>Der Mann schläft bei Sonja.</a:t>
            </a:r>
          </a:p>
          <a:p>
            <a:pPr marL="514350" indent="-514350">
              <a:lnSpc>
                <a:spcPts val="3000"/>
              </a:lnSpc>
              <a:buFont typeface="+mj-lt"/>
              <a:buAutoNum type="arabicPeriod"/>
            </a:pPr>
            <a:r>
              <a:rPr lang="de-DE" sz="2000" b="1" dirty="0"/>
              <a:t>Am Morgen ist Sonja tot.</a:t>
            </a:r>
          </a:p>
          <a:p>
            <a:pPr marL="514350" indent="-514350">
              <a:lnSpc>
                <a:spcPts val="3000"/>
              </a:lnSpc>
              <a:buFont typeface="+mj-lt"/>
              <a:buAutoNum type="arabicPeriod"/>
            </a:pPr>
            <a:r>
              <a:rPr lang="de-DE" sz="2000" b="1" dirty="0"/>
              <a:t>Sonja hat Hildes Nasentropfen genommen.</a:t>
            </a:r>
          </a:p>
          <a:p>
            <a:endParaRPr lang="da-DK" dirty="0"/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807308A7-007D-E90B-BCE8-083BF75B8E30}"/>
              </a:ext>
            </a:extLst>
          </p:cNvPr>
          <p:cNvSpPr txBox="1"/>
          <p:nvPr/>
        </p:nvSpPr>
        <p:spPr>
          <a:xfrm>
            <a:off x="8641401" y="5604506"/>
            <a:ext cx="35302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highlight>
                  <a:srgbClr val="FFFF00"/>
                </a:highlight>
              </a:rPr>
              <a:t>Opgave: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highlight>
                  <a:srgbClr val="FFFF00"/>
                </a:highlight>
              </a:rPr>
              <a:t>Indsæt ledsætningsindleder mellem sætningerne med fed og ret ordstilling.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F929ADC8-003E-49C4-CD37-2E13BB4D9BAA}"/>
              </a:ext>
            </a:extLst>
          </p:cNvPr>
          <p:cNvSpPr txBox="1"/>
          <p:nvPr/>
        </p:nvSpPr>
        <p:spPr>
          <a:xfrm>
            <a:off x="4758120" y="4550294"/>
            <a:ext cx="3133845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/>
            <a:r>
              <a:rPr lang="da-DK" sz="16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wenn</a:t>
            </a:r>
            <a:r>
              <a:rPr lang="da-DK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når/hvis</a:t>
            </a:r>
          </a:p>
          <a:p>
            <a:pPr lvl="0" algn="r"/>
            <a:r>
              <a:rPr lang="da-DK" sz="16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weil</a:t>
            </a:r>
            <a:r>
              <a:rPr lang="da-DK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fordi</a:t>
            </a:r>
          </a:p>
          <a:p>
            <a:pPr lvl="0" algn="r"/>
            <a:r>
              <a:rPr lang="da-DK" sz="16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dass</a:t>
            </a:r>
            <a:r>
              <a:rPr lang="da-DK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at</a:t>
            </a:r>
          </a:p>
          <a:p>
            <a:pPr lvl="0" algn="r"/>
            <a:r>
              <a:rPr lang="da-DK" sz="16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obwohl</a:t>
            </a:r>
            <a:r>
              <a:rPr lang="da-DK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selvom</a:t>
            </a:r>
          </a:p>
          <a:p>
            <a:pPr lvl="0" algn="r"/>
            <a:r>
              <a:rPr lang="da-DK" sz="1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als</a:t>
            </a:r>
            <a:r>
              <a:rPr lang="da-DK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da</a:t>
            </a:r>
          </a:p>
          <a:p>
            <a:pPr lvl="0" algn="r">
              <a:spcAft>
                <a:spcPts val="800"/>
              </a:spcAft>
            </a:pPr>
            <a:r>
              <a:rPr lang="da-DK" sz="1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 </a:t>
            </a:r>
            <a:r>
              <a:rPr lang="da-DK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eftersom</a:t>
            </a:r>
          </a:p>
          <a:p>
            <a:pPr lvl="0" algn="r">
              <a:spcAft>
                <a:spcPts val="800"/>
              </a:spcAft>
            </a:pPr>
            <a:r>
              <a:rPr lang="da-DK" sz="1600" b="1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weshalb</a:t>
            </a:r>
            <a:r>
              <a:rPr lang="da-DK" sz="1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hvorfor</a:t>
            </a:r>
          </a:p>
          <a:p>
            <a:pPr lvl="0" algn="r">
              <a:spcAft>
                <a:spcPts val="800"/>
              </a:spcAft>
            </a:pPr>
            <a:r>
              <a:rPr lang="da-DK" sz="1600" b="1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</a:t>
            </a:r>
            <a:r>
              <a:rPr lang="da-DK" sz="16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</a:t>
            </a:r>
            <a:r>
              <a:rPr lang="da-DK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hvor</a:t>
            </a:r>
          </a:p>
          <a:p>
            <a:pPr algn="r"/>
            <a:br>
              <a:rPr lang="da-DK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084732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25E45F94-A372-97F4-DA4D-42F991C8C7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15746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391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5038FC7-4243-467F-807B-DE701AD44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" y="75785"/>
            <a:ext cx="12462303" cy="6729050"/>
          </a:xfrm>
        </p:spPr>
        <p:txBody>
          <a:bodyPr numCol="2">
            <a:normAutofit/>
          </a:bodyPr>
          <a:lstStyle/>
          <a:p>
            <a:pPr marL="514350" indent="-514350">
              <a:lnSpc>
                <a:spcPts val="3000"/>
              </a:lnSpc>
              <a:buFont typeface="+mj-lt"/>
              <a:buAutoNum type="arabicPeriod"/>
            </a:pPr>
            <a:r>
              <a:rPr lang="de-DE" sz="2000" dirty="0"/>
              <a:t>Der Mann kann nicht schlafen.</a:t>
            </a:r>
          </a:p>
          <a:p>
            <a:pPr marL="514350" indent="-514350">
              <a:lnSpc>
                <a:spcPts val="3000"/>
              </a:lnSpc>
              <a:buFont typeface="+mj-lt"/>
              <a:buAutoNum type="arabicPeriod"/>
            </a:pPr>
            <a:r>
              <a:rPr lang="de-DE" sz="2000" dirty="0"/>
              <a:t>Hilde schnarcht. </a:t>
            </a:r>
          </a:p>
          <a:p>
            <a:pPr marL="514350" indent="-514350">
              <a:lnSpc>
                <a:spcPts val="3000"/>
              </a:lnSpc>
              <a:buFont typeface="+mj-lt"/>
              <a:buAutoNum type="arabicPeriod"/>
            </a:pPr>
            <a:r>
              <a:rPr lang="de-DE" sz="2000" dirty="0"/>
              <a:t>Der Mann stößt sie an und sie hört auf.</a:t>
            </a:r>
          </a:p>
          <a:p>
            <a:pPr marL="514350" indent="-514350">
              <a:lnSpc>
                <a:spcPts val="3000"/>
              </a:lnSpc>
              <a:buFont typeface="+mj-lt"/>
              <a:buAutoNum type="arabicPeriod"/>
            </a:pPr>
            <a:r>
              <a:rPr lang="de-DE" sz="2000" dirty="0"/>
              <a:t>In der nächsten Nacht schnarcht Hilde wieder</a:t>
            </a:r>
          </a:p>
          <a:p>
            <a:pPr marL="514350" indent="-514350">
              <a:lnSpc>
                <a:spcPts val="3000"/>
              </a:lnSpc>
              <a:buFont typeface="+mj-lt"/>
              <a:buAutoNum type="arabicPeriod"/>
            </a:pPr>
            <a:r>
              <a:rPr lang="de-DE" sz="2000" dirty="0"/>
              <a:t>Der Mann kann nicht woanders schlafen.</a:t>
            </a:r>
          </a:p>
          <a:p>
            <a:pPr marL="514350" indent="-514350">
              <a:lnSpc>
                <a:spcPts val="3000"/>
              </a:lnSpc>
              <a:buFont typeface="+mj-lt"/>
              <a:buAutoNum type="arabicPeriod"/>
            </a:pPr>
            <a:r>
              <a:rPr lang="de-DE" sz="2000" dirty="0"/>
              <a:t>Der Mann hat viele schlaflose Nächte.</a:t>
            </a:r>
          </a:p>
          <a:p>
            <a:pPr marL="514350" indent="-514350">
              <a:lnSpc>
                <a:spcPts val="3000"/>
              </a:lnSpc>
              <a:buFont typeface="+mj-lt"/>
              <a:buAutoNum type="arabicPeriod"/>
            </a:pPr>
            <a:r>
              <a:rPr lang="de-DE" sz="2000" dirty="0"/>
              <a:t>Ein Kollege des Mannes empfiehlt Nasentropfen.</a:t>
            </a:r>
          </a:p>
          <a:p>
            <a:pPr marL="514350" indent="-514350">
              <a:lnSpc>
                <a:spcPts val="3000"/>
              </a:lnSpc>
              <a:buFont typeface="+mj-lt"/>
              <a:buAutoNum type="arabicPeriod"/>
            </a:pPr>
            <a:r>
              <a:rPr lang="de-DE" sz="2000" dirty="0"/>
              <a:t>Der Mann gibt Hilde die Nasentropfen.</a:t>
            </a:r>
          </a:p>
          <a:p>
            <a:pPr marL="514350" indent="-514350">
              <a:lnSpc>
                <a:spcPts val="3000"/>
              </a:lnSpc>
              <a:buFont typeface="+mj-lt"/>
              <a:buAutoNum type="arabicPeriod"/>
            </a:pPr>
            <a:r>
              <a:rPr lang="de-DE" sz="2000" dirty="0"/>
              <a:t>Hilde nimmt die Nasentropfen.</a:t>
            </a:r>
          </a:p>
          <a:p>
            <a:pPr marL="514350" indent="-514350">
              <a:lnSpc>
                <a:spcPts val="3000"/>
              </a:lnSpc>
              <a:buFont typeface="+mj-lt"/>
              <a:buAutoNum type="arabicPeriod"/>
            </a:pPr>
            <a:r>
              <a:rPr lang="de-DE" sz="2000" dirty="0"/>
              <a:t>das Schnarchen hört auf.</a:t>
            </a:r>
          </a:p>
          <a:p>
            <a:pPr marL="514350" indent="-514350">
              <a:lnSpc>
                <a:spcPts val="3000"/>
              </a:lnSpc>
              <a:buFont typeface="+mj-lt"/>
              <a:buAutoNum type="arabicPeriod"/>
            </a:pPr>
            <a:r>
              <a:rPr lang="de-DE" sz="2000" dirty="0"/>
              <a:t>Hilde vergisst die Nasentropfen zu nehmen.</a:t>
            </a:r>
          </a:p>
          <a:p>
            <a:pPr marL="514350" indent="-514350">
              <a:lnSpc>
                <a:spcPts val="3000"/>
              </a:lnSpc>
              <a:buFont typeface="+mj-lt"/>
              <a:buAutoNum type="arabicPeriod"/>
            </a:pPr>
            <a:r>
              <a:rPr lang="de-DE" sz="2000" dirty="0"/>
              <a:t>Der Mann wird böse. </a:t>
            </a:r>
          </a:p>
          <a:p>
            <a:pPr marL="514350" indent="-514350">
              <a:lnSpc>
                <a:spcPts val="3000"/>
              </a:lnSpc>
              <a:buFont typeface="+mj-lt"/>
              <a:buAutoNum type="arabicPeriod"/>
            </a:pPr>
            <a:r>
              <a:rPr lang="de-DE" sz="2000" dirty="0"/>
              <a:t>Hilde beginnt, bei ihrer Freundin zu übernachten.</a:t>
            </a:r>
          </a:p>
          <a:p>
            <a:pPr marL="514350" indent="-514350">
              <a:lnSpc>
                <a:spcPts val="3000"/>
              </a:lnSpc>
              <a:buFont typeface="+mj-lt"/>
              <a:buAutoNum type="arabicPeriod"/>
            </a:pPr>
            <a:r>
              <a:rPr lang="de-DE" sz="2000" dirty="0"/>
              <a:t>Hilde vergisst nie, ihre Nasentropfen zu packen.</a:t>
            </a:r>
          </a:p>
          <a:p>
            <a:pPr marL="514350" indent="-514350">
              <a:lnSpc>
                <a:spcPts val="3000"/>
              </a:lnSpc>
              <a:buFont typeface="+mj-lt"/>
              <a:buAutoNum type="arabicPeriod"/>
            </a:pPr>
            <a:r>
              <a:rPr lang="de-DE" sz="2000" dirty="0"/>
              <a:t>Der Mann glaubt, dass Hilde untreu ist.</a:t>
            </a:r>
          </a:p>
          <a:p>
            <a:pPr marL="514350" indent="-514350">
              <a:lnSpc>
                <a:spcPts val="3000"/>
              </a:lnSpc>
              <a:buFont typeface="+mj-lt"/>
              <a:buAutoNum type="arabicPeriod"/>
            </a:pPr>
            <a:r>
              <a:rPr lang="de-DE" sz="2000" dirty="0"/>
              <a:t>Der Mann will Rache haben.</a:t>
            </a:r>
          </a:p>
          <a:p>
            <a:pPr marL="514350" indent="-514350">
              <a:lnSpc>
                <a:spcPts val="3000"/>
              </a:lnSpc>
              <a:buFont typeface="+mj-lt"/>
              <a:buAutoNum type="arabicPeriod"/>
            </a:pPr>
            <a:r>
              <a:rPr lang="de-DE" sz="2000" dirty="0"/>
              <a:t>Der Mann macht einen Plan.</a:t>
            </a:r>
          </a:p>
          <a:p>
            <a:pPr marL="514350" indent="-514350">
              <a:lnSpc>
                <a:spcPts val="3000"/>
              </a:lnSpc>
              <a:buFont typeface="+mj-lt"/>
              <a:buAutoNum type="arabicPeriod"/>
            </a:pPr>
            <a:r>
              <a:rPr lang="de-DE" sz="2000" dirty="0"/>
              <a:t>Der Mann tauscht die Nasentropfen gegen ein Narkosemittel aus.</a:t>
            </a:r>
          </a:p>
          <a:p>
            <a:pPr marL="514350" indent="-514350">
              <a:lnSpc>
                <a:spcPts val="3000"/>
              </a:lnSpc>
              <a:buFont typeface="+mj-lt"/>
              <a:buAutoNum type="arabicPeriod"/>
            </a:pPr>
            <a:r>
              <a:rPr lang="de-DE" sz="2000" dirty="0"/>
              <a:t>Hilde stirbt nicht.</a:t>
            </a:r>
          </a:p>
          <a:p>
            <a:pPr marL="514350" indent="-514350">
              <a:lnSpc>
                <a:spcPts val="3000"/>
              </a:lnSpc>
              <a:buFont typeface="+mj-lt"/>
              <a:buAutoNum type="arabicPeriod"/>
            </a:pPr>
            <a:r>
              <a:rPr lang="de-DE" sz="2000" dirty="0"/>
              <a:t>Der Mann ist untreu mit Hildes Freundin, Sonja. </a:t>
            </a:r>
          </a:p>
          <a:p>
            <a:pPr marL="514350" indent="-514350">
              <a:lnSpc>
                <a:spcPts val="3000"/>
              </a:lnSpc>
              <a:buFont typeface="+mj-lt"/>
              <a:buAutoNum type="arabicPeriod"/>
            </a:pPr>
            <a:r>
              <a:rPr lang="de-DE" sz="2000" dirty="0"/>
              <a:t>Der Mann schläft bei Sonja.</a:t>
            </a:r>
          </a:p>
          <a:p>
            <a:pPr marL="514350" indent="-514350">
              <a:lnSpc>
                <a:spcPts val="3000"/>
              </a:lnSpc>
              <a:buFont typeface="+mj-lt"/>
              <a:buAutoNum type="arabicPeriod"/>
            </a:pPr>
            <a:r>
              <a:rPr lang="de-DE" sz="2000" dirty="0"/>
              <a:t>Am Morgen ist Sonja tot.</a:t>
            </a:r>
          </a:p>
          <a:p>
            <a:pPr marL="514350" indent="-514350">
              <a:lnSpc>
                <a:spcPts val="3000"/>
              </a:lnSpc>
              <a:buFont typeface="+mj-lt"/>
              <a:buAutoNum type="arabicPeriod"/>
            </a:pPr>
            <a:r>
              <a:rPr lang="de-DE" sz="2000" dirty="0"/>
              <a:t>Sonja hat Hildes Nasentropfen genommen.</a:t>
            </a:r>
          </a:p>
          <a:p>
            <a:endParaRPr lang="da-DK" dirty="0"/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A9B1B748-CD9A-A162-5AED-D25D3CC6DC76}"/>
              </a:ext>
            </a:extLst>
          </p:cNvPr>
          <p:cNvSpPr txBox="1"/>
          <p:nvPr/>
        </p:nvSpPr>
        <p:spPr>
          <a:xfrm>
            <a:off x="8952344" y="5635547"/>
            <a:ext cx="35302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b="1" dirty="0">
                <a:highlight>
                  <a:srgbClr val="00FFFF"/>
                </a:highlight>
              </a:rPr>
              <a:t>Sætningerne, som I skal lære</a:t>
            </a:r>
          </a:p>
        </p:txBody>
      </p:sp>
    </p:spTree>
    <p:extLst>
      <p:ext uri="{BB962C8B-B14F-4D97-AF65-F5344CB8AC3E}">
        <p14:creationId xmlns:p14="http://schemas.microsoft.com/office/powerpoint/2010/main" val="3357560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Et billede, der indeholder tekst, skærmbillede, nummer/tal, Font/skrifttype&#10;&#10;AI-genereret indhold kan være ukorrekt.">
            <a:extLst>
              <a:ext uri="{FF2B5EF4-FFF2-40B4-BE49-F238E27FC236}">
                <a16:creationId xmlns:a16="http://schemas.microsoft.com/office/drawing/2014/main" id="{F62BE4F7-64B5-889A-98C4-24E2315F91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0"/>
            <a:ext cx="6941260" cy="4385149"/>
          </a:xfrm>
          <a:prstGeom prst="rect">
            <a:avLst/>
          </a:prstGeom>
        </p:spPr>
      </p:pic>
      <p:pic>
        <p:nvPicPr>
          <p:cNvPr id="4" name="Billede 3" descr="Et billede, der indeholder tekst, skærmbillede, Font/skrifttype, nummer/tal&#10;&#10;AI-genereret indhold kan være ukorrekt.">
            <a:extLst>
              <a:ext uri="{FF2B5EF4-FFF2-40B4-BE49-F238E27FC236}">
                <a16:creationId xmlns:a16="http://schemas.microsoft.com/office/drawing/2014/main" id="{681EEB0F-7CD2-DB3D-25E7-E57C3063A0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2995" y="4603531"/>
            <a:ext cx="5352138" cy="217403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8" name="Håndskrift 17">
                <a:extLst>
                  <a:ext uri="{FF2B5EF4-FFF2-40B4-BE49-F238E27FC236}">
                    <a16:creationId xmlns:a16="http://schemas.microsoft.com/office/drawing/2014/main" id="{1A66AB9F-2047-9794-2692-F7BFC080A204}"/>
                  </a:ext>
                </a:extLst>
              </p14:cNvPr>
              <p14:cNvContentPartPr/>
              <p14:nvPr/>
            </p14:nvContentPartPr>
            <p14:xfrm>
              <a:off x="2690793" y="1553926"/>
              <a:ext cx="6443280" cy="87120"/>
            </p14:xfrm>
          </p:contentPart>
        </mc:Choice>
        <mc:Fallback>
          <p:pic>
            <p:nvPicPr>
              <p:cNvPr id="18" name="Håndskrift 17">
                <a:extLst>
                  <a:ext uri="{FF2B5EF4-FFF2-40B4-BE49-F238E27FC236}">
                    <a16:creationId xmlns:a16="http://schemas.microsoft.com/office/drawing/2014/main" id="{1A66AB9F-2047-9794-2692-F7BFC080A20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27793" y="1491286"/>
                <a:ext cx="6568920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0" name="Håndskrift 19">
                <a:extLst>
                  <a:ext uri="{FF2B5EF4-FFF2-40B4-BE49-F238E27FC236}">
                    <a16:creationId xmlns:a16="http://schemas.microsoft.com/office/drawing/2014/main" id="{6ECAA125-96A2-E3E4-7C15-C75A94EBB4E2}"/>
                  </a:ext>
                </a:extLst>
              </p14:cNvPr>
              <p14:cNvContentPartPr/>
              <p14:nvPr/>
            </p14:nvContentPartPr>
            <p14:xfrm>
              <a:off x="2585313" y="3867286"/>
              <a:ext cx="6738480" cy="720"/>
            </p14:xfrm>
          </p:contentPart>
        </mc:Choice>
        <mc:Fallback>
          <p:pic>
            <p:nvPicPr>
              <p:cNvPr id="20" name="Håndskrift 19">
                <a:extLst>
                  <a:ext uri="{FF2B5EF4-FFF2-40B4-BE49-F238E27FC236}">
                    <a16:creationId xmlns:a16="http://schemas.microsoft.com/office/drawing/2014/main" id="{6ECAA125-96A2-E3E4-7C15-C75A94EBB4E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522313" y="3741286"/>
                <a:ext cx="6864120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1" name="Håndskrift 20">
                <a:extLst>
                  <a:ext uri="{FF2B5EF4-FFF2-40B4-BE49-F238E27FC236}">
                    <a16:creationId xmlns:a16="http://schemas.microsoft.com/office/drawing/2014/main" id="{0C6FDF03-48FB-B69F-9FE8-27FB68B49B7A}"/>
                  </a:ext>
                </a:extLst>
              </p14:cNvPr>
              <p14:cNvContentPartPr/>
              <p14:nvPr/>
            </p14:nvContentPartPr>
            <p14:xfrm>
              <a:off x="7966233" y="3092206"/>
              <a:ext cx="1230840" cy="1258560"/>
            </p14:xfrm>
          </p:contentPart>
        </mc:Choice>
        <mc:Fallback>
          <p:pic>
            <p:nvPicPr>
              <p:cNvPr id="21" name="Håndskrift 20">
                <a:extLst>
                  <a:ext uri="{FF2B5EF4-FFF2-40B4-BE49-F238E27FC236}">
                    <a16:creationId xmlns:a16="http://schemas.microsoft.com/office/drawing/2014/main" id="{0C6FDF03-48FB-B69F-9FE8-27FB68B49B7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903593" y="3029566"/>
                <a:ext cx="1356480" cy="138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2" name="Håndskrift 21">
                <a:extLst>
                  <a:ext uri="{FF2B5EF4-FFF2-40B4-BE49-F238E27FC236}">
                    <a16:creationId xmlns:a16="http://schemas.microsoft.com/office/drawing/2014/main" id="{D4A6BD64-48C7-6855-9825-1519C353B7FA}"/>
                  </a:ext>
                </a:extLst>
              </p14:cNvPr>
              <p14:cNvContentPartPr/>
              <p14:nvPr/>
            </p14:nvContentPartPr>
            <p14:xfrm>
              <a:off x="3381993" y="5143486"/>
              <a:ext cx="1684080" cy="1694520"/>
            </p14:xfrm>
          </p:contentPart>
        </mc:Choice>
        <mc:Fallback>
          <p:pic>
            <p:nvPicPr>
              <p:cNvPr id="22" name="Håndskrift 21">
                <a:extLst>
                  <a:ext uri="{FF2B5EF4-FFF2-40B4-BE49-F238E27FC236}">
                    <a16:creationId xmlns:a16="http://schemas.microsoft.com/office/drawing/2014/main" id="{D4A6BD64-48C7-6855-9825-1519C353B7F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319353" y="5080846"/>
                <a:ext cx="1809720" cy="1820160"/>
              </a:xfrm>
              <a:prstGeom prst="rect">
                <a:avLst/>
              </a:prstGeom>
            </p:spPr>
          </p:pic>
        </mc:Fallback>
      </mc:AlternateContent>
      <p:sp>
        <p:nvSpPr>
          <p:cNvPr id="23" name="Tekstfelt 22">
            <a:extLst>
              <a:ext uri="{FF2B5EF4-FFF2-40B4-BE49-F238E27FC236}">
                <a16:creationId xmlns:a16="http://schemas.microsoft.com/office/drawing/2014/main" id="{C480F3CE-6500-785D-1D2B-7F0F6712E5E4}"/>
              </a:ext>
            </a:extLst>
          </p:cNvPr>
          <p:cNvSpPr txBox="1"/>
          <p:nvPr/>
        </p:nvSpPr>
        <p:spPr>
          <a:xfrm>
            <a:off x="8811873" y="5494081"/>
            <a:ext cx="3169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highlight>
                  <a:srgbClr val="FFFF00"/>
                </a:highlight>
              </a:rPr>
              <a:t>Opgave: </a:t>
            </a:r>
          </a:p>
          <a:p>
            <a:pPr marL="342900" indent="-342900">
              <a:buFont typeface="+mj-lt"/>
              <a:buAutoNum type="arabicPeriod"/>
            </a:pPr>
            <a:r>
              <a:rPr lang="da-DK" dirty="0">
                <a:highlight>
                  <a:srgbClr val="FFFF00"/>
                </a:highlight>
              </a:rPr>
              <a:t>Quiz hinanden i bøjningerne.</a:t>
            </a:r>
          </a:p>
        </p:txBody>
      </p:sp>
    </p:spTree>
    <p:extLst>
      <p:ext uri="{BB962C8B-B14F-4D97-AF65-F5344CB8AC3E}">
        <p14:creationId xmlns:p14="http://schemas.microsoft.com/office/powerpoint/2010/main" val="46909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6D13E2-72FC-BA2B-9462-1367C0229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65DF774-0109-7DCB-1316-D019F36203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4A5AE75A-4D9A-E1C9-6DF3-360797DA6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900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66DCFD-187E-8F38-BC8D-C07E33C91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Præpositioner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0B87DEB-C0E8-FD46-1917-4C9716F6DE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marL="0" indent="0">
              <a:buNone/>
            </a:pPr>
            <a:r>
              <a:rPr lang="da-DK" b="1" u="sng" dirty="0">
                <a:solidFill>
                  <a:schemeClr val="accent4">
                    <a:lumMod val="50000"/>
                  </a:schemeClr>
                </a:solidFill>
              </a:rPr>
              <a:t>Dativ</a:t>
            </a:r>
            <a:r>
              <a:rPr lang="da-DK" b="1" u="sng" dirty="0"/>
              <a:t>:</a:t>
            </a:r>
          </a:p>
          <a:p>
            <a:r>
              <a:rPr lang="da-DK" b="1" dirty="0" err="1">
                <a:solidFill>
                  <a:schemeClr val="accent4">
                    <a:lumMod val="50000"/>
                  </a:schemeClr>
                </a:solidFill>
              </a:rPr>
              <a:t>Aus</a:t>
            </a:r>
            <a:r>
              <a:rPr lang="da-DK" dirty="0"/>
              <a:t> fra</a:t>
            </a:r>
          </a:p>
          <a:p>
            <a:r>
              <a:rPr lang="da-DK" b="1" dirty="0" err="1">
                <a:solidFill>
                  <a:schemeClr val="accent4">
                    <a:lumMod val="50000"/>
                  </a:schemeClr>
                </a:solidFill>
              </a:rPr>
              <a:t>Bei</a:t>
            </a:r>
            <a:r>
              <a:rPr lang="da-DK" b="1" dirty="0"/>
              <a:t> </a:t>
            </a:r>
            <a:r>
              <a:rPr lang="da-DK" dirty="0"/>
              <a:t>hos</a:t>
            </a:r>
          </a:p>
          <a:p>
            <a:r>
              <a:rPr lang="da-DK" b="1" dirty="0">
                <a:solidFill>
                  <a:schemeClr val="accent4">
                    <a:lumMod val="50000"/>
                  </a:schemeClr>
                </a:solidFill>
              </a:rPr>
              <a:t>Mit</a:t>
            </a:r>
            <a:r>
              <a:rPr lang="da-DK" dirty="0"/>
              <a:t> med</a:t>
            </a:r>
          </a:p>
          <a:p>
            <a:r>
              <a:rPr lang="da-DK" b="1" dirty="0" err="1">
                <a:solidFill>
                  <a:schemeClr val="accent4">
                    <a:lumMod val="50000"/>
                  </a:schemeClr>
                </a:solidFill>
              </a:rPr>
              <a:t>Nach</a:t>
            </a:r>
            <a:r>
              <a:rPr lang="da-DK" dirty="0"/>
              <a:t> efter/til</a:t>
            </a:r>
          </a:p>
          <a:p>
            <a:r>
              <a:rPr lang="da-DK" b="1" dirty="0" err="1">
                <a:solidFill>
                  <a:schemeClr val="accent4">
                    <a:lumMod val="50000"/>
                  </a:schemeClr>
                </a:solidFill>
              </a:rPr>
              <a:t>Seit</a:t>
            </a:r>
            <a:r>
              <a:rPr lang="da-DK" dirty="0"/>
              <a:t> siden</a:t>
            </a:r>
          </a:p>
          <a:p>
            <a:r>
              <a:rPr lang="da-DK" b="1" dirty="0">
                <a:solidFill>
                  <a:schemeClr val="accent4">
                    <a:lumMod val="50000"/>
                  </a:schemeClr>
                </a:solidFill>
              </a:rPr>
              <a:t>Von</a:t>
            </a:r>
            <a:r>
              <a:rPr lang="da-DK" dirty="0"/>
              <a:t> fra</a:t>
            </a:r>
          </a:p>
          <a:p>
            <a:r>
              <a:rPr lang="da-DK" b="1" dirty="0">
                <a:solidFill>
                  <a:schemeClr val="accent4">
                    <a:lumMod val="50000"/>
                  </a:schemeClr>
                </a:solidFill>
              </a:rPr>
              <a:t>Zu</a:t>
            </a:r>
            <a:r>
              <a:rPr lang="da-DK" dirty="0"/>
              <a:t> til</a:t>
            </a:r>
          </a:p>
          <a:p>
            <a:pPr marL="0" indent="0">
              <a:buNone/>
            </a:pPr>
            <a:r>
              <a:rPr lang="da-DK" b="1" u="sng" dirty="0">
                <a:solidFill>
                  <a:srgbClr val="00B050"/>
                </a:solidFill>
              </a:rPr>
              <a:t>Akkusativ:</a:t>
            </a:r>
          </a:p>
          <a:p>
            <a:r>
              <a:rPr lang="da-DK" b="1" dirty="0" err="1">
                <a:solidFill>
                  <a:srgbClr val="00B050"/>
                </a:solidFill>
              </a:rPr>
              <a:t>Durch</a:t>
            </a:r>
            <a:r>
              <a:rPr lang="da-DK" dirty="0"/>
              <a:t> igennem</a:t>
            </a:r>
          </a:p>
          <a:p>
            <a:r>
              <a:rPr lang="da-DK" b="1" dirty="0" err="1">
                <a:solidFill>
                  <a:srgbClr val="00B050"/>
                </a:solidFill>
              </a:rPr>
              <a:t>Für</a:t>
            </a:r>
            <a:r>
              <a:rPr lang="da-DK" dirty="0"/>
              <a:t> for/til</a:t>
            </a:r>
          </a:p>
          <a:p>
            <a:r>
              <a:rPr lang="da-DK" b="1" dirty="0" err="1">
                <a:solidFill>
                  <a:srgbClr val="00B050"/>
                </a:solidFill>
              </a:rPr>
              <a:t>Gegen</a:t>
            </a:r>
            <a:r>
              <a:rPr lang="da-DK" dirty="0"/>
              <a:t> imod</a:t>
            </a:r>
          </a:p>
          <a:p>
            <a:r>
              <a:rPr lang="da-DK" b="1" dirty="0" err="1">
                <a:solidFill>
                  <a:srgbClr val="00B050"/>
                </a:solidFill>
              </a:rPr>
              <a:t>Ohne</a:t>
            </a:r>
            <a:r>
              <a:rPr lang="da-DK" dirty="0"/>
              <a:t> uden</a:t>
            </a:r>
          </a:p>
          <a:p>
            <a:r>
              <a:rPr lang="da-DK" b="1" dirty="0" err="1">
                <a:solidFill>
                  <a:srgbClr val="00B050"/>
                </a:solidFill>
              </a:rPr>
              <a:t>Um</a:t>
            </a:r>
            <a:r>
              <a:rPr lang="da-DK" dirty="0"/>
              <a:t> om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7C014ACA-AE40-93C7-DD0E-504C5AB9CF33}"/>
              </a:ext>
            </a:extLst>
          </p:cNvPr>
          <p:cNvSpPr txBox="1"/>
          <p:nvPr/>
        </p:nvSpPr>
        <p:spPr>
          <a:xfrm>
            <a:off x="8507073" y="5453642"/>
            <a:ext cx="3169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highlight>
                  <a:srgbClr val="FFFF00"/>
                </a:highlight>
              </a:rPr>
              <a:t>Opgave: </a:t>
            </a:r>
          </a:p>
          <a:p>
            <a:pPr marL="342900" indent="-342900">
              <a:buFont typeface="+mj-lt"/>
              <a:buAutoNum type="arabicPeriod"/>
            </a:pPr>
            <a:r>
              <a:rPr lang="da-DK" dirty="0">
                <a:highlight>
                  <a:srgbClr val="FFFF00"/>
                </a:highlight>
              </a:rPr>
              <a:t>Øv ordene individuelt.</a:t>
            </a:r>
          </a:p>
          <a:p>
            <a:pPr marL="342900" indent="-342900">
              <a:buFont typeface="+mj-lt"/>
              <a:buAutoNum type="arabicPeriod"/>
            </a:pPr>
            <a:r>
              <a:rPr lang="da-DK" dirty="0">
                <a:highlight>
                  <a:srgbClr val="FFFF00"/>
                </a:highlight>
              </a:rPr>
              <a:t>Quiz hinanden i ordene. Både i betydning og kasus.</a:t>
            </a:r>
          </a:p>
        </p:txBody>
      </p:sp>
    </p:spTree>
    <p:extLst>
      <p:ext uri="{BB962C8B-B14F-4D97-AF65-F5344CB8AC3E}">
        <p14:creationId xmlns:p14="http://schemas.microsoft.com/office/powerpoint/2010/main" val="132118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80819BD-996E-974E-FE9B-B4A3E89A3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518" y="164989"/>
            <a:ext cx="11868806" cy="651958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de-DE" dirty="0"/>
              <a:t>Der Mann wacht durch ____ Schnarchen (n) auf.</a:t>
            </a:r>
            <a:endParaRPr lang="da-DK" dirty="0"/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Der Mann </a:t>
            </a:r>
            <a:r>
              <a:rPr lang="da-DK" dirty="0" err="1"/>
              <a:t>kann</a:t>
            </a:r>
            <a:r>
              <a:rPr lang="da-DK" dirty="0"/>
              <a:t> mit _____ </a:t>
            </a:r>
            <a:r>
              <a:rPr lang="da-DK" dirty="0" err="1"/>
              <a:t>Frau</a:t>
            </a:r>
            <a:r>
              <a:rPr lang="da-DK" dirty="0"/>
              <a:t> (f) </a:t>
            </a:r>
            <a:r>
              <a:rPr lang="da-DK" dirty="0" err="1"/>
              <a:t>nicht</a:t>
            </a:r>
            <a:r>
              <a:rPr lang="da-DK" dirty="0"/>
              <a:t> </a:t>
            </a:r>
            <a:r>
              <a:rPr lang="da-DK" dirty="0" err="1"/>
              <a:t>schlafen</a:t>
            </a:r>
            <a:r>
              <a:rPr lang="da-DK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Der Mann geht nach ein___ schlaflosen Nacht (f) zur Arbeit.</a:t>
            </a:r>
            <a:endParaRPr lang="da-DK" dirty="0"/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Der Mann </a:t>
            </a:r>
            <a:r>
              <a:rPr lang="da-DK" dirty="0" err="1"/>
              <a:t>spricht</a:t>
            </a:r>
            <a:r>
              <a:rPr lang="da-DK" dirty="0"/>
              <a:t> mit </a:t>
            </a:r>
            <a:r>
              <a:rPr lang="da-DK" dirty="0" err="1"/>
              <a:t>ein</a:t>
            </a:r>
            <a:r>
              <a:rPr lang="da-DK" dirty="0"/>
              <a:t>___ </a:t>
            </a:r>
            <a:r>
              <a:rPr lang="da-DK" dirty="0" err="1"/>
              <a:t>Kollegen</a:t>
            </a:r>
            <a:r>
              <a:rPr lang="da-DK" dirty="0"/>
              <a:t> (m).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Der </a:t>
            </a:r>
            <a:r>
              <a:rPr lang="da-DK" dirty="0" err="1"/>
              <a:t>Kollege</a:t>
            </a:r>
            <a:r>
              <a:rPr lang="da-DK" dirty="0"/>
              <a:t> </a:t>
            </a:r>
            <a:r>
              <a:rPr lang="da-DK" dirty="0" err="1"/>
              <a:t>empfiehlt</a:t>
            </a:r>
            <a:r>
              <a:rPr lang="da-DK" dirty="0"/>
              <a:t> </a:t>
            </a:r>
            <a:r>
              <a:rPr lang="da-DK" dirty="0" err="1"/>
              <a:t>Nasentropfen</a:t>
            </a:r>
            <a:r>
              <a:rPr lang="da-DK" dirty="0"/>
              <a:t> </a:t>
            </a:r>
            <a:r>
              <a:rPr lang="da-DK" dirty="0" err="1"/>
              <a:t>für</a:t>
            </a:r>
            <a:r>
              <a:rPr lang="da-DK" dirty="0"/>
              <a:t> ____ </a:t>
            </a:r>
            <a:r>
              <a:rPr lang="da-DK" dirty="0" err="1"/>
              <a:t>Frau</a:t>
            </a:r>
            <a:r>
              <a:rPr lang="da-DK" dirty="0"/>
              <a:t> (f). 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Der Mann macht einen Plan gegen ____ Schnarchen (n).</a:t>
            </a:r>
            <a:endParaRPr lang="da-DK" dirty="0"/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Hilde schläft ohne ____ Nasentropfen (</a:t>
            </a:r>
            <a:r>
              <a:rPr lang="de-DE" dirty="0" err="1"/>
              <a:t>pl</a:t>
            </a:r>
            <a:r>
              <a:rPr lang="de-DE" dirty="0"/>
              <a:t>) schlecht.</a:t>
            </a:r>
            <a:endParaRPr lang="da-DK" dirty="0"/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Hilde </a:t>
            </a:r>
            <a:r>
              <a:rPr lang="da-DK" dirty="0" err="1"/>
              <a:t>schläft</a:t>
            </a:r>
            <a:r>
              <a:rPr lang="da-DK" dirty="0"/>
              <a:t> </a:t>
            </a:r>
            <a:r>
              <a:rPr lang="da-DK" dirty="0" err="1"/>
              <a:t>bei</a:t>
            </a:r>
            <a:r>
              <a:rPr lang="da-DK" dirty="0"/>
              <a:t> </a:t>
            </a:r>
            <a:r>
              <a:rPr lang="da-DK" dirty="0" err="1"/>
              <a:t>ihr</a:t>
            </a:r>
            <a:r>
              <a:rPr lang="da-DK" dirty="0"/>
              <a:t>___ </a:t>
            </a:r>
            <a:r>
              <a:rPr lang="da-DK" dirty="0" err="1"/>
              <a:t>Freundin</a:t>
            </a:r>
            <a:r>
              <a:rPr lang="da-DK" dirty="0"/>
              <a:t> (f).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Hilde </a:t>
            </a:r>
            <a:r>
              <a:rPr lang="da-DK" dirty="0" err="1"/>
              <a:t>geht</a:t>
            </a:r>
            <a:r>
              <a:rPr lang="da-DK" dirty="0"/>
              <a:t> </a:t>
            </a:r>
            <a:r>
              <a:rPr lang="da-DK" dirty="0" err="1"/>
              <a:t>zu</a:t>
            </a:r>
            <a:r>
              <a:rPr lang="da-DK" dirty="0"/>
              <a:t> ____ </a:t>
            </a:r>
            <a:r>
              <a:rPr lang="da-DK" dirty="0" err="1"/>
              <a:t>Freundin</a:t>
            </a:r>
            <a:r>
              <a:rPr lang="da-DK" dirty="0"/>
              <a:t> (f).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Der Mann tauscht die Nasentropfen gegen ein___ Narkosemittel (n) aus.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Der Mann schläft bei ____ Freundin (f) von Hilde.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Sonja stirbt von _____ Nasentropfen (</a:t>
            </a:r>
            <a:r>
              <a:rPr lang="de-DE" dirty="0" err="1"/>
              <a:t>pl</a:t>
            </a:r>
            <a:r>
              <a:rPr lang="de-DE" dirty="0"/>
              <a:t>)</a:t>
            </a:r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6B72E79F-FA6F-3A15-1D1D-2BDC1C4CC7AB}"/>
              </a:ext>
            </a:extLst>
          </p:cNvPr>
          <p:cNvSpPr txBox="1"/>
          <p:nvPr/>
        </p:nvSpPr>
        <p:spPr>
          <a:xfrm>
            <a:off x="8717280" y="5674360"/>
            <a:ext cx="3169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highlight>
                  <a:srgbClr val="FFFF00"/>
                </a:highlight>
              </a:rPr>
              <a:t>Opgave: </a:t>
            </a:r>
          </a:p>
          <a:p>
            <a:pPr marL="342900" indent="-342900">
              <a:buFont typeface="+mj-lt"/>
              <a:buAutoNum type="arabicPeriod"/>
            </a:pPr>
            <a:r>
              <a:rPr lang="da-DK" dirty="0">
                <a:highlight>
                  <a:srgbClr val="FFFF00"/>
                </a:highlight>
              </a:rPr>
              <a:t>Indsæt den rigtige bøjning.</a:t>
            </a:r>
          </a:p>
        </p:txBody>
      </p:sp>
    </p:spTree>
    <p:extLst>
      <p:ext uri="{BB962C8B-B14F-4D97-AF65-F5344CB8AC3E}">
        <p14:creationId xmlns:p14="http://schemas.microsoft.com/office/powerpoint/2010/main" val="1429728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FE3C17-BDBE-7E65-DDDC-52673B94C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Teori: Verbum 2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DF90AFF-FDA1-FD4F-3DCF-F7F02AE642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a-DK" dirty="0"/>
              <a:t>Verbum 1 skal bøjes efter subjektet. </a:t>
            </a:r>
          </a:p>
          <a:p>
            <a:pPr lvl="1"/>
            <a:r>
              <a:rPr lang="da-DK" dirty="0"/>
              <a:t>Fx: Der Mann </a:t>
            </a:r>
            <a:r>
              <a:rPr lang="da-DK" b="1" dirty="0" err="1">
                <a:solidFill>
                  <a:srgbClr val="C00000"/>
                </a:solidFill>
              </a:rPr>
              <a:t>kauft</a:t>
            </a:r>
            <a:r>
              <a:rPr lang="da-DK" dirty="0"/>
              <a:t> </a:t>
            </a:r>
            <a:r>
              <a:rPr lang="da-DK" dirty="0" err="1"/>
              <a:t>ein</a:t>
            </a:r>
            <a:r>
              <a:rPr lang="da-DK" dirty="0"/>
              <a:t> Eis / </a:t>
            </a:r>
            <a:r>
              <a:rPr lang="da-DK" dirty="0" err="1"/>
              <a:t>Ich</a:t>
            </a:r>
            <a:r>
              <a:rPr lang="da-DK" dirty="0"/>
              <a:t> </a:t>
            </a:r>
            <a:r>
              <a:rPr lang="da-DK" b="1" dirty="0" err="1">
                <a:solidFill>
                  <a:srgbClr val="C00000"/>
                </a:solidFill>
              </a:rPr>
              <a:t>kaufe</a:t>
            </a:r>
            <a:r>
              <a:rPr lang="da-DK" dirty="0"/>
              <a:t> </a:t>
            </a:r>
            <a:r>
              <a:rPr lang="da-DK" dirty="0" err="1"/>
              <a:t>ein</a:t>
            </a:r>
            <a:r>
              <a:rPr lang="da-DK" dirty="0"/>
              <a:t> Eis</a:t>
            </a:r>
          </a:p>
          <a:p>
            <a:pPr marL="457200" lvl="1" indent="0">
              <a:buNone/>
            </a:pPr>
            <a:r>
              <a:rPr lang="da-DK" dirty="0"/>
              <a:t>           ----x-----          o     ---∆---     ------------x--------------         o       ---∆---</a:t>
            </a:r>
          </a:p>
          <a:p>
            <a:r>
              <a:rPr lang="da-DK" dirty="0"/>
              <a:t>Verbum 2 skal enten bøjes i infinitiv eller perfektum participium.</a:t>
            </a:r>
          </a:p>
          <a:p>
            <a:r>
              <a:rPr lang="da-DK" dirty="0"/>
              <a:t>Infinitiv dannes, når verbum 1 er et modalverbum. Infinitiv = købe/</a:t>
            </a:r>
            <a:r>
              <a:rPr lang="da-DK" b="1" dirty="0" err="1">
                <a:solidFill>
                  <a:srgbClr val="C00000"/>
                </a:solidFill>
              </a:rPr>
              <a:t>kauf</a:t>
            </a:r>
            <a:r>
              <a:rPr lang="da-DK" b="1" u="sng" dirty="0" err="1">
                <a:solidFill>
                  <a:srgbClr val="C00000"/>
                </a:solidFill>
              </a:rPr>
              <a:t>en</a:t>
            </a:r>
            <a:r>
              <a:rPr lang="da-DK" dirty="0"/>
              <a:t>. Dvs. en-formen på tysk.</a:t>
            </a:r>
          </a:p>
          <a:p>
            <a:r>
              <a:rPr lang="da-DK" dirty="0"/>
              <a:t>Modalverber = </a:t>
            </a:r>
            <a:r>
              <a:rPr lang="da-DK" dirty="0" err="1"/>
              <a:t>sollen</a:t>
            </a:r>
            <a:r>
              <a:rPr lang="da-DK" dirty="0"/>
              <a:t>, </a:t>
            </a:r>
            <a:r>
              <a:rPr lang="da-DK" dirty="0" err="1"/>
              <a:t>wollen</a:t>
            </a:r>
            <a:r>
              <a:rPr lang="da-DK" dirty="0"/>
              <a:t>, </a:t>
            </a:r>
            <a:r>
              <a:rPr lang="da-DK" dirty="0" err="1"/>
              <a:t>könen</a:t>
            </a:r>
            <a:r>
              <a:rPr lang="da-DK" dirty="0"/>
              <a:t>, </a:t>
            </a:r>
            <a:r>
              <a:rPr lang="da-DK" dirty="0" err="1"/>
              <a:t>dürfen</a:t>
            </a:r>
            <a:r>
              <a:rPr lang="da-DK" dirty="0"/>
              <a:t>, </a:t>
            </a:r>
            <a:r>
              <a:rPr lang="da-DK" dirty="0" err="1"/>
              <a:t>können</a:t>
            </a:r>
            <a:r>
              <a:rPr lang="da-DK" dirty="0"/>
              <a:t>, </a:t>
            </a:r>
            <a:r>
              <a:rPr lang="da-DK" dirty="0" err="1"/>
              <a:t>müssen</a:t>
            </a:r>
            <a:r>
              <a:rPr lang="da-DK" dirty="0"/>
              <a:t>.</a:t>
            </a:r>
          </a:p>
          <a:p>
            <a:pPr lvl="1"/>
            <a:r>
              <a:rPr lang="da-DK" dirty="0"/>
              <a:t>Fx: Han vil </a:t>
            </a:r>
            <a:r>
              <a:rPr lang="da-DK" b="1" dirty="0">
                <a:solidFill>
                  <a:srgbClr val="C00000"/>
                </a:solidFill>
              </a:rPr>
              <a:t>købe</a:t>
            </a:r>
            <a:r>
              <a:rPr lang="da-DK" dirty="0"/>
              <a:t> en is → Er </a:t>
            </a:r>
            <a:r>
              <a:rPr lang="da-DK" dirty="0" err="1"/>
              <a:t>will</a:t>
            </a:r>
            <a:r>
              <a:rPr lang="da-DK" dirty="0"/>
              <a:t> </a:t>
            </a:r>
            <a:r>
              <a:rPr lang="da-DK" dirty="0" err="1"/>
              <a:t>ein</a:t>
            </a:r>
            <a:r>
              <a:rPr lang="da-DK" dirty="0"/>
              <a:t> Eis </a:t>
            </a:r>
            <a:r>
              <a:rPr lang="da-DK" b="1" dirty="0" err="1">
                <a:solidFill>
                  <a:srgbClr val="C00000"/>
                </a:solidFill>
              </a:rPr>
              <a:t>kaufen</a:t>
            </a:r>
            <a:r>
              <a:rPr lang="da-DK" dirty="0"/>
              <a:t>.</a:t>
            </a:r>
          </a:p>
          <a:p>
            <a:r>
              <a:rPr lang="da-DK" dirty="0"/>
              <a:t>Perfektum participium dannes af </a:t>
            </a:r>
            <a:r>
              <a:rPr lang="da-DK" dirty="0" err="1"/>
              <a:t>sein</a:t>
            </a:r>
            <a:r>
              <a:rPr lang="da-DK" dirty="0"/>
              <a:t>, </a:t>
            </a:r>
            <a:r>
              <a:rPr lang="da-DK" dirty="0" err="1"/>
              <a:t>haben</a:t>
            </a:r>
            <a:r>
              <a:rPr lang="da-DK" dirty="0"/>
              <a:t> eller </a:t>
            </a:r>
            <a:r>
              <a:rPr lang="da-DK" dirty="0" err="1"/>
              <a:t>werden</a:t>
            </a:r>
            <a:r>
              <a:rPr lang="da-DK" dirty="0"/>
              <a:t>. På dansk er det t-formen – på tysk er det ge-formen.</a:t>
            </a:r>
          </a:p>
          <a:p>
            <a:pPr lvl="1"/>
            <a:r>
              <a:rPr lang="da-DK" dirty="0"/>
              <a:t>Fx Han har </a:t>
            </a:r>
            <a:r>
              <a:rPr lang="da-DK" b="1" dirty="0">
                <a:solidFill>
                  <a:srgbClr val="C00000"/>
                </a:solidFill>
              </a:rPr>
              <a:t>købt</a:t>
            </a:r>
            <a:r>
              <a:rPr lang="da-DK" dirty="0"/>
              <a:t> en is → Er hat </a:t>
            </a:r>
            <a:r>
              <a:rPr lang="da-DK" dirty="0" err="1"/>
              <a:t>ein</a:t>
            </a:r>
            <a:r>
              <a:rPr lang="da-DK" dirty="0"/>
              <a:t> Eis </a:t>
            </a:r>
            <a:r>
              <a:rPr lang="da-DK" b="1" dirty="0" err="1">
                <a:solidFill>
                  <a:srgbClr val="C00000"/>
                </a:solidFill>
              </a:rPr>
              <a:t>gekauft</a:t>
            </a:r>
            <a:endParaRPr lang="da-DK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63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En række sæder på en under jord Station">
            <a:extLst>
              <a:ext uri="{FF2B5EF4-FFF2-40B4-BE49-F238E27FC236}">
                <a16:creationId xmlns:a16="http://schemas.microsoft.com/office/drawing/2014/main" id="{B473894E-B01F-0623-0BEA-2DAF6522D06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CA4AC4D-4DE3-7655-367C-6FA83BF20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dirty="0">
                <a:solidFill>
                  <a:srgbClr val="FFFFFF"/>
                </a:solidFill>
              </a:rPr>
              <a:t>Pause</a:t>
            </a:r>
          </a:p>
        </p:txBody>
      </p:sp>
    </p:spTree>
    <p:extLst>
      <p:ext uri="{BB962C8B-B14F-4D97-AF65-F5344CB8AC3E}">
        <p14:creationId xmlns:p14="http://schemas.microsoft.com/office/powerpoint/2010/main" val="3474643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5038FC7-4243-467F-807B-DE701AD44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525" y="482185"/>
            <a:ext cx="13329920" cy="6729050"/>
          </a:xfrm>
        </p:spPr>
        <p:txBody>
          <a:bodyPr numCol="2"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de-DE" sz="2000" dirty="0"/>
              <a:t>Der Mann kann nicht </a:t>
            </a:r>
            <a:r>
              <a:rPr lang="de-DE" sz="2000" b="1" dirty="0"/>
              <a:t>(schlafen).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de-DE" sz="2000" dirty="0"/>
              <a:t>Hilde hat viel </a:t>
            </a:r>
            <a:r>
              <a:rPr lang="de-DE" sz="2000" b="1" dirty="0"/>
              <a:t>(</a:t>
            </a:r>
            <a:r>
              <a:rPr lang="de-DE" sz="2000" b="1" dirty="0" err="1"/>
              <a:t>snarchen</a:t>
            </a:r>
            <a:r>
              <a:rPr lang="de-DE" sz="2000" b="1" dirty="0"/>
              <a:t>).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de-DE" sz="2000" dirty="0"/>
              <a:t>Der Mann kann nicht woanders</a:t>
            </a:r>
            <a:r>
              <a:rPr lang="de-DE" sz="2000" b="1" dirty="0"/>
              <a:t> (schlafen).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de-DE" sz="2000" dirty="0"/>
              <a:t>Der Mann hat viele schlaflose Nächte </a:t>
            </a:r>
            <a:r>
              <a:rPr lang="de-DE" sz="2000" b="1" dirty="0"/>
              <a:t>(haben).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de-DE" sz="2000" dirty="0"/>
              <a:t>Hilde vergisst, die Nasentropfen zu </a:t>
            </a:r>
            <a:r>
              <a:rPr lang="de-DE" sz="2000" b="1" dirty="0"/>
              <a:t>(nehmen).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de-DE" sz="2000" dirty="0"/>
              <a:t>Hilde beginnt, bei ihrer Freundin zu </a:t>
            </a:r>
            <a:r>
              <a:rPr lang="de-DE" sz="2000" b="1" dirty="0"/>
              <a:t>(übernachten).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de-DE" sz="2000" dirty="0"/>
              <a:t>Hilde vergisst nie, ihre Nasentropfen </a:t>
            </a:r>
            <a:r>
              <a:rPr lang="de-DE" sz="2000" b="1" dirty="0"/>
              <a:t>(zu packen).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de-DE" sz="2000" dirty="0"/>
              <a:t>Der Mann  hat </a:t>
            </a:r>
            <a:r>
              <a:rPr lang="de-DE" sz="2000" b="1" dirty="0"/>
              <a:t>(glauben), </a:t>
            </a:r>
            <a:r>
              <a:rPr lang="de-DE" sz="2000" dirty="0"/>
              <a:t>dass Hilde untreu ist.</a:t>
            </a:r>
            <a:br>
              <a:rPr lang="de-DE" sz="2000" dirty="0"/>
            </a:br>
            <a:br>
              <a:rPr lang="de-DE" sz="2000" dirty="0"/>
            </a:br>
            <a:br>
              <a:rPr lang="de-DE" sz="2000" dirty="0"/>
            </a:br>
            <a:br>
              <a:rPr lang="de-DE" sz="2000" dirty="0"/>
            </a:br>
            <a:endParaRPr lang="de-DE" sz="2000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de-DE" sz="2000" dirty="0"/>
              <a:t>Der Mann will Rache </a:t>
            </a:r>
            <a:r>
              <a:rPr lang="de-DE" sz="2000" b="1" dirty="0"/>
              <a:t>(haben).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de-DE" sz="2000" dirty="0"/>
              <a:t>Der Mann hat einen Plan </a:t>
            </a:r>
            <a:r>
              <a:rPr lang="de-DE" sz="2000" b="1" dirty="0"/>
              <a:t>(machen).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de-DE" sz="2000" dirty="0"/>
              <a:t>Der Mann hat die Nasentropfen gegen ein Narkosemittel aus </a:t>
            </a:r>
            <a:r>
              <a:rPr lang="de-DE" sz="2000" b="1" dirty="0"/>
              <a:t>(tauschen).</a:t>
            </a:r>
            <a:endParaRPr lang="de-DE" sz="2000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de-DE" sz="2000" dirty="0"/>
              <a:t>Der Mann will bei Sonja </a:t>
            </a:r>
            <a:r>
              <a:rPr lang="de-DE" sz="2000" b="1" dirty="0"/>
              <a:t>(schlafen).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de-DE" sz="2000" dirty="0"/>
              <a:t>Sonja hat Hildes Nasentropfen </a:t>
            </a:r>
            <a:r>
              <a:rPr lang="de-DE" sz="2000" b="1" dirty="0"/>
              <a:t>(nehmen).</a:t>
            </a:r>
          </a:p>
          <a:p>
            <a:endParaRPr lang="da-DK" dirty="0"/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A9B1B748-CD9A-A162-5AED-D25D3CC6DC76}"/>
              </a:ext>
            </a:extLst>
          </p:cNvPr>
          <p:cNvSpPr txBox="1"/>
          <p:nvPr/>
        </p:nvSpPr>
        <p:spPr>
          <a:xfrm>
            <a:off x="6959600" y="4116665"/>
            <a:ext cx="50398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highlight>
                  <a:srgbClr val="FFFF00"/>
                </a:highlight>
              </a:rPr>
              <a:t>Opgave: </a:t>
            </a:r>
          </a:p>
          <a:p>
            <a:pPr marL="342900" indent="-342900">
              <a:buFont typeface="+mj-lt"/>
              <a:buAutoNum type="arabicPeriod"/>
            </a:pPr>
            <a:r>
              <a:rPr lang="da-DK" dirty="0">
                <a:highlight>
                  <a:srgbClr val="FFFF00"/>
                </a:highlight>
              </a:rPr>
              <a:t>Afgør, om v2 i parentes skal bøjes i infinitiv eller perfektum participium.</a:t>
            </a:r>
          </a:p>
          <a:p>
            <a:pPr marL="342900" indent="-342900">
              <a:buFont typeface="+mj-lt"/>
              <a:buAutoNum type="arabicPeriod"/>
            </a:pPr>
            <a:r>
              <a:rPr lang="da-DK" dirty="0">
                <a:highlight>
                  <a:srgbClr val="FFFF00"/>
                </a:highlight>
              </a:rPr>
              <a:t>Læs sætningerne højt på skift.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0A52A36D-793F-753C-4966-C848BD98277A}"/>
              </a:ext>
            </a:extLst>
          </p:cNvPr>
          <p:cNvSpPr txBox="1"/>
          <p:nvPr/>
        </p:nvSpPr>
        <p:spPr>
          <a:xfrm>
            <a:off x="558800" y="5720385"/>
            <a:ext cx="4988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highlight>
                  <a:srgbClr val="00FF00"/>
                </a:highlight>
              </a:rPr>
              <a:t>Infinitiv:</a:t>
            </a:r>
          </a:p>
          <a:p>
            <a:r>
              <a:rPr lang="da-DK" dirty="0">
                <a:highlight>
                  <a:srgbClr val="00FF00"/>
                </a:highlight>
              </a:rPr>
              <a:t>Købe → </a:t>
            </a:r>
            <a:r>
              <a:rPr lang="da-DK" dirty="0" err="1">
                <a:highlight>
                  <a:srgbClr val="00FF00"/>
                </a:highlight>
              </a:rPr>
              <a:t>kaufen</a:t>
            </a:r>
            <a:endParaRPr lang="da-DK" dirty="0">
              <a:highlight>
                <a:srgbClr val="00FF00"/>
              </a:highlight>
            </a:endParaRPr>
          </a:p>
          <a:p>
            <a:r>
              <a:rPr lang="da-DK" dirty="0">
                <a:highlight>
                  <a:srgbClr val="00FF00"/>
                </a:highlight>
              </a:rPr>
              <a:t>Dannes ofte af modalverber eller efter ”</a:t>
            </a:r>
            <a:r>
              <a:rPr lang="da-DK" dirty="0" err="1">
                <a:highlight>
                  <a:srgbClr val="00FF00"/>
                </a:highlight>
              </a:rPr>
              <a:t>zu</a:t>
            </a:r>
            <a:r>
              <a:rPr lang="da-DK" dirty="0">
                <a:highlight>
                  <a:srgbClr val="00FF00"/>
                </a:highlight>
              </a:rPr>
              <a:t>”. 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D81A2264-CD34-7E0A-A4D0-C3382E3E23A4}"/>
              </a:ext>
            </a:extLst>
          </p:cNvPr>
          <p:cNvSpPr txBox="1"/>
          <p:nvPr/>
        </p:nvSpPr>
        <p:spPr>
          <a:xfrm>
            <a:off x="5648960" y="5720385"/>
            <a:ext cx="7132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highlight>
                  <a:srgbClr val="00FF00"/>
                </a:highlight>
              </a:rPr>
              <a:t>Perfektum participium:</a:t>
            </a:r>
          </a:p>
          <a:p>
            <a:r>
              <a:rPr lang="da-DK" dirty="0">
                <a:highlight>
                  <a:srgbClr val="00FF00"/>
                </a:highlight>
              </a:rPr>
              <a:t>Købt → </a:t>
            </a:r>
            <a:r>
              <a:rPr lang="da-DK" dirty="0" err="1">
                <a:highlight>
                  <a:srgbClr val="00FF00"/>
                </a:highlight>
              </a:rPr>
              <a:t>gekauft</a:t>
            </a:r>
            <a:endParaRPr lang="da-DK" dirty="0">
              <a:highlight>
                <a:srgbClr val="00FF00"/>
              </a:highlight>
            </a:endParaRPr>
          </a:p>
          <a:p>
            <a:r>
              <a:rPr lang="da-DK" dirty="0">
                <a:highlight>
                  <a:srgbClr val="00FF00"/>
                </a:highlight>
              </a:rPr>
              <a:t>Dannes altid af hjælpeverberne </a:t>
            </a:r>
            <a:r>
              <a:rPr lang="da-DK" dirty="0" err="1">
                <a:highlight>
                  <a:srgbClr val="00FF00"/>
                </a:highlight>
              </a:rPr>
              <a:t>sein</a:t>
            </a:r>
            <a:r>
              <a:rPr lang="da-DK" dirty="0">
                <a:highlight>
                  <a:srgbClr val="00FF00"/>
                </a:highlight>
              </a:rPr>
              <a:t>, </a:t>
            </a:r>
            <a:r>
              <a:rPr lang="da-DK" dirty="0" err="1">
                <a:highlight>
                  <a:srgbClr val="00FF00"/>
                </a:highlight>
              </a:rPr>
              <a:t>haben</a:t>
            </a:r>
            <a:r>
              <a:rPr lang="da-DK" dirty="0">
                <a:highlight>
                  <a:srgbClr val="00FF00"/>
                </a:highlight>
              </a:rPr>
              <a:t>, </a:t>
            </a:r>
            <a:r>
              <a:rPr lang="da-DK" dirty="0" err="1">
                <a:highlight>
                  <a:srgbClr val="00FF00"/>
                </a:highlight>
              </a:rPr>
              <a:t>werden</a:t>
            </a:r>
            <a:r>
              <a:rPr lang="da-DK" dirty="0">
                <a:highlight>
                  <a:srgbClr val="00FF00"/>
                </a:highlight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110241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876</TotalTime>
  <Words>1411</Words>
  <Application>Microsoft Office PowerPoint</Application>
  <PresentationFormat>Widescreen</PresentationFormat>
  <Paragraphs>283</Paragraphs>
  <Slides>17</Slides>
  <Notes>9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17</vt:i4>
      </vt:variant>
    </vt:vector>
  </HeadingPairs>
  <TitlesOfParts>
    <vt:vector size="21" baseType="lpstr">
      <vt:lpstr>Aptos</vt:lpstr>
      <vt:lpstr>Aptos Display</vt:lpstr>
      <vt:lpstr>Arial</vt:lpstr>
      <vt:lpstr>Office-tema</vt:lpstr>
      <vt:lpstr>PowerPoint-præsentation</vt:lpstr>
      <vt:lpstr>PowerPoint-præsentation</vt:lpstr>
      <vt:lpstr>PowerPoint-præsentation</vt:lpstr>
      <vt:lpstr>PowerPoint-præsentation</vt:lpstr>
      <vt:lpstr>Præpositioner</vt:lpstr>
      <vt:lpstr>PowerPoint-præsentation</vt:lpstr>
      <vt:lpstr>Teori: Verbum 2</vt:lpstr>
      <vt:lpstr>Pause</vt:lpstr>
      <vt:lpstr>PowerPoint-præsentation</vt:lpstr>
      <vt:lpstr>PowerPoint-præsentation</vt:lpstr>
      <vt:lpstr>Quizlet Live</vt:lpstr>
      <vt:lpstr>Småord og præpositioner</vt:lpstr>
      <vt:lpstr>PowerPoint-præsentation</vt:lpstr>
      <vt:lpstr>PowerPoint-præsentation</vt:lpstr>
      <vt:lpstr>Teori: Ledsætningsindledere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Frederik Kühnel</dc:creator>
  <cp:lastModifiedBy>Frederik Kühnel</cp:lastModifiedBy>
  <cp:revision>47</cp:revision>
  <dcterms:created xsi:type="dcterms:W3CDTF">2026-01-24T16:42:44Z</dcterms:created>
  <dcterms:modified xsi:type="dcterms:W3CDTF">2026-01-25T19:26:46Z</dcterms:modified>
</cp:coreProperties>
</file>