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sldIdLst>
    <p:sldId id="256" r:id="rId2"/>
    <p:sldId id="258" r:id="rId3"/>
    <p:sldId id="259" r:id="rId4"/>
    <p:sldId id="257" r:id="rId5"/>
    <p:sldId id="274" r:id="rId6"/>
    <p:sldId id="260" r:id="rId7"/>
    <p:sldId id="268" r:id="rId8"/>
    <p:sldId id="261" r:id="rId9"/>
    <p:sldId id="262" r:id="rId10"/>
    <p:sldId id="263" r:id="rId11"/>
    <p:sldId id="264" r:id="rId12"/>
    <p:sldId id="265" r:id="rId13"/>
    <p:sldId id="266" r:id="rId14"/>
    <p:sldId id="267" r:id="rId15"/>
    <p:sldId id="271" r:id="rId16"/>
    <p:sldId id="269" r:id="rId17"/>
    <p:sldId id="272" r:id="rId18"/>
    <p:sldId id="273" r:id="rId19"/>
    <p:sldId id="275" r:id="rId20"/>
  </p:sldIdLst>
  <p:sldSz cx="12192000" cy="6858000"/>
  <p:notesSz cx="6858000" cy="9144000"/>
  <p:defaultTextStyle>
    <a:defPPr>
      <a:defRPr lang="da-D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204" autoAdjust="0"/>
    <p:restoredTop sz="94660"/>
  </p:normalViewPr>
  <p:slideViewPr>
    <p:cSldViewPr snapToGrid="0">
      <p:cViewPr varScale="1">
        <p:scale>
          <a:sx n="78" d="100"/>
          <a:sy n="78" d="100"/>
        </p:scale>
        <p:origin x="869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idehove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a-DK"/>
          </a:p>
        </p:txBody>
      </p:sp>
      <p:sp>
        <p:nvSpPr>
          <p:cNvPr id="3" name="Pladsholder til dato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EE18AA0-4814-4BB4-B801-3EA72235EAF9}" type="datetimeFigureOut">
              <a:rPr lang="da-DK" smtClean="0"/>
              <a:t>31-01-2026</a:t>
            </a:fld>
            <a:endParaRPr lang="da-DK"/>
          </a:p>
        </p:txBody>
      </p:sp>
      <p:sp>
        <p:nvSpPr>
          <p:cNvPr id="4" name="Pladsholder til slidebille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a-DK"/>
          </a:p>
        </p:txBody>
      </p:sp>
      <p:sp>
        <p:nvSpPr>
          <p:cNvPr id="5" name="Pladsholder til no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a-DK"/>
          </a:p>
        </p:txBody>
      </p:sp>
      <p:sp>
        <p:nvSpPr>
          <p:cNvPr id="7" name="Pladsholder til slide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C5438D4-E89E-4103-ACAC-E09E79D3BFA4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69338054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C5438D4-E89E-4103-ACAC-E09E79D3BFA4}" type="slidenum">
              <a:rPr lang="da-DK" smtClean="0"/>
              <a:t>2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63417342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F3E6E2D-4176-1E23-6789-A78F2B3325B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>
            <a:extLst>
              <a:ext uri="{FF2B5EF4-FFF2-40B4-BE49-F238E27FC236}">
                <a16:creationId xmlns:a16="http://schemas.microsoft.com/office/drawing/2014/main" id="{EA7126B2-EC5E-58D6-D0C1-0756923FD56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>
            <a:extLst>
              <a:ext uri="{FF2B5EF4-FFF2-40B4-BE49-F238E27FC236}">
                <a16:creationId xmlns:a16="http://schemas.microsoft.com/office/drawing/2014/main" id="{A6620715-0871-589D-7EEF-6A06EB0CE1A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Pladsholder til slidenummer 3">
            <a:extLst>
              <a:ext uri="{FF2B5EF4-FFF2-40B4-BE49-F238E27FC236}">
                <a16:creationId xmlns:a16="http://schemas.microsoft.com/office/drawing/2014/main" id="{0814F33B-CCBA-3A29-44C1-11CAD5EABE9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C5438D4-E89E-4103-ACAC-E09E79D3BFA4}" type="slidenum">
              <a:rPr lang="da-DK" smtClean="0"/>
              <a:t>6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55825518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a-DK" dirty="0"/>
              <a:t>5x2 min. I kantinen.</a:t>
            </a:r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C5438D4-E89E-4103-ACAC-E09E79D3BFA4}" type="slidenum">
              <a:rPr lang="da-DK" smtClean="0"/>
              <a:t>15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69636077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a-DK" dirty="0"/>
              <a:t>Spørgsmål til videoen.</a:t>
            </a:r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C5438D4-E89E-4103-ACAC-E09E79D3BFA4}" type="slidenum">
              <a:rPr lang="da-DK" smtClean="0"/>
              <a:t>17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46877621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a-DK" dirty="0"/>
              <a:t>Hyppige ord – Alle forekommer i del 1 af </a:t>
            </a:r>
            <a:r>
              <a:rPr lang="da-DK" dirty="0" err="1"/>
              <a:t>Freundschaftsringe</a:t>
            </a:r>
            <a:r>
              <a:rPr lang="da-DK" dirty="0"/>
              <a:t>.</a:t>
            </a:r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C5438D4-E89E-4103-ACAC-E09E79D3BFA4}" type="slidenum">
              <a:rPr lang="da-DK" smtClean="0"/>
              <a:t>19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1362318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8C41D94-5858-DBFC-128D-2B898370CCD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Undertitel 2">
            <a:extLst>
              <a:ext uri="{FF2B5EF4-FFF2-40B4-BE49-F238E27FC236}">
                <a16:creationId xmlns:a16="http://schemas.microsoft.com/office/drawing/2014/main" id="{CCBE868B-CC0C-89C8-C7AB-E3542797906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a-DK"/>
              <a:t>Klik for at redigere undertiteltypografien i masteren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304B1E99-49C9-5237-77F0-DFE3D09A1F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C827FD-F202-42AD-9AFA-F37927C7A737}" type="datetimeFigureOut">
              <a:rPr lang="da-DK" smtClean="0"/>
              <a:t>31-01-2026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E90E4471-EE93-7BBD-9B47-695EE11116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49F228F1-00D4-1AC2-36D6-00FCA96A99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5C038C-F8E9-4724-8D58-17B947160467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4737090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og lodre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7299FB9-24AD-4C56-9834-250DDA7146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lodret titel 2">
            <a:extLst>
              <a:ext uri="{FF2B5EF4-FFF2-40B4-BE49-F238E27FC236}">
                <a16:creationId xmlns:a16="http://schemas.microsoft.com/office/drawing/2014/main" id="{91C042DB-878A-43F0-46C6-55B3569AC0F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F960B559-2EBF-BC47-9757-21331FA992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C827FD-F202-42AD-9AFA-F37927C7A737}" type="datetimeFigureOut">
              <a:rPr lang="da-DK" smtClean="0"/>
              <a:t>31-01-2026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886FAB43-A5D6-0878-4C4F-F154BD68E5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B7B10C76-8B1F-6048-21EB-BB613CCF0B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5C038C-F8E9-4724-8D58-17B947160467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2778173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et ti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et titel 1">
            <a:extLst>
              <a:ext uri="{FF2B5EF4-FFF2-40B4-BE49-F238E27FC236}">
                <a16:creationId xmlns:a16="http://schemas.microsoft.com/office/drawing/2014/main" id="{2E6A38AB-C8BC-9B50-148B-2368F7EE644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lodret titel 2">
            <a:extLst>
              <a:ext uri="{FF2B5EF4-FFF2-40B4-BE49-F238E27FC236}">
                <a16:creationId xmlns:a16="http://schemas.microsoft.com/office/drawing/2014/main" id="{02DDFA99-7C9E-0E56-B89F-C1E7F84EFEE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4C11EF13-8206-5D19-CD28-55BB690833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C827FD-F202-42AD-9AFA-F37927C7A737}" type="datetimeFigureOut">
              <a:rPr lang="da-DK" smtClean="0"/>
              <a:t>31-01-2026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C4DAAE42-34C4-B8C0-E078-5E04DB1456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17E39316-35B8-A85B-2426-6EEA7E70C4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5C038C-F8E9-4724-8D58-17B947160467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4534951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og indholds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3F070EC-ED24-EBA0-344D-3D0EE66DF1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A80B4E2B-839C-0336-0054-C1FED6575D8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D71854F2-C8F6-15F8-29E6-DFA26EB680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C827FD-F202-42AD-9AFA-F37927C7A737}" type="datetimeFigureOut">
              <a:rPr lang="da-DK" smtClean="0"/>
              <a:t>31-01-2026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85B9714F-6A9D-353A-D17B-F490643740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924AE7B7-1D8C-22D6-B065-1542ADFEBF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5C038C-F8E9-4724-8D58-17B947160467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0671637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fsnits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966B19D-7201-DA70-21AC-936E9C0038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tekst 2">
            <a:extLst>
              <a:ext uri="{FF2B5EF4-FFF2-40B4-BE49-F238E27FC236}">
                <a16:creationId xmlns:a16="http://schemas.microsoft.com/office/drawing/2014/main" id="{3F9EB9C0-05F9-4E1B-47C1-D26F5A65049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F72C6BBA-6E56-4754-7401-7E75DCF4B0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C827FD-F202-42AD-9AFA-F37927C7A737}" type="datetimeFigureOut">
              <a:rPr lang="da-DK" smtClean="0"/>
              <a:t>31-01-2026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110C5204-8A3D-2F2C-8FAC-E19E0D7E40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B79A0606-B6DF-B7E9-5104-64B42E572F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5C038C-F8E9-4724-8D58-17B947160467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1708221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dholdsobjek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E1359ED-5978-F231-7319-B3E2F1DFF8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D0764157-550C-4E03-232E-EF2E9966931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indhold 3">
            <a:extLst>
              <a:ext uri="{FF2B5EF4-FFF2-40B4-BE49-F238E27FC236}">
                <a16:creationId xmlns:a16="http://schemas.microsoft.com/office/drawing/2014/main" id="{AE8CF790-5CE4-D380-696C-F3C6E1253CA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5" name="Pladsholder til dato 4">
            <a:extLst>
              <a:ext uri="{FF2B5EF4-FFF2-40B4-BE49-F238E27FC236}">
                <a16:creationId xmlns:a16="http://schemas.microsoft.com/office/drawing/2014/main" id="{C5CBCEE1-B8E2-867B-8526-EE98047FDD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C827FD-F202-42AD-9AFA-F37927C7A737}" type="datetimeFigureOut">
              <a:rPr lang="da-DK" smtClean="0"/>
              <a:t>31-01-2026</a:t>
            </a:fld>
            <a:endParaRPr lang="da-DK"/>
          </a:p>
        </p:txBody>
      </p:sp>
      <p:sp>
        <p:nvSpPr>
          <p:cNvPr id="6" name="Pladsholder til sidefod 5">
            <a:extLst>
              <a:ext uri="{FF2B5EF4-FFF2-40B4-BE49-F238E27FC236}">
                <a16:creationId xmlns:a16="http://schemas.microsoft.com/office/drawing/2014/main" id="{604E46D8-FE27-AD34-FB39-9CE2D63695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slidenummer 6">
            <a:extLst>
              <a:ext uri="{FF2B5EF4-FFF2-40B4-BE49-F238E27FC236}">
                <a16:creationId xmlns:a16="http://schemas.microsoft.com/office/drawing/2014/main" id="{E77097E5-9829-C366-6BCE-84A5A1D141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5C038C-F8E9-4724-8D58-17B947160467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1796638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7E3D7BD-9B88-43AB-C9CD-49255EECD1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tekst 2">
            <a:extLst>
              <a:ext uri="{FF2B5EF4-FFF2-40B4-BE49-F238E27FC236}">
                <a16:creationId xmlns:a16="http://schemas.microsoft.com/office/drawing/2014/main" id="{78ED959C-3487-D639-3592-1C8B97CF37B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4" name="Pladsholder til indhold 3">
            <a:extLst>
              <a:ext uri="{FF2B5EF4-FFF2-40B4-BE49-F238E27FC236}">
                <a16:creationId xmlns:a16="http://schemas.microsoft.com/office/drawing/2014/main" id="{C0A9283F-6A65-1704-6E80-6675AE00284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5" name="Pladsholder til tekst 4">
            <a:extLst>
              <a:ext uri="{FF2B5EF4-FFF2-40B4-BE49-F238E27FC236}">
                <a16:creationId xmlns:a16="http://schemas.microsoft.com/office/drawing/2014/main" id="{AF514A0A-7C87-0412-B0A2-FF9B156BC6B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6" name="Pladsholder til indhold 5">
            <a:extLst>
              <a:ext uri="{FF2B5EF4-FFF2-40B4-BE49-F238E27FC236}">
                <a16:creationId xmlns:a16="http://schemas.microsoft.com/office/drawing/2014/main" id="{279358F4-23E7-80DF-9AAB-639D175798E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7" name="Pladsholder til dato 6">
            <a:extLst>
              <a:ext uri="{FF2B5EF4-FFF2-40B4-BE49-F238E27FC236}">
                <a16:creationId xmlns:a16="http://schemas.microsoft.com/office/drawing/2014/main" id="{FE1E9728-CBDB-D572-CC5C-3C95439F3B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C827FD-F202-42AD-9AFA-F37927C7A737}" type="datetimeFigureOut">
              <a:rPr lang="da-DK" smtClean="0"/>
              <a:t>31-01-2026</a:t>
            </a:fld>
            <a:endParaRPr lang="da-DK"/>
          </a:p>
        </p:txBody>
      </p:sp>
      <p:sp>
        <p:nvSpPr>
          <p:cNvPr id="8" name="Pladsholder til sidefod 7">
            <a:extLst>
              <a:ext uri="{FF2B5EF4-FFF2-40B4-BE49-F238E27FC236}">
                <a16:creationId xmlns:a16="http://schemas.microsoft.com/office/drawing/2014/main" id="{8EB5431E-34E8-B643-4E3B-77D3B10A83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9" name="Pladsholder til slidenummer 8">
            <a:extLst>
              <a:ext uri="{FF2B5EF4-FFF2-40B4-BE49-F238E27FC236}">
                <a16:creationId xmlns:a16="http://schemas.microsoft.com/office/drawing/2014/main" id="{FCDAF54B-CED3-4C9C-A8AD-BBE6B00A7B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5C038C-F8E9-4724-8D58-17B947160467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0217964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Ku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595CA50-3279-8DDB-0BBD-719D3E7DB0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dato 2">
            <a:extLst>
              <a:ext uri="{FF2B5EF4-FFF2-40B4-BE49-F238E27FC236}">
                <a16:creationId xmlns:a16="http://schemas.microsoft.com/office/drawing/2014/main" id="{BCB25FA1-AE62-2C1D-959F-8F0F89FE3B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C827FD-F202-42AD-9AFA-F37927C7A737}" type="datetimeFigureOut">
              <a:rPr lang="da-DK" smtClean="0"/>
              <a:t>31-01-2026</a:t>
            </a:fld>
            <a:endParaRPr lang="da-DK"/>
          </a:p>
        </p:txBody>
      </p:sp>
      <p:sp>
        <p:nvSpPr>
          <p:cNvPr id="4" name="Pladsholder til sidefod 3">
            <a:extLst>
              <a:ext uri="{FF2B5EF4-FFF2-40B4-BE49-F238E27FC236}">
                <a16:creationId xmlns:a16="http://schemas.microsoft.com/office/drawing/2014/main" id="{773F5646-F89D-3D4A-2FD6-ECD3243A1C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5" name="Pladsholder til slidenummer 4">
            <a:extLst>
              <a:ext uri="{FF2B5EF4-FFF2-40B4-BE49-F238E27FC236}">
                <a16:creationId xmlns:a16="http://schemas.microsoft.com/office/drawing/2014/main" id="{68E8A03B-A52A-74AD-827B-30B43A481A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5C038C-F8E9-4724-8D58-17B947160467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3226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ato 1">
            <a:extLst>
              <a:ext uri="{FF2B5EF4-FFF2-40B4-BE49-F238E27FC236}">
                <a16:creationId xmlns:a16="http://schemas.microsoft.com/office/drawing/2014/main" id="{8BE97D20-07B2-6A8A-AE56-E8649236A3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C827FD-F202-42AD-9AFA-F37927C7A737}" type="datetimeFigureOut">
              <a:rPr lang="da-DK" smtClean="0"/>
              <a:t>31-01-2026</a:t>
            </a:fld>
            <a:endParaRPr lang="da-DK"/>
          </a:p>
        </p:txBody>
      </p:sp>
      <p:sp>
        <p:nvSpPr>
          <p:cNvPr id="3" name="Pladsholder til sidefod 2">
            <a:extLst>
              <a:ext uri="{FF2B5EF4-FFF2-40B4-BE49-F238E27FC236}">
                <a16:creationId xmlns:a16="http://schemas.microsoft.com/office/drawing/2014/main" id="{222F56A5-55F0-384F-3749-F026208141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Pladsholder til slidenummer 3">
            <a:extLst>
              <a:ext uri="{FF2B5EF4-FFF2-40B4-BE49-F238E27FC236}">
                <a16:creationId xmlns:a16="http://schemas.microsoft.com/office/drawing/2014/main" id="{BB167A9F-3B53-0AB3-3C98-9B7B8BC40B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5C038C-F8E9-4724-8D58-17B947160467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3171612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dhold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903B4C5-9B1B-9522-4D58-3DF888DE75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C6717E3A-20A2-CAD9-32A2-E4CB331C91B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tekst 3">
            <a:extLst>
              <a:ext uri="{FF2B5EF4-FFF2-40B4-BE49-F238E27FC236}">
                <a16:creationId xmlns:a16="http://schemas.microsoft.com/office/drawing/2014/main" id="{338A918A-0C15-0B43-FDE5-1FA23890A27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5" name="Pladsholder til dato 4">
            <a:extLst>
              <a:ext uri="{FF2B5EF4-FFF2-40B4-BE49-F238E27FC236}">
                <a16:creationId xmlns:a16="http://schemas.microsoft.com/office/drawing/2014/main" id="{DB99EF7A-6C33-171C-0CB9-26328AFE5A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C827FD-F202-42AD-9AFA-F37927C7A737}" type="datetimeFigureOut">
              <a:rPr lang="da-DK" smtClean="0"/>
              <a:t>31-01-2026</a:t>
            </a:fld>
            <a:endParaRPr lang="da-DK"/>
          </a:p>
        </p:txBody>
      </p:sp>
      <p:sp>
        <p:nvSpPr>
          <p:cNvPr id="6" name="Pladsholder til sidefod 5">
            <a:extLst>
              <a:ext uri="{FF2B5EF4-FFF2-40B4-BE49-F238E27FC236}">
                <a16:creationId xmlns:a16="http://schemas.microsoft.com/office/drawing/2014/main" id="{59FCF379-4E45-1BA7-DE59-52229E3944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slidenummer 6">
            <a:extLst>
              <a:ext uri="{FF2B5EF4-FFF2-40B4-BE49-F238E27FC236}">
                <a16:creationId xmlns:a16="http://schemas.microsoft.com/office/drawing/2014/main" id="{AF289F7D-0694-A282-F3D2-9D27C64F7C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5C038C-F8E9-4724-8D58-17B947160467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8157329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lede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197B547-CF86-CB9A-092A-25B21C41CB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billede 2">
            <a:extLst>
              <a:ext uri="{FF2B5EF4-FFF2-40B4-BE49-F238E27FC236}">
                <a16:creationId xmlns:a16="http://schemas.microsoft.com/office/drawing/2014/main" id="{1618A8D0-2419-2DD0-09E4-CED6E5F30EF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a-DK"/>
          </a:p>
        </p:txBody>
      </p:sp>
      <p:sp>
        <p:nvSpPr>
          <p:cNvPr id="4" name="Pladsholder til tekst 3">
            <a:extLst>
              <a:ext uri="{FF2B5EF4-FFF2-40B4-BE49-F238E27FC236}">
                <a16:creationId xmlns:a16="http://schemas.microsoft.com/office/drawing/2014/main" id="{5699A964-E4EF-40A0-6292-E9B7750353E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5" name="Pladsholder til dato 4">
            <a:extLst>
              <a:ext uri="{FF2B5EF4-FFF2-40B4-BE49-F238E27FC236}">
                <a16:creationId xmlns:a16="http://schemas.microsoft.com/office/drawing/2014/main" id="{04006813-DE47-E759-BDB3-AFB59F8F44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C827FD-F202-42AD-9AFA-F37927C7A737}" type="datetimeFigureOut">
              <a:rPr lang="da-DK" smtClean="0"/>
              <a:t>31-01-2026</a:t>
            </a:fld>
            <a:endParaRPr lang="da-DK"/>
          </a:p>
        </p:txBody>
      </p:sp>
      <p:sp>
        <p:nvSpPr>
          <p:cNvPr id="6" name="Pladsholder til sidefod 5">
            <a:extLst>
              <a:ext uri="{FF2B5EF4-FFF2-40B4-BE49-F238E27FC236}">
                <a16:creationId xmlns:a16="http://schemas.microsoft.com/office/drawing/2014/main" id="{5E298EE2-5CCA-5D11-7CAA-80336C5A75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slidenummer 6">
            <a:extLst>
              <a:ext uri="{FF2B5EF4-FFF2-40B4-BE49-F238E27FC236}">
                <a16:creationId xmlns:a16="http://schemas.microsoft.com/office/drawing/2014/main" id="{8D5FA28A-07ED-6058-50AA-0446421B32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5C038C-F8E9-4724-8D58-17B947160467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6349081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titel 1">
            <a:extLst>
              <a:ext uri="{FF2B5EF4-FFF2-40B4-BE49-F238E27FC236}">
                <a16:creationId xmlns:a16="http://schemas.microsoft.com/office/drawing/2014/main" id="{376AF19A-9473-BDAF-EBA3-49AA9F06F8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tekst 2">
            <a:extLst>
              <a:ext uri="{FF2B5EF4-FFF2-40B4-BE49-F238E27FC236}">
                <a16:creationId xmlns:a16="http://schemas.microsoft.com/office/drawing/2014/main" id="{ED2F8F89-4167-DA6F-88F2-429C7171203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B1B6537E-A57E-172B-4C50-A3862421FCA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EAC827FD-F202-42AD-9AFA-F37927C7A737}" type="datetimeFigureOut">
              <a:rPr lang="da-DK" smtClean="0"/>
              <a:t>31-01-2026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5C0972FA-0E75-02A2-2352-827B7092557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3929CD8F-56E0-9449-D10B-FB98766C6C6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C35C038C-F8E9-4724-8D58-17B947160467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5745460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a-D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dTrVhhd_pus&amp;list=PLcBNXSpBVXR43OZwdQaFLPhoVpxaQPq4l&amp;index=1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s://quizlet.com/dk/1137619102/kleine-worter-freundschaftsringe-teil-1-flash-cards/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quizlet.com/dk/1137379846/nationalsozialistische-erziehung-flash-cards/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dTrVhhd_pus&amp;list=PLcBNXSpBVXR43OZwdQaFLPhoVpxaQPq4l&amp;index=1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lede 4" descr="Et billede, der indeholder tegneserie&#10;&#10;AI-genereret indhold kan være ukorrekt.">
            <a:extLst>
              <a:ext uri="{FF2B5EF4-FFF2-40B4-BE49-F238E27FC236}">
                <a16:creationId xmlns:a16="http://schemas.microsoft.com/office/drawing/2014/main" id="{CBFD701C-8BED-DAD4-57E8-20FD9A50B73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780"/>
            <a:ext cx="12192000" cy="6855220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00E1CE41-3AA8-D416-3289-6B3E01616B3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-673780"/>
            <a:ext cx="9144000" cy="2387600"/>
          </a:xfrm>
        </p:spPr>
        <p:txBody>
          <a:bodyPr>
            <a:normAutofit/>
          </a:bodyPr>
          <a:lstStyle/>
          <a:p>
            <a:r>
              <a:rPr lang="da-DK" sz="48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Nationalsozialistische</a:t>
            </a:r>
            <a:r>
              <a:rPr lang="da-DK" sz="4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da-DK" sz="48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Erziehung</a:t>
            </a:r>
            <a:r>
              <a:rPr lang="da-DK" sz="4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ab 1933</a:t>
            </a:r>
          </a:p>
        </p:txBody>
      </p:sp>
      <p:sp>
        <p:nvSpPr>
          <p:cNvPr id="7" name="Tekstfelt 6">
            <a:extLst>
              <a:ext uri="{FF2B5EF4-FFF2-40B4-BE49-F238E27FC236}">
                <a16:creationId xmlns:a16="http://schemas.microsoft.com/office/drawing/2014/main" id="{B3A42CAD-1529-8CE4-2CE4-7E846B823852}"/>
              </a:ext>
            </a:extLst>
          </p:cNvPr>
          <p:cNvSpPr txBox="1"/>
          <p:nvPr/>
        </p:nvSpPr>
        <p:spPr>
          <a:xfrm>
            <a:off x="6096000" y="6110292"/>
            <a:ext cx="6096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a-DK" dirty="0">
                <a:highlight>
                  <a:srgbClr val="FFFF00"/>
                </a:highlight>
                <a:hlinkClick r:id="rId3"/>
              </a:rPr>
              <a:t>https://www.youtube.com/watch?v=dTrVhhd_pus&amp;list=PLcBNXSpBVXR43OZwdQaFLPhoVpxaQPq4l&amp;index=1</a:t>
            </a:r>
            <a:r>
              <a:rPr lang="da-DK" dirty="0">
                <a:highlight>
                  <a:srgbClr val="FFFF00"/>
                </a:highlight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22239140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ABC3863-ABED-6DA8-992F-13C35ED3DB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41D720F0-A08D-664A-C46B-0593F3C42C7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a-DK"/>
          </a:p>
        </p:txBody>
      </p:sp>
      <p:pic>
        <p:nvPicPr>
          <p:cNvPr id="5" name="Billede 4" descr="Et billede, der indeholder tegneserie&#10;&#10;AI-genereret indhold kan være ukorrekt.">
            <a:extLst>
              <a:ext uri="{FF2B5EF4-FFF2-40B4-BE49-F238E27FC236}">
                <a16:creationId xmlns:a16="http://schemas.microsoft.com/office/drawing/2014/main" id="{CB80472D-F23E-38E8-7C09-AC899BF5358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390"/>
            <a:ext cx="12192000" cy="68552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013468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16EC65B-29B0-7539-39EC-C8C1BAC152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FE2297BD-0252-D631-213A-D3E589C8509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a-DK"/>
          </a:p>
        </p:txBody>
      </p:sp>
      <p:pic>
        <p:nvPicPr>
          <p:cNvPr id="5" name="Billede 4" descr="Et billede, der indeholder tegneserie, skærmbillede, hus&#10;&#10;AI-genereret indhold kan være ukorrekt.">
            <a:extLst>
              <a:ext uri="{FF2B5EF4-FFF2-40B4-BE49-F238E27FC236}">
                <a16:creationId xmlns:a16="http://schemas.microsoft.com/office/drawing/2014/main" id="{45BEF3B4-0619-FFA4-D0A7-92E66F2B87E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390"/>
            <a:ext cx="12192000" cy="68552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548682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82C45A9-160B-2746-9690-2688EB73FE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95342DB2-207B-C916-711E-20D44D7A382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a-DK"/>
          </a:p>
        </p:txBody>
      </p:sp>
      <p:pic>
        <p:nvPicPr>
          <p:cNvPr id="5" name="Billede 4" descr="Et billede, der indeholder skærmbillede, tekst, hus, Font/skrifttype&#10;&#10;AI-genereret indhold kan være ukorrekt.">
            <a:extLst>
              <a:ext uri="{FF2B5EF4-FFF2-40B4-BE49-F238E27FC236}">
                <a16:creationId xmlns:a16="http://schemas.microsoft.com/office/drawing/2014/main" id="{1EA608AE-FA09-B19C-F7A0-0C14AD2782A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390"/>
            <a:ext cx="12192000" cy="68552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291954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B69F1BF-F19D-CB56-F6CA-B093258685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9B9E161C-10D7-ACDA-EC27-3FF3E7BE934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a-DK"/>
          </a:p>
        </p:txBody>
      </p:sp>
      <p:pic>
        <p:nvPicPr>
          <p:cNvPr id="5" name="Billede 4" descr="Et billede, der indeholder clipart, illustration/afbildning, Animeret tegnefilm, tegneserie&#10;&#10;AI-genereret indhold kan være ukorrekt.">
            <a:extLst>
              <a:ext uri="{FF2B5EF4-FFF2-40B4-BE49-F238E27FC236}">
                <a16:creationId xmlns:a16="http://schemas.microsoft.com/office/drawing/2014/main" id="{CD07558E-0833-8F20-390E-F6831936BFD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390"/>
            <a:ext cx="12192000" cy="68552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83966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74D4A14-BC4B-E11D-7275-E8947A554E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EEC397F4-28D0-7ED5-4117-981A6F08767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a-DK"/>
          </a:p>
        </p:txBody>
      </p:sp>
      <p:pic>
        <p:nvPicPr>
          <p:cNvPr id="5" name="Billede 4" descr="Et billede, der indeholder kort, Verden, tekst&#10;&#10;AI-genereret indhold kan være ukorrekt.">
            <a:extLst>
              <a:ext uri="{FF2B5EF4-FFF2-40B4-BE49-F238E27FC236}">
                <a16:creationId xmlns:a16="http://schemas.microsoft.com/office/drawing/2014/main" id="{F20382B8-6C5B-9D40-1708-6F68735B7DA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66"/>
            <a:ext cx="12192000" cy="68488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609642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56D13E2-72FC-BA2B-9462-1367C02290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865DF774-0109-7DCB-1316-D019F36203D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a-DK"/>
          </a:p>
        </p:txBody>
      </p:sp>
      <p:pic>
        <p:nvPicPr>
          <p:cNvPr id="5" name="Billede 4">
            <a:extLst>
              <a:ext uri="{FF2B5EF4-FFF2-40B4-BE49-F238E27FC236}">
                <a16:creationId xmlns:a16="http://schemas.microsoft.com/office/drawing/2014/main" id="{4A5AE75A-4D9A-E1C9-6DF3-360797DA630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1"/>
            <a:ext cx="12192000" cy="6858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890007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3AD30725-7B87-49EF-0857-433E0EDCB7A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-124" y="98322"/>
            <a:ext cx="12192124" cy="6759678"/>
          </a:xfrm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da-DK" sz="1800" b="1" dirty="0" err="1"/>
              <a:t>Wann</a:t>
            </a:r>
            <a:r>
              <a:rPr lang="da-DK" sz="1800" b="1" dirty="0"/>
              <a:t> </a:t>
            </a:r>
            <a:r>
              <a:rPr lang="da-DK" sz="1800" b="1" dirty="0" err="1"/>
              <a:t>wurde</a:t>
            </a:r>
            <a:r>
              <a:rPr lang="da-DK" sz="1800" b="1" dirty="0"/>
              <a:t> Adolf Hitler </a:t>
            </a:r>
            <a:r>
              <a:rPr lang="da-DK" sz="1800" b="1" dirty="0" err="1"/>
              <a:t>Reichskanzler</a:t>
            </a:r>
            <a:r>
              <a:rPr lang="da-DK" sz="1800" b="1" dirty="0"/>
              <a:t> in Deutschland?  </a:t>
            </a:r>
            <a:r>
              <a:rPr lang="da-DK" sz="1800" dirty="0"/>
              <a:t>Im </a:t>
            </a:r>
            <a:r>
              <a:rPr lang="da-DK" sz="1800" dirty="0" err="1"/>
              <a:t>Jahr</a:t>
            </a:r>
            <a:r>
              <a:rPr lang="da-DK" sz="1800" dirty="0"/>
              <a:t> 1933 </a:t>
            </a:r>
            <a:r>
              <a:rPr lang="da-DK" sz="1800" dirty="0" err="1"/>
              <a:t>wurde</a:t>
            </a:r>
            <a:r>
              <a:rPr lang="da-DK" sz="1800" dirty="0"/>
              <a:t> Adolf Hitler </a:t>
            </a:r>
            <a:r>
              <a:rPr lang="da-DK" sz="1800" dirty="0" err="1"/>
              <a:t>Reichskanzler</a:t>
            </a:r>
            <a:r>
              <a:rPr lang="da-DK" sz="1800" dirty="0"/>
              <a:t> in Deutschland.</a:t>
            </a:r>
            <a:endParaRPr lang="da-DK" sz="1800" b="1" dirty="0"/>
          </a:p>
          <a:p>
            <a:pPr marL="514350" indent="-514350">
              <a:buFont typeface="+mj-lt"/>
              <a:buAutoNum type="arabicPeriod"/>
            </a:pPr>
            <a:r>
              <a:rPr lang="da-DK" sz="1800" b="1" dirty="0" err="1"/>
              <a:t>Wer</a:t>
            </a:r>
            <a:r>
              <a:rPr lang="da-DK" sz="1800" b="1" dirty="0"/>
              <a:t> </a:t>
            </a:r>
            <a:r>
              <a:rPr lang="da-DK" sz="1800" b="1" dirty="0" err="1"/>
              <a:t>änderte</a:t>
            </a:r>
            <a:r>
              <a:rPr lang="da-DK" sz="1800" b="1" dirty="0"/>
              <a:t> den </a:t>
            </a:r>
            <a:r>
              <a:rPr lang="da-DK" sz="1800" b="1" dirty="0" err="1"/>
              <a:t>Lehrplan</a:t>
            </a:r>
            <a:r>
              <a:rPr lang="da-DK" sz="1800" b="1" dirty="0"/>
              <a:t> in der </a:t>
            </a:r>
            <a:r>
              <a:rPr lang="da-DK" sz="1800" b="1" dirty="0" err="1"/>
              <a:t>Schule</a:t>
            </a:r>
            <a:r>
              <a:rPr lang="da-DK" sz="1800" b="1" dirty="0"/>
              <a:t>?  </a:t>
            </a:r>
            <a:r>
              <a:rPr lang="da-DK" sz="1800" dirty="0"/>
              <a:t>Die </a:t>
            </a:r>
            <a:r>
              <a:rPr lang="da-DK" sz="1800" dirty="0" err="1"/>
              <a:t>Nationalsozialisten</a:t>
            </a:r>
            <a:r>
              <a:rPr lang="da-DK" sz="1800" dirty="0"/>
              <a:t> </a:t>
            </a:r>
            <a:r>
              <a:rPr lang="da-DK" sz="1800" dirty="0" err="1"/>
              <a:t>änderten</a:t>
            </a:r>
            <a:r>
              <a:rPr lang="da-DK" sz="1800" dirty="0"/>
              <a:t> den </a:t>
            </a:r>
            <a:r>
              <a:rPr lang="da-DK" sz="1800" dirty="0" err="1"/>
              <a:t>Lehrplan</a:t>
            </a:r>
            <a:r>
              <a:rPr lang="da-DK" sz="1800" dirty="0"/>
              <a:t> in der </a:t>
            </a:r>
            <a:r>
              <a:rPr lang="da-DK" sz="1800" dirty="0" err="1"/>
              <a:t>Schule</a:t>
            </a:r>
            <a:r>
              <a:rPr lang="da-DK" sz="1800" dirty="0"/>
              <a:t>.</a:t>
            </a:r>
            <a:endParaRPr lang="da-DK" sz="1800" b="1" dirty="0"/>
          </a:p>
          <a:p>
            <a:pPr marL="514350" indent="-514350">
              <a:buFont typeface="+mj-lt"/>
              <a:buAutoNum type="arabicPeriod"/>
            </a:pPr>
            <a:r>
              <a:rPr lang="da-DK" sz="1800" b="1" dirty="0" err="1"/>
              <a:t>Welches</a:t>
            </a:r>
            <a:r>
              <a:rPr lang="da-DK" sz="1800" b="1" dirty="0"/>
              <a:t> </a:t>
            </a:r>
            <a:r>
              <a:rPr lang="da-DK" sz="1800" b="1" dirty="0" err="1"/>
              <a:t>neue</a:t>
            </a:r>
            <a:r>
              <a:rPr lang="da-DK" sz="1800" b="1" dirty="0"/>
              <a:t> </a:t>
            </a:r>
            <a:r>
              <a:rPr lang="da-DK" sz="1800" b="1" dirty="0" err="1"/>
              <a:t>Fach</a:t>
            </a:r>
            <a:r>
              <a:rPr lang="da-DK" sz="1800" b="1" dirty="0"/>
              <a:t> gab es in der </a:t>
            </a:r>
            <a:r>
              <a:rPr lang="da-DK" sz="1800" b="1" dirty="0" err="1"/>
              <a:t>Schule</a:t>
            </a:r>
            <a:r>
              <a:rPr lang="da-DK" sz="1800" b="1" dirty="0"/>
              <a:t>?  </a:t>
            </a:r>
            <a:r>
              <a:rPr lang="da-DK" sz="1800" dirty="0" err="1"/>
              <a:t>Ein</a:t>
            </a:r>
            <a:r>
              <a:rPr lang="da-DK" sz="1800" dirty="0"/>
              <a:t> </a:t>
            </a:r>
            <a:r>
              <a:rPr lang="da-DK" sz="1800" dirty="0" err="1"/>
              <a:t>neues</a:t>
            </a:r>
            <a:r>
              <a:rPr lang="da-DK" sz="1800" dirty="0"/>
              <a:t> </a:t>
            </a:r>
            <a:r>
              <a:rPr lang="da-DK" sz="1800" dirty="0" err="1"/>
              <a:t>Fach</a:t>
            </a:r>
            <a:r>
              <a:rPr lang="da-DK" sz="1800" dirty="0"/>
              <a:t> in der </a:t>
            </a:r>
            <a:r>
              <a:rPr lang="da-DK" sz="1800" dirty="0" err="1"/>
              <a:t>Schule</a:t>
            </a:r>
            <a:r>
              <a:rPr lang="da-DK" sz="1800" dirty="0"/>
              <a:t> </a:t>
            </a:r>
            <a:r>
              <a:rPr lang="da-DK" sz="1800" dirty="0" err="1"/>
              <a:t>war</a:t>
            </a:r>
            <a:r>
              <a:rPr lang="da-DK" sz="1800" dirty="0"/>
              <a:t> die „</a:t>
            </a:r>
            <a:r>
              <a:rPr lang="da-DK" sz="1800" dirty="0" err="1"/>
              <a:t>Rassenkunde</a:t>
            </a:r>
            <a:r>
              <a:rPr lang="da-DK" sz="1800" dirty="0"/>
              <a:t>“.</a:t>
            </a:r>
            <a:endParaRPr lang="da-DK" sz="1800" b="1" dirty="0"/>
          </a:p>
          <a:p>
            <a:pPr marL="514350" indent="-514350">
              <a:buFont typeface="+mj-lt"/>
              <a:buAutoNum type="arabicPeriod"/>
            </a:pPr>
            <a:r>
              <a:rPr lang="da-DK" sz="1800" b="1" dirty="0" err="1"/>
              <a:t>Was</a:t>
            </a:r>
            <a:r>
              <a:rPr lang="da-DK" sz="1800" b="1" dirty="0"/>
              <a:t> </a:t>
            </a:r>
            <a:r>
              <a:rPr lang="da-DK" sz="1800" b="1" dirty="0" err="1"/>
              <a:t>lernten</a:t>
            </a:r>
            <a:r>
              <a:rPr lang="da-DK" sz="1800" b="1" dirty="0"/>
              <a:t> die </a:t>
            </a:r>
            <a:r>
              <a:rPr lang="da-DK" sz="1800" b="1" dirty="0" err="1"/>
              <a:t>Schüler</a:t>
            </a:r>
            <a:r>
              <a:rPr lang="da-DK" sz="1800" b="1" dirty="0"/>
              <a:t> </a:t>
            </a:r>
            <a:r>
              <a:rPr lang="da-DK" sz="1800" b="1" dirty="0" err="1"/>
              <a:t>im</a:t>
            </a:r>
            <a:r>
              <a:rPr lang="da-DK" sz="1800" b="1" dirty="0"/>
              <a:t> </a:t>
            </a:r>
            <a:r>
              <a:rPr lang="da-DK" sz="1800" b="1" dirty="0" err="1"/>
              <a:t>Unterricht</a:t>
            </a:r>
            <a:r>
              <a:rPr lang="da-DK" sz="1800" b="1" dirty="0"/>
              <a:t>?  </a:t>
            </a:r>
            <a:r>
              <a:rPr lang="da-DK" sz="1800" dirty="0"/>
              <a:t>Die </a:t>
            </a:r>
            <a:r>
              <a:rPr lang="da-DK" sz="1800" dirty="0" err="1"/>
              <a:t>Schüler</a:t>
            </a:r>
            <a:r>
              <a:rPr lang="da-DK" sz="1800" dirty="0"/>
              <a:t> </a:t>
            </a:r>
            <a:r>
              <a:rPr lang="da-DK" sz="1800" dirty="0" err="1"/>
              <a:t>lernten</a:t>
            </a:r>
            <a:r>
              <a:rPr lang="da-DK" sz="1800" dirty="0"/>
              <a:t> </a:t>
            </a:r>
            <a:r>
              <a:rPr lang="da-DK" sz="1800" dirty="0" err="1"/>
              <a:t>Rassismus</a:t>
            </a:r>
            <a:r>
              <a:rPr lang="da-DK" sz="1800" dirty="0"/>
              <a:t> </a:t>
            </a:r>
            <a:r>
              <a:rPr lang="da-DK" sz="1800" dirty="0" err="1"/>
              <a:t>im</a:t>
            </a:r>
            <a:r>
              <a:rPr lang="da-DK" sz="1800" dirty="0"/>
              <a:t> </a:t>
            </a:r>
            <a:r>
              <a:rPr lang="da-DK" sz="1800" dirty="0" err="1"/>
              <a:t>Unterricht</a:t>
            </a:r>
            <a:r>
              <a:rPr lang="da-DK" sz="1800" dirty="0"/>
              <a:t>.</a:t>
            </a:r>
            <a:endParaRPr lang="da-DK" sz="1800" b="1" dirty="0"/>
          </a:p>
          <a:p>
            <a:pPr marL="514350" indent="-514350">
              <a:buFont typeface="+mj-lt"/>
              <a:buAutoNum type="arabicPeriod"/>
            </a:pPr>
            <a:r>
              <a:rPr lang="da-DK" sz="1800" b="1" dirty="0" err="1"/>
              <a:t>Was</a:t>
            </a:r>
            <a:r>
              <a:rPr lang="da-DK" sz="1800" b="1" dirty="0"/>
              <a:t> </a:t>
            </a:r>
            <a:r>
              <a:rPr lang="da-DK" sz="1800" b="1" dirty="0" err="1"/>
              <a:t>war</a:t>
            </a:r>
            <a:r>
              <a:rPr lang="da-DK" sz="1800" b="1" dirty="0"/>
              <a:t> das </a:t>
            </a:r>
            <a:r>
              <a:rPr lang="da-DK" sz="1800" b="1" dirty="0" err="1"/>
              <a:t>deutsche</a:t>
            </a:r>
            <a:r>
              <a:rPr lang="da-DK" sz="1800" b="1" dirty="0"/>
              <a:t> </a:t>
            </a:r>
            <a:r>
              <a:rPr lang="da-DK" sz="1800" b="1" dirty="0" err="1"/>
              <a:t>Mannesideal</a:t>
            </a:r>
            <a:r>
              <a:rPr lang="da-DK" sz="1800" b="1" dirty="0"/>
              <a:t>?  </a:t>
            </a:r>
            <a:r>
              <a:rPr lang="da-DK" sz="1800" dirty="0"/>
              <a:t>Der Soldat </a:t>
            </a:r>
            <a:r>
              <a:rPr lang="da-DK" sz="1800" dirty="0" err="1"/>
              <a:t>wurde</a:t>
            </a:r>
            <a:r>
              <a:rPr lang="da-DK" sz="1800" dirty="0"/>
              <a:t> das </a:t>
            </a:r>
            <a:r>
              <a:rPr lang="da-DK" sz="1800" dirty="0" err="1"/>
              <a:t>deutsche</a:t>
            </a:r>
            <a:r>
              <a:rPr lang="da-DK" sz="1800" dirty="0"/>
              <a:t> </a:t>
            </a:r>
            <a:r>
              <a:rPr lang="da-DK" sz="1800" dirty="0" err="1"/>
              <a:t>Mannesideal</a:t>
            </a:r>
            <a:r>
              <a:rPr lang="da-DK" sz="1800" dirty="0"/>
              <a:t>.</a:t>
            </a:r>
            <a:endParaRPr lang="da-DK" sz="1800" b="1" dirty="0"/>
          </a:p>
          <a:p>
            <a:pPr marL="514350" indent="-514350">
              <a:buFont typeface="+mj-lt"/>
              <a:buAutoNum type="arabicPeriod"/>
            </a:pPr>
            <a:r>
              <a:rPr lang="da-DK" sz="1800" b="1" dirty="0" err="1"/>
              <a:t>Wohin</a:t>
            </a:r>
            <a:r>
              <a:rPr lang="da-DK" sz="1800" b="1" dirty="0"/>
              <a:t> </a:t>
            </a:r>
            <a:r>
              <a:rPr lang="da-DK" sz="1800" b="1" dirty="0" err="1"/>
              <a:t>gingen</a:t>
            </a:r>
            <a:r>
              <a:rPr lang="da-DK" sz="1800" b="1" dirty="0"/>
              <a:t> die Jungen?  </a:t>
            </a:r>
            <a:r>
              <a:rPr lang="da-DK" sz="1800" dirty="0"/>
              <a:t>Die Jungen </a:t>
            </a:r>
            <a:r>
              <a:rPr lang="da-DK" sz="1800" dirty="0" err="1"/>
              <a:t>gingen</a:t>
            </a:r>
            <a:r>
              <a:rPr lang="da-DK" sz="1800" dirty="0"/>
              <a:t> in die Hitlerjugend.</a:t>
            </a:r>
            <a:endParaRPr lang="da-DK" sz="1800" b="1" dirty="0"/>
          </a:p>
          <a:p>
            <a:pPr marL="514350" indent="-514350">
              <a:buFont typeface="+mj-lt"/>
              <a:buAutoNum type="arabicPeriod"/>
            </a:pPr>
            <a:r>
              <a:rPr lang="da-DK" sz="1800" b="1" dirty="0" err="1"/>
              <a:t>Wohin</a:t>
            </a:r>
            <a:r>
              <a:rPr lang="da-DK" sz="1800" b="1" dirty="0"/>
              <a:t> </a:t>
            </a:r>
            <a:r>
              <a:rPr lang="da-DK" sz="1800" b="1" dirty="0" err="1"/>
              <a:t>gingen</a:t>
            </a:r>
            <a:r>
              <a:rPr lang="da-DK" sz="1800" b="1" dirty="0"/>
              <a:t> die </a:t>
            </a:r>
            <a:r>
              <a:rPr lang="da-DK" sz="1800" b="1" dirty="0" err="1"/>
              <a:t>Mädchen</a:t>
            </a:r>
            <a:r>
              <a:rPr lang="da-DK" sz="1800" b="1" dirty="0"/>
              <a:t>?  </a:t>
            </a:r>
            <a:r>
              <a:rPr lang="da-DK" sz="1800" dirty="0"/>
              <a:t>Die </a:t>
            </a:r>
            <a:r>
              <a:rPr lang="da-DK" sz="1800" dirty="0" err="1"/>
              <a:t>Mädchen</a:t>
            </a:r>
            <a:r>
              <a:rPr lang="da-DK" sz="1800" dirty="0"/>
              <a:t> </a:t>
            </a:r>
            <a:r>
              <a:rPr lang="da-DK" sz="1800" dirty="0" err="1"/>
              <a:t>gingen</a:t>
            </a:r>
            <a:r>
              <a:rPr lang="da-DK" sz="1800" dirty="0"/>
              <a:t> in den Bund </a:t>
            </a:r>
            <a:r>
              <a:rPr lang="da-DK" sz="1800" dirty="0" err="1"/>
              <a:t>Deutscher</a:t>
            </a:r>
            <a:r>
              <a:rPr lang="da-DK" sz="1800" dirty="0"/>
              <a:t> </a:t>
            </a:r>
            <a:r>
              <a:rPr lang="da-DK" sz="1800" dirty="0" err="1"/>
              <a:t>Mädel</a:t>
            </a:r>
            <a:r>
              <a:rPr lang="da-DK" sz="1800" dirty="0"/>
              <a:t>.</a:t>
            </a:r>
            <a:endParaRPr lang="da-DK" sz="1800" b="1" dirty="0"/>
          </a:p>
          <a:p>
            <a:pPr marL="514350" indent="-514350">
              <a:buFont typeface="+mj-lt"/>
              <a:buAutoNum type="arabicPeriod"/>
            </a:pPr>
            <a:r>
              <a:rPr lang="da-DK" sz="1800" b="1" dirty="0" err="1"/>
              <a:t>Was</a:t>
            </a:r>
            <a:r>
              <a:rPr lang="da-DK" sz="1800" b="1" dirty="0"/>
              <a:t> </a:t>
            </a:r>
            <a:r>
              <a:rPr lang="da-DK" sz="1800" b="1" dirty="0" err="1"/>
              <a:t>machten</a:t>
            </a:r>
            <a:r>
              <a:rPr lang="da-DK" sz="1800" b="1" dirty="0"/>
              <a:t> die </a:t>
            </a:r>
            <a:r>
              <a:rPr lang="da-DK" sz="1800" b="1" dirty="0" err="1"/>
              <a:t>Jugendlichen</a:t>
            </a:r>
            <a:r>
              <a:rPr lang="da-DK" sz="1800" b="1" dirty="0"/>
              <a:t> in der Hitlerjugend?  </a:t>
            </a:r>
            <a:r>
              <a:rPr lang="da-DK" sz="1800" dirty="0"/>
              <a:t>In der Hitlerjugend </a:t>
            </a:r>
            <a:r>
              <a:rPr lang="da-DK" sz="1800" dirty="0" err="1"/>
              <a:t>machten</a:t>
            </a:r>
            <a:r>
              <a:rPr lang="da-DK" sz="1800" dirty="0"/>
              <a:t> die </a:t>
            </a:r>
            <a:r>
              <a:rPr lang="da-DK" sz="1800" dirty="0" err="1"/>
              <a:t>Jugendlichen</a:t>
            </a:r>
            <a:r>
              <a:rPr lang="da-DK" sz="1800" dirty="0"/>
              <a:t> </a:t>
            </a:r>
            <a:r>
              <a:rPr lang="da-DK" sz="1800" dirty="0" err="1"/>
              <a:t>Ausflüge</a:t>
            </a:r>
            <a:r>
              <a:rPr lang="da-DK" sz="1800" dirty="0"/>
              <a:t>.</a:t>
            </a:r>
            <a:endParaRPr lang="da-DK" sz="1800" b="1" dirty="0"/>
          </a:p>
          <a:p>
            <a:pPr marL="514350" indent="-514350">
              <a:buFont typeface="+mj-lt"/>
              <a:buAutoNum type="arabicPeriod"/>
            </a:pPr>
            <a:r>
              <a:rPr lang="da-DK" sz="1800" b="1" dirty="0" err="1"/>
              <a:t>Was</a:t>
            </a:r>
            <a:r>
              <a:rPr lang="da-DK" sz="1800" b="1" dirty="0"/>
              <a:t> </a:t>
            </a:r>
            <a:r>
              <a:rPr lang="da-DK" sz="1800" b="1" dirty="0" err="1"/>
              <a:t>passierte</a:t>
            </a:r>
            <a:r>
              <a:rPr lang="da-DK" sz="1800" b="1" dirty="0"/>
              <a:t> mit der Jugend?  </a:t>
            </a:r>
            <a:r>
              <a:rPr lang="da-DK" sz="1800" dirty="0"/>
              <a:t>Die Jugend </a:t>
            </a:r>
            <a:r>
              <a:rPr lang="da-DK" sz="1800" dirty="0" err="1"/>
              <a:t>wurde</a:t>
            </a:r>
            <a:r>
              <a:rPr lang="da-DK" sz="1800" dirty="0"/>
              <a:t> </a:t>
            </a:r>
            <a:r>
              <a:rPr lang="da-DK" sz="1800" dirty="0" err="1"/>
              <a:t>indoktriniert</a:t>
            </a:r>
            <a:r>
              <a:rPr lang="da-DK" sz="1800" dirty="0"/>
              <a:t>. </a:t>
            </a:r>
            <a:endParaRPr lang="da-DK" sz="1800" b="1" dirty="0"/>
          </a:p>
          <a:p>
            <a:pPr marL="514350" indent="-514350">
              <a:buFont typeface="+mj-lt"/>
              <a:buAutoNum type="arabicPeriod"/>
            </a:pPr>
            <a:r>
              <a:rPr lang="da-DK" sz="1800" b="1" dirty="0"/>
              <a:t>Ab </a:t>
            </a:r>
            <a:r>
              <a:rPr lang="da-DK" sz="1800" b="1" dirty="0" err="1"/>
              <a:t>wann</a:t>
            </a:r>
            <a:r>
              <a:rPr lang="da-DK" sz="1800" b="1" dirty="0"/>
              <a:t> </a:t>
            </a:r>
            <a:r>
              <a:rPr lang="da-DK" sz="1800" b="1" dirty="0" err="1"/>
              <a:t>waren</a:t>
            </a:r>
            <a:r>
              <a:rPr lang="da-DK" sz="1800" b="1" dirty="0"/>
              <a:t> alle </a:t>
            </a:r>
            <a:r>
              <a:rPr lang="da-DK" sz="1800" b="1" dirty="0" err="1"/>
              <a:t>anderen</a:t>
            </a:r>
            <a:r>
              <a:rPr lang="da-DK" sz="1800" b="1" dirty="0"/>
              <a:t> Jugendgruppen </a:t>
            </a:r>
            <a:r>
              <a:rPr lang="da-DK" sz="1800" b="1" dirty="0" err="1"/>
              <a:t>verboten</a:t>
            </a:r>
            <a:r>
              <a:rPr lang="da-DK" sz="1800" b="1" dirty="0"/>
              <a:t>?  </a:t>
            </a:r>
            <a:r>
              <a:rPr lang="da-DK" sz="1800" dirty="0"/>
              <a:t>Ab 1936 </a:t>
            </a:r>
            <a:r>
              <a:rPr lang="da-DK" sz="1800" dirty="0" err="1"/>
              <a:t>waren</a:t>
            </a:r>
            <a:r>
              <a:rPr lang="da-DK" sz="1800" dirty="0"/>
              <a:t> alle </a:t>
            </a:r>
            <a:r>
              <a:rPr lang="da-DK" sz="1800" dirty="0" err="1"/>
              <a:t>anderen</a:t>
            </a:r>
            <a:r>
              <a:rPr lang="da-DK" sz="1800" dirty="0"/>
              <a:t> Jugendgruppen </a:t>
            </a:r>
            <a:r>
              <a:rPr lang="da-DK" sz="1800" dirty="0" err="1"/>
              <a:t>verboten</a:t>
            </a:r>
            <a:r>
              <a:rPr lang="da-DK" sz="1800" dirty="0"/>
              <a:t>.</a:t>
            </a:r>
            <a:endParaRPr lang="da-DK" sz="1800" b="1" dirty="0"/>
          </a:p>
          <a:p>
            <a:pPr marL="514350" indent="-514350">
              <a:buFont typeface="+mj-lt"/>
              <a:buAutoNum type="arabicPeriod"/>
            </a:pPr>
            <a:r>
              <a:rPr lang="da-DK" sz="1800" b="1" dirty="0" err="1"/>
              <a:t>Wohin</a:t>
            </a:r>
            <a:r>
              <a:rPr lang="da-DK" sz="1800" b="1" dirty="0"/>
              <a:t> </a:t>
            </a:r>
            <a:r>
              <a:rPr lang="da-DK" sz="1800" b="1" dirty="0" err="1"/>
              <a:t>kamen</a:t>
            </a:r>
            <a:r>
              <a:rPr lang="da-DK" sz="1800" b="1" dirty="0"/>
              <a:t> </a:t>
            </a:r>
            <a:r>
              <a:rPr lang="da-DK" sz="1800" b="1" dirty="0" err="1"/>
              <a:t>einige</a:t>
            </a:r>
            <a:r>
              <a:rPr lang="da-DK" sz="1800" b="1" dirty="0"/>
              <a:t> </a:t>
            </a:r>
            <a:r>
              <a:rPr lang="da-DK" sz="1800" b="1" dirty="0" err="1"/>
              <a:t>Jugendliche</a:t>
            </a:r>
            <a:r>
              <a:rPr lang="da-DK" sz="1800" b="1" dirty="0"/>
              <a:t>?  </a:t>
            </a:r>
            <a:r>
              <a:rPr lang="da-DK" sz="1800" dirty="0" err="1"/>
              <a:t>Einige</a:t>
            </a:r>
            <a:r>
              <a:rPr lang="da-DK" sz="1800" dirty="0"/>
              <a:t> </a:t>
            </a:r>
            <a:r>
              <a:rPr lang="da-DK" sz="1800" dirty="0" err="1"/>
              <a:t>Jugendliche</a:t>
            </a:r>
            <a:r>
              <a:rPr lang="da-DK" sz="1800" dirty="0"/>
              <a:t> </a:t>
            </a:r>
            <a:r>
              <a:rPr lang="da-DK" sz="1800" dirty="0" err="1"/>
              <a:t>kamen</a:t>
            </a:r>
            <a:r>
              <a:rPr lang="da-DK" sz="1800" dirty="0"/>
              <a:t> </a:t>
            </a:r>
            <a:r>
              <a:rPr lang="da-DK" sz="1800" dirty="0" err="1"/>
              <a:t>auf</a:t>
            </a:r>
            <a:r>
              <a:rPr lang="da-DK" sz="1800" dirty="0"/>
              <a:t> </a:t>
            </a:r>
            <a:r>
              <a:rPr lang="da-DK" sz="1800" dirty="0" err="1"/>
              <a:t>Elitenschulen</a:t>
            </a:r>
            <a:r>
              <a:rPr lang="da-DK" sz="1800" dirty="0"/>
              <a:t>.</a:t>
            </a:r>
            <a:endParaRPr lang="da-DK" sz="1800" b="1" dirty="0"/>
          </a:p>
          <a:p>
            <a:pPr marL="514350" indent="-514350">
              <a:buFont typeface="+mj-lt"/>
              <a:buAutoNum type="arabicPeriod"/>
            </a:pPr>
            <a:r>
              <a:rPr lang="da-DK" sz="1800" b="1" dirty="0" err="1"/>
              <a:t>Wer</a:t>
            </a:r>
            <a:r>
              <a:rPr lang="da-DK" sz="1800" b="1" dirty="0"/>
              <a:t> </a:t>
            </a:r>
            <a:r>
              <a:rPr lang="da-DK" sz="1800" b="1" dirty="0" err="1"/>
              <a:t>kontrollierte</a:t>
            </a:r>
            <a:r>
              <a:rPr lang="da-DK" sz="1800" b="1" dirty="0"/>
              <a:t> die </a:t>
            </a:r>
            <a:r>
              <a:rPr lang="da-DK" sz="1800" b="1" dirty="0" err="1"/>
              <a:t>Lehrer</a:t>
            </a:r>
            <a:r>
              <a:rPr lang="da-DK" sz="1800" b="1" dirty="0"/>
              <a:t> und Professoren?  </a:t>
            </a:r>
            <a:r>
              <a:rPr lang="da-DK" sz="1800" dirty="0"/>
              <a:t>Das Ministerium </a:t>
            </a:r>
            <a:r>
              <a:rPr lang="da-DK" sz="1800" dirty="0" err="1"/>
              <a:t>kontrollierte</a:t>
            </a:r>
            <a:r>
              <a:rPr lang="da-DK" sz="1800" dirty="0"/>
              <a:t> die </a:t>
            </a:r>
            <a:r>
              <a:rPr lang="da-DK" sz="1800" dirty="0" err="1"/>
              <a:t>Lehrer</a:t>
            </a:r>
            <a:r>
              <a:rPr lang="da-DK" sz="1800" dirty="0"/>
              <a:t> und die Professoren.</a:t>
            </a:r>
            <a:endParaRPr lang="da-DK" sz="1800" b="1" dirty="0"/>
          </a:p>
          <a:p>
            <a:pPr marL="514350" indent="-514350">
              <a:buFont typeface="+mj-lt"/>
              <a:buAutoNum type="arabicPeriod"/>
            </a:pPr>
            <a:r>
              <a:rPr lang="da-DK" sz="1800" b="1" dirty="0" err="1"/>
              <a:t>Was</a:t>
            </a:r>
            <a:r>
              <a:rPr lang="da-DK" sz="1800" b="1" dirty="0"/>
              <a:t> </a:t>
            </a:r>
            <a:r>
              <a:rPr lang="da-DK" sz="1800" b="1" dirty="0" err="1"/>
              <a:t>passierte</a:t>
            </a:r>
            <a:r>
              <a:rPr lang="da-DK" sz="1800" b="1" dirty="0"/>
              <a:t> mit </a:t>
            </a:r>
            <a:r>
              <a:rPr lang="da-DK" sz="1800" b="1" dirty="0" err="1"/>
              <a:t>jüdischen</a:t>
            </a:r>
            <a:r>
              <a:rPr lang="da-DK" sz="1800" b="1" dirty="0"/>
              <a:t> </a:t>
            </a:r>
            <a:r>
              <a:rPr lang="da-DK" sz="1800" b="1" dirty="0" err="1"/>
              <a:t>Wissenschaftlern</a:t>
            </a:r>
            <a:r>
              <a:rPr lang="da-DK" sz="1800" b="1" dirty="0"/>
              <a:t>?  </a:t>
            </a:r>
            <a:r>
              <a:rPr lang="da-DK" sz="1800" dirty="0" err="1"/>
              <a:t>Jüdische</a:t>
            </a:r>
            <a:r>
              <a:rPr lang="da-DK" sz="1800" dirty="0"/>
              <a:t> </a:t>
            </a:r>
            <a:r>
              <a:rPr lang="da-DK" sz="1800" dirty="0" err="1"/>
              <a:t>Wissenschaftler</a:t>
            </a:r>
            <a:r>
              <a:rPr lang="da-DK" sz="1800" dirty="0"/>
              <a:t> </a:t>
            </a:r>
            <a:r>
              <a:rPr lang="da-DK" sz="1800" dirty="0" err="1"/>
              <a:t>wurden</a:t>
            </a:r>
            <a:r>
              <a:rPr lang="da-DK" sz="1800" dirty="0"/>
              <a:t> </a:t>
            </a:r>
            <a:r>
              <a:rPr lang="da-DK" sz="1800" dirty="0" err="1"/>
              <a:t>entlassen</a:t>
            </a:r>
            <a:r>
              <a:rPr lang="da-DK" sz="1800" dirty="0"/>
              <a:t> und </a:t>
            </a:r>
            <a:r>
              <a:rPr lang="da-DK" sz="1800" dirty="0" err="1"/>
              <a:t>mussten</a:t>
            </a:r>
            <a:r>
              <a:rPr lang="da-DK" sz="1800" dirty="0"/>
              <a:t> Deutschland </a:t>
            </a:r>
            <a:r>
              <a:rPr lang="da-DK" sz="1800" dirty="0" err="1"/>
              <a:t>verlassen</a:t>
            </a:r>
            <a:r>
              <a:rPr lang="da-DK" sz="1800" dirty="0"/>
              <a:t>.</a:t>
            </a:r>
            <a:endParaRPr lang="da-DK" sz="1800" b="1" dirty="0"/>
          </a:p>
          <a:p>
            <a:pPr marL="514350" indent="-514350">
              <a:buFont typeface="+mj-lt"/>
              <a:buAutoNum type="arabicPeriod"/>
            </a:pPr>
            <a:r>
              <a:rPr lang="da-DK" sz="1800" b="1" dirty="0" err="1"/>
              <a:t>Was</a:t>
            </a:r>
            <a:r>
              <a:rPr lang="da-DK" sz="1800" b="1" dirty="0"/>
              <a:t> </a:t>
            </a:r>
            <a:r>
              <a:rPr lang="da-DK" sz="1800" b="1" dirty="0" err="1"/>
              <a:t>sollte</a:t>
            </a:r>
            <a:r>
              <a:rPr lang="da-DK" sz="1800" b="1" dirty="0"/>
              <a:t> die </a:t>
            </a:r>
            <a:r>
              <a:rPr lang="da-DK" sz="1800" b="1" dirty="0" err="1"/>
              <a:t>Erziehung</a:t>
            </a:r>
            <a:r>
              <a:rPr lang="da-DK" sz="1800" b="1" dirty="0"/>
              <a:t> machen?  </a:t>
            </a:r>
            <a:r>
              <a:rPr lang="da-DK" sz="1800" dirty="0"/>
              <a:t>Die </a:t>
            </a:r>
            <a:r>
              <a:rPr lang="da-DK" sz="1800" dirty="0" err="1"/>
              <a:t>Erziehung</a:t>
            </a:r>
            <a:r>
              <a:rPr lang="da-DK" sz="1800" dirty="0"/>
              <a:t> </a:t>
            </a:r>
            <a:r>
              <a:rPr lang="da-DK" sz="1800" dirty="0" err="1"/>
              <a:t>sollte</a:t>
            </a:r>
            <a:r>
              <a:rPr lang="da-DK" sz="1800" dirty="0"/>
              <a:t> loyale Soldaten und </a:t>
            </a:r>
            <a:r>
              <a:rPr lang="da-DK" sz="1800" dirty="0" err="1"/>
              <a:t>gehorsame</a:t>
            </a:r>
            <a:r>
              <a:rPr lang="da-DK" sz="1800" dirty="0"/>
              <a:t> </a:t>
            </a:r>
            <a:r>
              <a:rPr lang="da-DK" sz="1800" dirty="0" err="1"/>
              <a:t>Menschen</a:t>
            </a:r>
            <a:r>
              <a:rPr lang="da-DK" sz="1800" dirty="0"/>
              <a:t> machen.</a:t>
            </a:r>
          </a:p>
          <a:p>
            <a:pPr marL="514350" indent="-514350">
              <a:buFont typeface="+mj-lt"/>
              <a:buAutoNum type="arabicPeriod"/>
            </a:pPr>
            <a:endParaRPr lang="da-DK" sz="1800" b="1" dirty="0"/>
          </a:p>
          <a:p>
            <a:endParaRPr lang="da-DK" dirty="0"/>
          </a:p>
        </p:txBody>
      </p:sp>
      <p:sp>
        <p:nvSpPr>
          <p:cNvPr id="8" name="Tekstfelt 7">
            <a:extLst>
              <a:ext uri="{FF2B5EF4-FFF2-40B4-BE49-F238E27FC236}">
                <a16:creationId xmlns:a16="http://schemas.microsoft.com/office/drawing/2014/main" id="{848A24F0-3A79-6BE8-EF28-ED80F759D78B}"/>
              </a:ext>
            </a:extLst>
          </p:cNvPr>
          <p:cNvSpPr txBox="1"/>
          <p:nvPr/>
        </p:nvSpPr>
        <p:spPr>
          <a:xfrm>
            <a:off x="6498709" y="6174903"/>
            <a:ext cx="569329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1600" b="1" dirty="0">
                <a:highlight>
                  <a:srgbClr val="FFFF00"/>
                </a:highlight>
              </a:rPr>
              <a:t>Opgave: </a:t>
            </a:r>
            <a:r>
              <a:rPr lang="da-DK" sz="1600" dirty="0">
                <a:highlight>
                  <a:srgbClr val="FFFF00"/>
                </a:highlight>
              </a:rPr>
              <a:t>Oversæt spørgsmålene til dansk.</a:t>
            </a:r>
          </a:p>
          <a:p>
            <a:r>
              <a:rPr lang="da-DK" sz="1600" dirty="0">
                <a:highlight>
                  <a:srgbClr val="FFFF00"/>
                </a:highlight>
              </a:rPr>
              <a:t>Stil hinanden på skift spørgsmål og svar med udsagn til højre.</a:t>
            </a:r>
          </a:p>
        </p:txBody>
      </p:sp>
    </p:spTree>
    <p:extLst>
      <p:ext uri="{BB962C8B-B14F-4D97-AF65-F5344CB8AC3E}">
        <p14:creationId xmlns:p14="http://schemas.microsoft.com/office/powerpoint/2010/main" val="5640665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ladsholder til indhold 14" descr="Et billede, der indeholder tøj, dreng, person, børneværelse&#10;&#10;AI-genereret indhold kan være ukorrekt.">
            <a:extLst>
              <a:ext uri="{FF2B5EF4-FFF2-40B4-BE49-F238E27FC236}">
                <a16:creationId xmlns:a16="http://schemas.microsoft.com/office/drawing/2014/main" id="{E4967FEE-690C-E6CA-46CE-3B302BCA4AF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9792" y="0"/>
            <a:ext cx="10278319" cy="68522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96301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illede 6">
            <a:extLst>
              <a:ext uri="{FF2B5EF4-FFF2-40B4-BE49-F238E27FC236}">
                <a16:creationId xmlns:a16="http://schemas.microsoft.com/office/drawing/2014/main" id="{71AF68C3-97D6-D7C2-B0AF-C6EC66DE0CB7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14140" b="7539"/>
          <a:stretch>
            <a:fillRect/>
          </a:stretch>
        </p:blipFill>
        <p:spPr>
          <a:xfrm>
            <a:off x="0" y="0"/>
            <a:ext cx="6387629" cy="6858000"/>
          </a:xfrm>
          <a:prstGeom prst="rect">
            <a:avLst/>
          </a:prstGeom>
        </p:spPr>
      </p:pic>
      <p:sp>
        <p:nvSpPr>
          <p:cNvPr id="8" name="Tekstfelt 7">
            <a:extLst>
              <a:ext uri="{FF2B5EF4-FFF2-40B4-BE49-F238E27FC236}">
                <a16:creationId xmlns:a16="http://schemas.microsoft.com/office/drawing/2014/main" id="{57852849-F5E8-310B-8B3B-AAD9CDD8DD4D}"/>
              </a:ext>
            </a:extLst>
          </p:cNvPr>
          <p:cNvSpPr txBox="1"/>
          <p:nvPr/>
        </p:nvSpPr>
        <p:spPr>
          <a:xfrm>
            <a:off x="7147560" y="518160"/>
            <a:ext cx="4465320" cy="5509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3200" b="1" dirty="0">
                <a:highlight>
                  <a:srgbClr val="FFFF00"/>
                </a:highlight>
              </a:rPr>
              <a:t>Opgave: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a-DK" sz="3200" dirty="0">
                <a:highlight>
                  <a:srgbClr val="FFFF00"/>
                </a:highlight>
              </a:rPr>
              <a:t>I skal i grupper holde samtale om teksten med mig.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a-DK" sz="3200" dirty="0">
                <a:highlight>
                  <a:srgbClr val="FFFF00"/>
                </a:highlight>
              </a:rPr>
              <a:t>Alle grupper øver spørgsmål og svar i 5 minutter (slide 16).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a-DK" sz="3200" dirty="0">
                <a:highlight>
                  <a:srgbClr val="FFFF00"/>
                </a:highlight>
              </a:rPr>
              <a:t>Jeg taler på skift med grupperne.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a-DK" sz="3200" dirty="0">
                <a:highlight>
                  <a:srgbClr val="FFFF00"/>
                </a:highlight>
              </a:rPr>
              <a:t>Resten øver småord på slide 19.</a:t>
            </a:r>
          </a:p>
        </p:txBody>
      </p:sp>
    </p:spTree>
    <p:extLst>
      <p:ext uri="{BB962C8B-B14F-4D97-AF65-F5344CB8AC3E}">
        <p14:creationId xmlns:p14="http://schemas.microsoft.com/office/powerpoint/2010/main" val="318245688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EE6FCC9C-C9C8-B181-4355-7D701DB5644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8488" y="108152"/>
            <a:ext cx="12192000" cy="6858000"/>
          </a:xfrm>
        </p:spPr>
        <p:txBody>
          <a:bodyPr numCol="3">
            <a:normAutofit fontScale="92500" lnSpcReduction="1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da-DK" b="1" dirty="0" err="1"/>
              <a:t>neben</a:t>
            </a:r>
            <a:r>
              <a:rPr lang="da-DK" dirty="0"/>
              <a:t> ved siden af</a:t>
            </a:r>
          </a:p>
          <a:p>
            <a:pPr marL="514350" indent="-514350">
              <a:buFont typeface="+mj-lt"/>
              <a:buAutoNum type="arabicPeriod"/>
            </a:pPr>
            <a:r>
              <a:rPr lang="da-DK" b="1" dirty="0" err="1"/>
              <a:t>gleich</a:t>
            </a:r>
            <a:r>
              <a:rPr lang="da-DK" dirty="0"/>
              <a:t> lige/samme/ens</a:t>
            </a:r>
          </a:p>
          <a:p>
            <a:pPr marL="514350" indent="-514350">
              <a:buFont typeface="+mj-lt"/>
              <a:buAutoNum type="arabicPeriod"/>
            </a:pPr>
            <a:r>
              <a:rPr lang="da-DK" b="1" dirty="0" err="1"/>
              <a:t>gerade</a:t>
            </a:r>
            <a:r>
              <a:rPr lang="da-DK" dirty="0"/>
              <a:t> netop</a:t>
            </a:r>
          </a:p>
          <a:p>
            <a:pPr marL="514350" indent="-514350">
              <a:buFont typeface="+mj-lt"/>
              <a:buAutoNum type="arabicPeriod"/>
            </a:pPr>
            <a:r>
              <a:rPr lang="da-DK" b="1" dirty="0" err="1"/>
              <a:t>jetzt</a:t>
            </a:r>
            <a:r>
              <a:rPr lang="da-DK" dirty="0"/>
              <a:t> nu</a:t>
            </a:r>
          </a:p>
          <a:p>
            <a:pPr marL="514350" indent="-514350">
              <a:buFont typeface="+mj-lt"/>
              <a:buAutoNum type="arabicPeriod"/>
            </a:pPr>
            <a:r>
              <a:rPr lang="da-DK" b="1" dirty="0" err="1"/>
              <a:t>nach</a:t>
            </a:r>
            <a:r>
              <a:rPr lang="da-DK" dirty="0"/>
              <a:t> efter</a:t>
            </a:r>
          </a:p>
          <a:p>
            <a:pPr marL="514350" indent="-514350">
              <a:buFont typeface="+mj-lt"/>
              <a:buAutoNum type="arabicPeriod"/>
            </a:pPr>
            <a:r>
              <a:rPr lang="da-DK" b="1" dirty="0" err="1"/>
              <a:t>noch</a:t>
            </a:r>
            <a:r>
              <a:rPr lang="da-DK" dirty="0"/>
              <a:t> endnu/stadig</a:t>
            </a:r>
          </a:p>
          <a:p>
            <a:pPr marL="514350" indent="-514350">
              <a:buFont typeface="+mj-lt"/>
              <a:buAutoNum type="arabicPeriod"/>
            </a:pPr>
            <a:r>
              <a:rPr lang="da-DK" b="1" dirty="0" err="1"/>
              <a:t>für</a:t>
            </a:r>
            <a:r>
              <a:rPr lang="da-DK" dirty="0"/>
              <a:t> til</a:t>
            </a:r>
          </a:p>
          <a:p>
            <a:pPr marL="514350" indent="-514350">
              <a:buFont typeface="+mj-lt"/>
              <a:buAutoNum type="arabicPeriod"/>
            </a:pPr>
            <a:r>
              <a:rPr lang="da-DK" b="1" dirty="0" err="1"/>
              <a:t>oft</a:t>
            </a:r>
            <a:r>
              <a:rPr lang="da-DK" dirty="0"/>
              <a:t> ofte</a:t>
            </a:r>
          </a:p>
          <a:p>
            <a:pPr marL="514350" indent="-514350">
              <a:buFont typeface="+mj-lt"/>
              <a:buAutoNum type="arabicPeriod"/>
            </a:pPr>
            <a:r>
              <a:rPr lang="da-DK" b="1" dirty="0" err="1"/>
              <a:t>halb</a:t>
            </a:r>
            <a:r>
              <a:rPr lang="da-DK" dirty="0"/>
              <a:t> halv</a:t>
            </a:r>
          </a:p>
          <a:p>
            <a:pPr marL="514350" indent="-514350">
              <a:buFont typeface="+mj-lt"/>
              <a:buAutoNum type="arabicPeriod"/>
            </a:pPr>
            <a:r>
              <a:rPr lang="da-DK" b="1" dirty="0" err="1"/>
              <a:t>während</a:t>
            </a:r>
            <a:r>
              <a:rPr lang="da-DK" dirty="0"/>
              <a:t> imens</a:t>
            </a:r>
          </a:p>
          <a:p>
            <a:pPr marL="514350" indent="-514350">
              <a:buFont typeface="+mj-lt"/>
              <a:buAutoNum type="arabicPeriod"/>
            </a:pPr>
            <a:r>
              <a:rPr lang="da-DK" b="1" dirty="0"/>
              <a:t>aber</a:t>
            </a:r>
            <a:r>
              <a:rPr lang="da-DK" dirty="0"/>
              <a:t> men</a:t>
            </a:r>
          </a:p>
          <a:p>
            <a:pPr marL="514350" indent="-514350">
              <a:buFont typeface="+mj-lt"/>
              <a:buAutoNum type="arabicPeriod"/>
            </a:pPr>
            <a:r>
              <a:rPr lang="da-DK" b="1" dirty="0" err="1"/>
              <a:t>dann</a:t>
            </a:r>
            <a:r>
              <a:rPr lang="da-DK" dirty="0"/>
              <a:t> så</a:t>
            </a:r>
          </a:p>
          <a:p>
            <a:pPr marL="514350" indent="-514350">
              <a:buFont typeface="+mj-lt"/>
              <a:buAutoNum type="arabicPeriod"/>
            </a:pPr>
            <a:r>
              <a:rPr lang="da-DK" b="1" dirty="0" err="1"/>
              <a:t>weil</a:t>
            </a:r>
            <a:r>
              <a:rPr lang="da-DK" dirty="0"/>
              <a:t> fordi</a:t>
            </a:r>
          </a:p>
          <a:p>
            <a:pPr marL="514350" indent="-514350">
              <a:buFont typeface="+mj-lt"/>
              <a:buAutoNum type="arabicPeriod"/>
            </a:pPr>
            <a:r>
              <a:rPr lang="da-DK" b="1" dirty="0"/>
              <a:t>immer</a:t>
            </a:r>
            <a:r>
              <a:rPr lang="da-DK" dirty="0"/>
              <a:t> altid</a:t>
            </a:r>
          </a:p>
          <a:p>
            <a:pPr marL="514350" indent="-514350">
              <a:buFont typeface="+mj-lt"/>
              <a:buAutoNum type="arabicPeriod"/>
            </a:pPr>
            <a:r>
              <a:rPr lang="da-DK" b="1" dirty="0" err="1"/>
              <a:t>bei</a:t>
            </a:r>
            <a:r>
              <a:rPr lang="da-DK" dirty="0"/>
              <a:t> hos</a:t>
            </a:r>
          </a:p>
          <a:p>
            <a:pPr marL="514350" indent="-514350">
              <a:buFont typeface="+mj-lt"/>
              <a:buAutoNum type="arabicPeriod"/>
            </a:pPr>
            <a:r>
              <a:rPr lang="da-DK" b="1" dirty="0"/>
              <a:t>mal</a:t>
            </a:r>
            <a:r>
              <a:rPr lang="da-DK" dirty="0"/>
              <a:t> engang</a:t>
            </a:r>
          </a:p>
          <a:p>
            <a:pPr marL="514350" indent="-514350">
              <a:buFont typeface="+mj-lt"/>
              <a:buAutoNum type="arabicPeriod"/>
            </a:pPr>
            <a:r>
              <a:rPr lang="da-DK" b="1" dirty="0" err="1"/>
              <a:t>auf</a:t>
            </a:r>
            <a:r>
              <a:rPr lang="da-DK" dirty="0"/>
              <a:t> på</a:t>
            </a:r>
          </a:p>
          <a:p>
            <a:pPr marL="514350" indent="-514350">
              <a:buFont typeface="+mj-lt"/>
              <a:buAutoNum type="arabicPeriod"/>
            </a:pPr>
            <a:r>
              <a:rPr lang="da-DK" b="1" dirty="0"/>
              <a:t>mit</a:t>
            </a:r>
            <a:r>
              <a:rPr lang="da-DK" dirty="0"/>
              <a:t> med</a:t>
            </a:r>
          </a:p>
          <a:p>
            <a:pPr marL="514350" indent="-514350">
              <a:buFont typeface="+mj-lt"/>
              <a:buAutoNum type="arabicPeriod"/>
            </a:pPr>
            <a:r>
              <a:rPr lang="da-DK" b="1" dirty="0" err="1"/>
              <a:t>doch</a:t>
            </a:r>
            <a:r>
              <a:rPr lang="da-DK" dirty="0"/>
              <a:t> dog</a:t>
            </a:r>
          </a:p>
          <a:p>
            <a:pPr marL="514350" indent="-514350">
              <a:buFont typeface="+mj-lt"/>
              <a:buAutoNum type="arabicPeriod"/>
            </a:pPr>
            <a:r>
              <a:rPr lang="da-DK" b="1" dirty="0" err="1"/>
              <a:t>beide</a:t>
            </a:r>
            <a:r>
              <a:rPr lang="da-DK" dirty="0"/>
              <a:t> begge</a:t>
            </a:r>
          </a:p>
          <a:p>
            <a:pPr marL="514350" indent="-514350">
              <a:buFont typeface="+mj-lt"/>
              <a:buAutoNum type="arabicPeriod"/>
            </a:pPr>
            <a:r>
              <a:rPr lang="da-DK" b="1" dirty="0" err="1"/>
              <a:t>viel</a:t>
            </a:r>
            <a:r>
              <a:rPr lang="da-DK" dirty="0"/>
              <a:t> meget</a:t>
            </a:r>
          </a:p>
          <a:p>
            <a:pPr marL="514350" indent="-514350">
              <a:buFont typeface="+mj-lt"/>
              <a:buAutoNum type="arabicPeriod"/>
            </a:pPr>
            <a:r>
              <a:rPr lang="da-DK" b="1" dirty="0"/>
              <a:t>bis</a:t>
            </a:r>
            <a:r>
              <a:rPr lang="da-DK" dirty="0"/>
              <a:t> til/indtil</a:t>
            </a:r>
          </a:p>
          <a:p>
            <a:pPr marL="514350" indent="-514350">
              <a:buFont typeface="+mj-lt"/>
              <a:buAutoNum type="arabicPeriod"/>
            </a:pPr>
            <a:r>
              <a:rPr lang="da-DK" b="1" dirty="0" err="1"/>
              <a:t>früh</a:t>
            </a:r>
            <a:r>
              <a:rPr lang="da-DK" dirty="0"/>
              <a:t> tidligt</a:t>
            </a:r>
          </a:p>
          <a:p>
            <a:pPr marL="514350" indent="-514350">
              <a:buFont typeface="+mj-lt"/>
              <a:buAutoNum type="arabicPeriod"/>
            </a:pPr>
            <a:r>
              <a:rPr lang="da-DK" b="1" dirty="0" err="1"/>
              <a:t>etwas</a:t>
            </a:r>
            <a:r>
              <a:rPr lang="da-DK" dirty="0"/>
              <a:t> noget</a:t>
            </a:r>
          </a:p>
          <a:p>
            <a:pPr marL="514350" indent="-514350">
              <a:buFont typeface="+mj-lt"/>
              <a:buAutoNum type="arabicPeriod"/>
            </a:pPr>
            <a:r>
              <a:rPr lang="da-DK" b="1" dirty="0" err="1"/>
              <a:t>zu</a:t>
            </a:r>
            <a:r>
              <a:rPr lang="da-DK" dirty="0"/>
              <a:t> til</a:t>
            </a:r>
          </a:p>
          <a:p>
            <a:pPr marL="514350" indent="-514350">
              <a:buFont typeface="+mj-lt"/>
              <a:buAutoNum type="arabicPeriod"/>
            </a:pPr>
            <a:r>
              <a:rPr lang="da-DK" b="1" dirty="0" err="1"/>
              <a:t>spät</a:t>
            </a:r>
            <a:r>
              <a:rPr lang="da-DK" dirty="0"/>
              <a:t> sent</a:t>
            </a:r>
          </a:p>
          <a:p>
            <a:pPr marL="514350" indent="-514350">
              <a:buFont typeface="+mj-lt"/>
              <a:buAutoNum type="arabicPeriod"/>
            </a:pPr>
            <a:r>
              <a:rPr lang="da-DK" b="1" dirty="0" err="1"/>
              <a:t>durch</a:t>
            </a:r>
            <a:r>
              <a:rPr lang="da-DK" dirty="0"/>
              <a:t> igennem</a:t>
            </a:r>
          </a:p>
          <a:p>
            <a:pPr marL="514350" indent="-514350">
              <a:buFont typeface="+mj-lt"/>
              <a:buAutoNum type="arabicPeriod"/>
            </a:pPr>
            <a:r>
              <a:rPr lang="da-DK" b="1" dirty="0" err="1"/>
              <a:t>manchmal</a:t>
            </a:r>
            <a:r>
              <a:rPr lang="da-DK" dirty="0"/>
              <a:t> nogle gange</a:t>
            </a:r>
          </a:p>
          <a:p>
            <a:pPr marL="514350" indent="-514350">
              <a:buFont typeface="+mj-lt"/>
              <a:buAutoNum type="arabicPeriod"/>
            </a:pPr>
            <a:r>
              <a:rPr lang="da-DK" b="1" dirty="0" err="1"/>
              <a:t>trotzdem</a:t>
            </a:r>
            <a:r>
              <a:rPr lang="da-DK" dirty="0"/>
              <a:t> alligevel</a:t>
            </a:r>
          </a:p>
          <a:p>
            <a:pPr marL="514350" indent="-514350">
              <a:buFont typeface="+mj-lt"/>
              <a:buAutoNum type="arabicPeriod"/>
            </a:pPr>
            <a:r>
              <a:rPr lang="da-DK" b="1" dirty="0"/>
              <a:t>bald</a:t>
            </a:r>
            <a:r>
              <a:rPr lang="da-DK" dirty="0"/>
              <a:t> snart</a:t>
            </a:r>
          </a:p>
          <a:p>
            <a:pPr marL="514350" indent="-514350">
              <a:buFont typeface="+mj-lt"/>
              <a:buAutoNum type="arabicPeriod"/>
            </a:pPr>
            <a:r>
              <a:rPr lang="da-DK" b="1" dirty="0"/>
              <a:t>als</a:t>
            </a:r>
            <a:r>
              <a:rPr lang="da-DK" dirty="0"/>
              <a:t> da/som</a:t>
            </a:r>
          </a:p>
          <a:p>
            <a:pPr marL="514350" indent="-514350">
              <a:buFont typeface="+mj-lt"/>
              <a:buAutoNum type="arabicPeriod"/>
            </a:pPr>
            <a:r>
              <a:rPr lang="da-DK" b="1" dirty="0" err="1"/>
              <a:t>dass</a:t>
            </a:r>
            <a:r>
              <a:rPr lang="da-DK" dirty="0"/>
              <a:t> at</a:t>
            </a:r>
          </a:p>
          <a:p>
            <a:pPr marL="514350" indent="-514350">
              <a:buFont typeface="+mj-lt"/>
              <a:buAutoNum type="arabicPeriod"/>
            </a:pPr>
            <a:r>
              <a:rPr lang="da-DK" b="1" dirty="0" err="1"/>
              <a:t>schon</a:t>
            </a:r>
            <a:r>
              <a:rPr lang="da-DK" dirty="0"/>
              <a:t> allerede/dog</a:t>
            </a:r>
          </a:p>
          <a:p>
            <a:pPr marL="514350" indent="-514350">
              <a:buFont typeface="+mj-lt"/>
              <a:buAutoNum type="arabicPeriod"/>
            </a:pPr>
            <a:r>
              <a:rPr lang="da-DK" b="1" dirty="0" err="1"/>
              <a:t>sonst</a:t>
            </a:r>
            <a:r>
              <a:rPr lang="da-DK" dirty="0"/>
              <a:t> ellers</a:t>
            </a:r>
          </a:p>
          <a:p>
            <a:pPr marL="514350" indent="-514350">
              <a:buFont typeface="+mj-lt"/>
              <a:buAutoNum type="arabicPeriod"/>
            </a:pPr>
            <a:r>
              <a:rPr lang="da-DK" b="1" dirty="0" err="1"/>
              <a:t>ob</a:t>
            </a:r>
            <a:r>
              <a:rPr lang="da-DK" dirty="0"/>
              <a:t> om</a:t>
            </a:r>
          </a:p>
          <a:p>
            <a:pPr marL="514350" indent="-514350">
              <a:buFont typeface="+mj-lt"/>
              <a:buAutoNum type="arabicPeriod"/>
            </a:pPr>
            <a:r>
              <a:rPr lang="da-DK" b="1" dirty="0" err="1"/>
              <a:t>gestern</a:t>
            </a:r>
            <a:r>
              <a:rPr lang="da-DK" dirty="0"/>
              <a:t> i går</a:t>
            </a:r>
          </a:p>
          <a:p>
            <a:pPr marL="514350" indent="-514350">
              <a:buFont typeface="+mj-lt"/>
              <a:buAutoNum type="arabicPeriod"/>
            </a:pPr>
            <a:r>
              <a:rPr lang="da-DK" b="1" dirty="0" err="1"/>
              <a:t>wieso</a:t>
            </a:r>
            <a:r>
              <a:rPr lang="da-DK" dirty="0"/>
              <a:t> hvordan</a:t>
            </a:r>
          </a:p>
          <a:p>
            <a:pPr marL="514350" indent="-514350">
              <a:buFont typeface="+mj-lt"/>
              <a:buAutoNum type="arabicPeriod"/>
            </a:pPr>
            <a:r>
              <a:rPr lang="da-DK" b="1" dirty="0"/>
              <a:t>immer </a:t>
            </a:r>
            <a:r>
              <a:rPr lang="da-DK" b="1" dirty="0" err="1"/>
              <a:t>noch</a:t>
            </a:r>
            <a:r>
              <a:rPr lang="da-DK" b="1" dirty="0"/>
              <a:t> </a:t>
            </a:r>
            <a:r>
              <a:rPr lang="da-DK" dirty="0"/>
              <a:t>stadigvæk</a:t>
            </a:r>
          </a:p>
          <a:p>
            <a:pPr marL="514350" indent="-514350">
              <a:buFont typeface="+mj-lt"/>
              <a:buAutoNum type="arabicPeriod"/>
            </a:pPr>
            <a:r>
              <a:rPr lang="da-DK" b="1" dirty="0" err="1"/>
              <a:t>nun</a:t>
            </a:r>
            <a:r>
              <a:rPr lang="da-DK" dirty="0"/>
              <a:t> nu</a:t>
            </a:r>
          </a:p>
          <a:p>
            <a:pPr marL="514350" indent="-514350">
              <a:buFont typeface="+mj-lt"/>
              <a:buAutoNum type="arabicPeriod"/>
            </a:pPr>
            <a:r>
              <a:rPr lang="da-DK" b="1" dirty="0" err="1"/>
              <a:t>quer</a:t>
            </a:r>
            <a:r>
              <a:rPr lang="da-DK" dirty="0"/>
              <a:t> på tværs</a:t>
            </a:r>
          </a:p>
          <a:p>
            <a:pPr marL="514350" indent="-514350">
              <a:buFont typeface="+mj-lt"/>
              <a:buAutoNum type="arabicPeriod"/>
            </a:pPr>
            <a:r>
              <a:rPr lang="da-DK" b="1" dirty="0" err="1"/>
              <a:t>über</a:t>
            </a:r>
            <a:r>
              <a:rPr lang="da-DK" dirty="0"/>
              <a:t> over</a:t>
            </a:r>
          </a:p>
          <a:p>
            <a:pPr marL="514350" indent="-514350">
              <a:buFont typeface="+mj-lt"/>
              <a:buAutoNum type="arabicPeriod"/>
            </a:pPr>
            <a:r>
              <a:rPr lang="da-DK" b="1" dirty="0" err="1"/>
              <a:t>darunter</a:t>
            </a:r>
            <a:r>
              <a:rPr lang="da-DK" dirty="0"/>
              <a:t> derunder</a:t>
            </a:r>
          </a:p>
          <a:p>
            <a:endParaRPr lang="da-DK" dirty="0"/>
          </a:p>
        </p:txBody>
      </p:sp>
      <p:sp>
        <p:nvSpPr>
          <p:cNvPr id="4" name="Tekstfelt 3">
            <a:extLst>
              <a:ext uri="{FF2B5EF4-FFF2-40B4-BE49-F238E27FC236}">
                <a16:creationId xmlns:a16="http://schemas.microsoft.com/office/drawing/2014/main" id="{4F265466-AD8E-D7EB-F16D-57E83923266E}"/>
              </a:ext>
            </a:extLst>
          </p:cNvPr>
          <p:cNvSpPr txBox="1"/>
          <p:nvPr/>
        </p:nvSpPr>
        <p:spPr>
          <a:xfrm>
            <a:off x="9379975" y="5565058"/>
            <a:ext cx="296934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b="1" dirty="0">
                <a:highlight>
                  <a:srgbClr val="FFFF00"/>
                </a:highlight>
              </a:rPr>
              <a:t>Opgave: </a:t>
            </a:r>
          </a:p>
          <a:p>
            <a:pPr marL="342900" indent="-342900">
              <a:buFont typeface="+mj-lt"/>
              <a:buAutoNum type="arabicPeriod"/>
            </a:pPr>
            <a:r>
              <a:rPr lang="da-DK" dirty="0">
                <a:highlight>
                  <a:srgbClr val="FFFF00"/>
                </a:highlight>
              </a:rPr>
              <a:t>Øv ordene individuelt.</a:t>
            </a:r>
          </a:p>
          <a:p>
            <a:pPr marL="342900" indent="-342900">
              <a:buFont typeface="+mj-lt"/>
              <a:buAutoNum type="arabicPeriod"/>
            </a:pPr>
            <a:r>
              <a:rPr lang="da-DK" dirty="0">
                <a:highlight>
                  <a:srgbClr val="FFFF00"/>
                </a:highlight>
              </a:rPr>
              <a:t>Quiz hinanden i disse.</a:t>
            </a:r>
          </a:p>
          <a:p>
            <a:pPr marL="342900" indent="-342900">
              <a:buFont typeface="+mj-lt"/>
              <a:buAutoNum type="arabicPeriod"/>
            </a:pPr>
            <a:r>
              <a:rPr lang="da-DK" dirty="0">
                <a:highlight>
                  <a:srgbClr val="FFFF00"/>
                </a:highlight>
              </a:rPr>
              <a:t>Spil </a:t>
            </a:r>
            <a:r>
              <a:rPr lang="da-DK" dirty="0">
                <a:highlight>
                  <a:srgbClr val="FFFF00"/>
                </a:highlight>
                <a:hlinkClick r:id="rId3"/>
              </a:rPr>
              <a:t>Quizlet</a:t>
            </a:r>
            <a:r>
              <a:rPr lang="da-DK" dirty="0">
                <a:highlight>
                  <a:srgbClr val="FFFF00"/>
                </a:highlight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78319601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6C1ED3E2-926F-5F05-FB59-C18B5B542CE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2400" y="152404"/>
            <a:ext cx="12039600" cy="6574967"/>
          </a:xfrm>
        </p:spPr>
        <p:txBody>
          <a:bodyPr numCol="3">
            <a:normAutofit/>
          </a:bodyPr>
          <a:lstStyle/>
          <a:p>
            <a:pPr marL="514350" indent="-514350">
              <a:lnSpc>
                <a:spcPct val="100000"/>
              </a:lnSpc>
              <a:buFont typeface="+mj-lt"/>
              <a:buAutoNum type="arabicPeriod"/>
            </a:pPr>
            <a:r>
              <a:rPr lang="da-DK" sz="2400" b="1" dirty="0"/>
              <a:t>Der </a:t>
            </a:r>
            <a:r>
              <a:rPr lang="da-DK" sz="2400" b="1" dirty="0" err="1"/>
              <a:t>Reichskanzler</a:t>
            </a:r>
            <a:r>
              <a:rPr lang="da-DK" sz="2400" b="1" dirty="0"/>
              <a:t> </a:t>
            </a:r>
            <a:r>
              <a:rPr lang="da-DK" sz="2400" dirty="0"/>
              <a:t>rigskansler</a:t>
            </a:r>
          </a:p>
          <a:p>
            <a:pPr marL="514350" indent="-514350">
              <a:lnSpc>
                <a:spcPct val="100000"/>
              </a:lnSpc>
              <a:buFont typeface="+mj-lt"/>
              <a:buAutoNum type="arabicPeriod"/>
            </a:pPr>
            <a:r>
              <a:rPr lang="da-DK" sz="2400" b="1" dirty="0"/>
              <a:t>Der </a:t>
            </a:r>
            <a:r>
              <a:rPr lang="da-DK" sz="2400" b="1" dirty="0" err="1"/>
              <a:t>Nationalsozialist</a:t>
            </a:r>
            <a:r>
              <a:rPr lang="da-DK" sz="2400" b="1" dirty="0"/>
              <a:t> </a:t>
            </a:r>
            <a:r>
              <a:rPr lang="da-DK" sz="2400" dirty="0"/>
              <a:t>nationalsocialist</a:t>
            </a:r>
          </a:p>
          <a:p>
            <a:pPr marL="514350" indent="-514350">
              <a:lnSpc>
                <a:spcPct val="100000"/>
              </a:lnSpc>
              <a:buFont typeface="+mj-lt"/>
              <a:buAutoNum type="arabicPeriod"/>
            </a:pPr>
            <a:r>
              <a:rPr lang="da-DK" sz="2400" b="1" dirty="0" err="1"/>
              <a:t>ändern</a:t>
            </a:r>
            <a:r>
              <a:rPr lang="da-DK" sz="2400" dirty="0"/>
              <a:t> ændre</a:t>
            </a:r>
          </a:p>
          <a:p>
            <a:pPr marL="514350" indent="-514350">
              <a:lnSpc>
                <a:spcPct val="100000"/>
              </a:lnSpc>
              <a:buFont typeface="+mj-lt"/>
              <a:buAutoNum type="arabicPeriod"/>
            </a:pPr>
            <a:r>
              <a:rPr lang="da-DK" sz="2400" b="1" dirty="0"/>
              <a:t>Der </a:t>
            </a:r>
            <a:r>
              <a:rPr lang="da-DK" sz="2400" b="1" dirty="0" err="1"/>
              <a:t>Lehrplan</a:t>
            </a:r>
            <a:r>
              <a:rPr lang="da-DK" sz="2400" b="1" dirty="0"/>
              <a:t> </a:t>
            </a:r>
            <a:r>
              <a:rPr lang="da-DK" sz="2400" dirty="0"/>
              <a:t>læreplan</a:t>
            </a:r>
          </a:p>
          <a:p>
            <a:pPr marL="514350" indent="-514350">
              <a:lnSpc>
                <a:spcPct val="100000"/>
              </a:lnSpc>
              <a:buFont typeface="+mj-lt"/>
              <a:buAutoNum type="arabicPeriod"/>
            </a:pPr>
            <a:r>
              <a:rPr lang="da-DK" sz="2400" b="1" dirty="0"/>
              <a:t>Die </a:t>
            </a:r>
            <a:r>
              <a:rPr lang="da-DK" sz="2400" b="1" dirty="0" err="1"/>
              <a:t>Erziehung</a:t>
            </a:r>
            <a:r>
              <a:rPr lang="da-DK" sz="2400" b="1" dirty="0"/>
              <a:t> </a:t>
            </a:r>
            <a:r>
              <a:rPr lang="da-DK" sz="2400" dirty="0"/>
              <a:t>opdragelse</a:t>
            </a:r>
          </a:p>
          <a:p>
            <a:pPr marL="514350" indent="-514350">
              <a:lnSpc>
                <a:spcPct val="100000"/>
              </a:lnSpc>
              <a:buFont typeface="+mj-lt"/>
              <a:buAutoNum type="arabicPeriod"/>
            </a:pPr>
            <a:r>
              <a:rPr lang="da-DK" sz="2400" b="1" dirty="0" err="1"/>
              <a:t>Fach</a:t>
            </a:r>
            <a:r>
              <a:rPr lang="da-DK" sz="2400" b="1" dirty="0"/>
              <a:t>, n </a:t>
            </a:r>
            <a:r>
              <a:rPr lang="da-DK" sz="2400" dirty="0"/>
              <a:t>fag</a:t>
            </a:r>
          </a:p>
          <a:p>
            <a:pPr marL="514350" indent="-514350">
              <a:lnSpc>
                <a:spcPct val="100000"/>
              </a:lnSpc>
              <a:buFont typeface="+mj-lt"/>
              <a:buAutoNum type="arabicPeriod"/>
            </a:pPr>
            <a:r>
              <a:rPr lang="da-DK" sz="2400" b="1" dirty="0"/>
              <a:t>Die </a:t>
            </a:r>
            <a:r>
              <a:rPr lang="da-DK" sz="2400" b="1" dirty="0" err="1"/>
              <a:t>Rassenkunde</a:t>
            </a:r>
            <a:r>
              <a:rPr lang="da-DK" sz="2400" b="1" dirty="0"/>
              <a:t> </a:t>
            </a:r>
            <a:r>
              <a:rPr lang="da-DK" sz="2400" dirty="0"/>
              <a:t>racekundskab</a:t>
            </a:r>
          </a:p>
          <a:p>
            <a:pPr marL="514350" indent="-514350">
              <a:lnSpc>
                <a:spcPct val="100000"/>
              </a:lnSpc>
              <a:buFont typeface="+mj-lt"/>
              <a:buAutoNum type="arabicPeriod"/>
            </a:pPr>
            <a:r>
              <a:rPr lang="da-DK" sz="2400" b="1" dirty="0"/>
              <a:t>Der </a:t>
            </a:r>
            <a:r>
              <a:rPr lang="da-DK" sz="2400" b="1" dirty="0" err="1"/>
              <a:t>Schüler</a:t>
            </a:r>
            <a:r>
              <a:rPr lang="da-DK" sz="2400" b="1" dirty="0"/>
              <a:t> </a:t>
            </a:r>
            <a:r>
              <a:rPr lang="da-DK" sz="2400" dirty="0"/>
              <a:t>elev</a:t>
            </a:r>
          </a:p>
          <a:p>
            <a:pPr marL="514350" indent="-514350">
              <a:lnSpc>
                <a:spcPct val="100000"/>
              </a:lnSpc>
              <a:buFont typeface="+mj-lt"/>
              <a:buAutoNum type="arabicPeriod"/>
            </a:pPr>
            <a:r>
              <a:rPr lang="da-DK" sz="2400" b="1" dirty="0"/>
              <a:t>Der</a:t>
            </a:r>
            <a:r>
              <a:rPr lang="da-DK" sz="2400" dirty="0"/>
              <a:t> </a:t>
            </a:r>
            <a:r>
              <a:rPr lang="da-DK" sz="2400" dirty="0" err="1"/>
              <a:t>Rassismus</a:t>
            </a:r>
            <a:r>
              <a:rPr lang="da-DK" sz="2400" dirty="0"/>
              <a:t>  racisme</a:t>
            </a:r>
          </a:p>
          <a:p>
            <a:pPr marL="514350" indent="-514350">
              <a:lnSpc>
                <a:spcPct val="100000"/>
              </a:lnSpc>
              <a:buFont typeface="+mj-lt"/>
              <a:buAutoNum type="arabicPeriod"/>
            </a:pPr>
            <a:r>
              <a:rPr lang="da-DK" sz="2400" b="1" dirty="0"/>
              <a:t>Der </a:t>
            </a:r>
            <a:r>
              <a:rPr lang="da-DK" sz="2400" b="1" dirty="0" err="1"/>
              <a:t>Unterricht</a:t>
            </a:r>
            <a:r>
              <a:rPr lang="da-DK" sz="2400" b="1" dirty="0"/>
              <a:t> </a:t>
            </a:r>
            <a:r>
              <a:rPr lang="da-DK" sz="2400" dirty="0"/>
              <a:t>undervisning</a:t>
            </a:r>
          </a:p>
          <a:p>
            <a:pPr marL="514350" indent="-514350">
              <a:lnSpc>
                <a:spcPct val="100000"/>
              </a:lnSpc>
              <a:buFont typeface="+mj-lt"/>
              <a:buAutoNum type="arabicPeriod"/>
            </a:pPr>
            <a:r>
              <a:rPr lang="da-DK" sz="2400" b="1" dirty="0"/>
              <a:t>Der Soldat </a:t>
            </a:r>
            <a:r>
              <a:rPr lang="da-DK" sz="2400" dirty="0" err="1"/>
              <a:t>soldat</a:t>
            </a:r>
            <a:endParaRPr lang="da-DK" sz="2400" dirty="0"/>
          </a:p>
          <a:p>
            <a:pPr marL="514350" indent="-514350">
              <a:lnSpc>
                <a:spcPct val="100000"/>
              </a:lnSpc>
              <a:buFont typeface="+mj-lt"/>
              <a:buAutoNum type="arabicPeriod"/>
            </a:pPr>
            <a:r>
              <a:rPr lang="da-DK" sz="2400" b="1" dirty="0"/>
              <a:t>Das </a:t>
            </a:r>
            <a:r>
              <a:rPr lang="da-DK" sz="2400" b="1" dirty="0" err="1"/>
              <a:t>Mannesideal</a:t>
            </a:r>
            <a:r>
              <a:rPr lang="da-DK" sz="2400" b="1" dirty="0"/>
              <a:t> </a:t>
            </a:r>
            <a:r>
              <a:rPr lang="da-DK" sz="2400" dirty="0"/>
              <a:t>mandeidealet</a:t>
            </a:r>
          </a:p>
          <a:p>
            <a:pPr marL="514350" indent="-514350">
              <a:lnSpc>
                <a:spcPct val="100000"/>
              </a:lnSpc>
              <a:buFont typeface="+mj-lt"/>
              <a:buAutoNum type="arabicPeriod"/>
            </a:pPr>
            <a:r>
              <a:rPr lang="da-DK" sz="2400" b="1" dirty="0" err="1"/>
              <a:t>gehen</a:t>
            </a:r>
            <a:r>
              <a:rPr lang="da-DK" sz="2400" b="1" dirty="0"/>
              <a:t>* </a:t>
            </a:r>
            <a:r>
              <a:rPr lang="da-DK" sz="2400" b="1" i="1" dirty="0"/>
              <a:t>(</a:t>
            </a:r>
            <a:r>
              <a:rPr lang="da-DK" sz="2400" b="1" i="1" dirty="0" err="1"/>
              <a:t>gibt</a:t>
            </a:r>
            <a:r>
              <a:rPr lang="da-DK" sz="2400" b="1" i="1" dirty="0"/>
              <a:t>, </a:t>
            </a:r>
            <a:r>
              <a:rPr lang="da-DK" sz="2400" b="1" i="1" dirty="0" err="1"/>
              <a:t>ging</a:t>
            </a:r>
            <a:r>
              <a:rPr lang="da-DK" sz="2400" b="1" i="1" dirty="0"/>
              <a:t>, </a:t>
            </a:r>
            <a:r>
              <a:rPr lang="da-DK" sz="2400" b="1" i="1" dirty="0" err="1"/>
              <a:t>gegangen</a:t>
            </a:r>
            <a:r>
              <a:rPr lang="da-DK" sz="2400" b="1" i="1" dirty="0"/>
              <a:t>) </a:t>
            </a:r>
            <a:r>
              <a:rPr lang="da-DK" sz="2400" dirty="0"/>
              <a:t>gå</a:t>
            </a:r>
          </a:p>
          <a:p>
            <a:pPr marL="514350" indent="-514350">
              <a:lnSpc>
                <a:spcPct val="100000"/>
              </a:lnSpc>
              <a:buFont typeface="+mj-lt"/>
              <a:buAutoNum type="arabicPeriod"/>
            </a:pPr>
            <a:r>
              <a:rPr lang="da-DK" sz="2400" b="1" dirty="0"/>
              <a:t>Die Hitlerjugend </a:t>
            </a:r>
            <a:r>
              <a:rPr lang="da-DK" sz="2400" dirty="0"/>
              <a:t>Hitlerungdommen</a:t>
            </a:r>
          </a:p>
          <a:p>
            <a:pPr marL="514350" indent="-514350">
              <a:lnSpc>
                <a:spcPct val="100000"/>
              </a:lnSpc>
              <a:buFont typeface="+mj-lt"/>
              <a:buAutoNum type="arabicPeriod"/>
            </a:pPr>
            <a:r>
              <a:rPr lang="da-DK" sz="2400" b="1" dirty="0"/>
              <a:t>Der Bund </a:t>
            </a:r>
            <a:r>
              <a:rPr lang="da-DK" sz="2400" b="1" dirty="0" err="1"/>
              <a:t>Deutscher</a:t>
            </a:r>
            <a:r>
              <a:rPr lang="da-DK" sz="2400" b="1" dirty="0"/>
              <a:t> </a:t>
            </a:r>
            <a:r>
              <a:rPr lang="da-DK" sz="2400" b="1" dirty="0" err="1"/>
              <a:t>Mädel</a:t>
            </a:r>
            <a:r>
              <a:rPr lang="da-DK" sz="2400" b="1" dirty="0"/>
              <a:t> </a:t>
            </a:r>
            <a:r>
              <a:rPr lang="da-DK" sz="2400" dirty="0"/>
              <a:t>Tyske Pigers Forbund</a:t>
            </a:r>
          </a:p>
          <a:p>
            <a:pPr marL="514350" indent="-514350">
              <a:lnSpc>
                <a:spcPct val="100000"/>
              </a:lnSpc>
              <a:buFont typeface="+mj-lt"/>
              <a:buAutoNum type="arabicPeriod"/>
            </a:pPr>
            <a:r>
              <a:rPr lang="da-DK" sz="2400" b="1" dirty="0"/>
              <a:t>Der </a:t>
            </a:r>
            <a:r>
              <a:rPr lang="da-DK" sz="2400" b="1" dirty="0" err="1"/>
              <a:t>Ausflug</a:t>
            </a:r>
            <a:r>
              <a:rPr lang="da-DK" sz="2400" b="1" dirty="0"/>
              <a:t> </a:t>
            </a:r>
            <a:r>
              <a:rPr lang="da-DK" sz="2400" dirty="0"/>
              <a:t>udflugt</a:t>
            </a:r>
          </a:p>
          <a:p>
            <a:pPr marL="514350" indent="-514350">
              <a:lnSpc>
                <a:spcPct val="100000"/>
              </a:lnSpc>
              <a:buFont typeface="+mj-lt"/>
              <a:buAutoNum type="arabicPeriod"/>
            </a:pPr>
            <a:r>
              <a:rPr lang="da-DK" sz="2400" b="1" dirty="0"/>
              <a:t>Die Jugend </a:t>
            </a:r>
            <a:r>
              <a:rPr lang="da-DK" sz="2400" dirty="0"/>
              <a:t>ungdommen</a:t>
            </a:r>
          </a:p>
          <a:p>
            <a:pPr marL="514350" indent="-514350">
              <a:lnSpc>
                <a:spcPct val="100000"/>
              </a:lnSpc>
              <a:buFont typeface="+mj-lt"/>
              <a:buAutoNum type="arabicPeriod"/>
            </a:pPr>
            <a:r>
              <a:rPr lang="da-DK" sz="2400" b="1" dirty="0" err="1"/>
              <a:t>Indoktrinieren</a:t>
            </a:r>
            <a:r>
              <a:rPr lang="da-DK" sz="2400" dirty="0"/>
              <a:t> indoktrinere</a:t>
            </a:r>
          </a:p>
          <a:p>
            <a:pPr marL="514350" indent="-514350">
              <a:lnSpc>
                <a:spcPct val="100000"/>
              </a:lnSpc>
              <a:buFont typeface="+mj-lt"/>
              <a:buAutoNum type="arabicPeriod"/>
            </a:pPr>
            <a:r>
              <a:rPr lang="da-DK" sz="2400" b="1" dirty="0" err="1"/>
              <a:t>verboten</a:t>
            </a:r>
            <a:r>
              <a:rPr lang="da-DK" sz="2400" dirty="0"/>
              <a:t> forbudt</a:t>
            </a:r>
          </a:p>
          <a:p>
            <a:pPr marL="514350" indent="-514350">
              <a:lnSpc>
                <a:spcPct val="100000"/>
              </a:lnSpc>
              <a:buFont typeface="+mj-lt"/>
              <a:buAutoNum type="arabicPeriod"/>
            </a:pPr>
            <a:r>
              <a:rPr lang="da-DK" sz="2400" b="1" dirty="0"/>
              <a:t>Die </a:t>
            </a:r>
            <a:r>
              <a:rPr lang="da-DK" sz="2400" b="1" dirty="0" err="1"/>
              <a:t>Jugendlichen</a:t>
            </a:r>
            <a:r>
              <a:rPr lang="da-DK" sz="2400" b="1" dirty="0"/>
              <a:t> </a:t>
            </a:r>
            <a:r>
              <a:rPr lang="da-DK" sz="2400" dirty="0"/>
              <a:t>unge mennesker</a:t>
            </a:r>
          </a:p>
          <a:p>
            <a:pPr marL="514350" indent="-514350">
              <a:lnSpc>
                <a:spcPct val="100000"/>
              </a:lnSpc>
              <a:buFont typeface="+mj-lt"/>
              <a:buAutoNum type="arabicPeriod"/>
            </a:pPr>
            <a:r>
              <a:rPr lang="da-DK" sz="2400" b="1" dirty="0"/>
              <a:t>Die </a:t>
            </a:r>
            <a:r>
              <a:rPr lang="da-DK" sz="2400" b="1" dirty="0" err="1"/>
              <a:t>Eliteschule</a:t>
            </a:r>
            <a:r>
              <a:rPr lang="da-DK" sz="2400" b="1" dirty="0"/>
              <a:t> </a:t>
            </a:r>
            <a:r>
              <a:rPr lang="da-DK" sz="2400" dirty="0"/>
              <a:t>eliteskole</a:t>
            </a:r>
          </a:p>
          <a:p>
            <a:pPr marL="514350" indent="-514350">
              <a:lnSpc>
                <a:spcPct val="100000"/>
              </a:lnSpc>
              <a:buFont typeface="+mj-lt"/>
              <a:buAutoNum type="arabicPeriod"/>
            </a:pPr>
            <a:r>
              <a:rPr lang="da-DK" sz="2400" b="1" dirty="0"/>
              <a:t>Der </a:t>
            </a:r>
            <a:r>
              <a:rPr lang="da-DK" sz="2400" b="1" dirty="0" err="1"/>
              <a:t>Wissentschaftler</a:t>
            </a:r>
            <a:r>
              <a:rPr lang="da-DK" sz="2400" b="1" dirty="0"/>
              <a:t> </a:t>
            </a:r>
            <a:r>
              <a:rPr lang="da-DK" sz="2400" dirty="0"/>
              <a:t>videnskabsmand</a:t>
            </a:r>
          </a:p>
          <a:p>
            <a:pPr marL="514350" indent="-514350">
              <a:lnSpc>
                <a:spcPct val="100000"/>
              </a:lnSpc>
              <a:buFont typeface="+mj-lt"/>
              <a:buAutoNum type="arabicPeriod"/>
            </a:pPr>
            <a:r>
              <a:rPr lang="da-DK" sz="2400" b="1" dirty="0" err="1"/>
              <a:t>entlassen</a:t>
            </a:r>
            <a:r>
              <a:rPr lang="da-DK" sz="2400" dirty="0"/>
              <a:t> afskedige</a:t>
            </a:r>
          </a:p>
          <a:p>
            <a:pPr marL="514350" indent="-514350">
              <a:lnSpc>
                <a:spcPct val="100000"/>
              </a:lnSpc>
              <a:buFont typeface="+mj-lt"/>
              <a:buAutoNum type="arabicPeriod"/>
            </a:pPr>
            <a:r>
              <a:rPr lang="da-DK" sz="2400" b="1" dirty="0" err="1"/>
              <a:t>verlassen</a:t>
            </a:r>
            <a:r>
              <a:rPr lang="da-DK" sz="2400" dirty="0"/>
              <a:t> forlade</a:t>
            </a:r>
          </a:p>
          <a:p>
            <a:pPr marL="514350" indent="-514350">
              <a:lnSpc>
                <a:spcPct val="100000"/>
              </a:lnSpc>
              <a:buFont typeface="+mj-lt"/>
              <a:buAutoNum type="arabicPeriod"/>
            </a:pPr>
            <a:r>
              <a:rPr lang="da-DK" sz="2400" b="1" dirty="0" err="1"/>
              <a:t>gehorsam</a:t>
            </a:r>
            <a:r>
              <a:rPr lang="da-DK" sz="2400" dirty="0"/>
              <a:t> lydig</a:t>
            </a:r>
          </a:p>
        </p:txBody>
      </p:sp>
      <p:sp>
        <p:nvSpPr>
          <p:cNvPr id="4" name="Tekstfelt 3">
            <a:extLst>
              <a:ext uri="{FF2B5EF4-FFF2-40B4-BE49-F238E27FC236}">
                <a16:creationId xmlns:a16="http://schemas.microsoft.com/office/drawing/2014/main" id="{16461BC5-A0D0-CAF6-B4CA-26D282E56069}"/>
              </a:ext>
            </a:extLst>
          </p:cNvPr>
          <p:cNvSpPr txBox="1"/>
          <p:nvPr/>
        </p:nvSpPr>
        <p:spPr>
          <a:xfrm>
            <a:off x="8337005" y="4409440"/>
            <a:ext cx="3854995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2200" b="1" dirty="0">
                <a:highlight>
                  <a:srgbClr val="FFFF00"/>
                </a:highlight>
              </a:rPr>
              <a:t>Opgave:</a:t>
            </a:r>
          </a:p>
          <a:p>
            <a:pPr marL="342900" indent="-342900">
              <a:buFont typeface="+mj-lt"/>
              <a:buAutoNum type="arabicPeriod"/>
            </a:pPr>
            <a:r>
              <a:rPr lang="da-DK" sz="2200" dirty="0">
                <a:highlight>
                  <a:srgbClr val="FFFF00"/>
                </a:highlight>
              </a:rPr>
              <a:t>Jeg læser ordene op. I gentager.</a:t>
            </a:r>
          </a:p>
          <a:p>
            <a:pPr marL="342900" indent="-342900">
              <a:buFont typeface="+mj-lt"/>
              <a:buAutoNum type="arabicPeriod"/>
            </a:pPr>
            <a:r>
              <a:rPr lang="da-DK" sz="2200" dirty="0">
                <a:highlight>
                  <a:srgbClr val="FFFF00"/>
                </a:highlight>
              </a:rPr>
              <a:t>Øv ordene individuelt.</a:t>
            </a:r>
          </a:p>
          <a:p>
            <a:pPr marL="342900" indent="-342900">
              <a:buFont typeface="+mj-lt"/>
              <a:buAutoNum type="arabicPeriod"/>
            </a:pPr>
            <a:r>
              <a:rPr lang="da-DK" sz="2200" dirty="0">
                <a:highlight>
                  <a:srgbClr val="FFFF00"/>
                </a:highlight>
              </a:rPr>
              <a:t>Quiz hinanden. DK -&gt; DE</a:t>
            </a:r>
          </a:p>
          <a:p>
            <a:pPr marL="342900" indent="-342900">
              <a:buFont typeface="+mj-lt"/>
              <a:buAutoNum type="arabicPeriod"/>
            </a:pPr>
            <a:r>
              <a:rPr lang="da-DK" sz="2200" dirty="0">
                <a:highlight>
                  <a:srgbClr val="FFFF00"/>
                </a:highlight>
              </a:rPr>
              <a:t>Vi laver en </a:t>
            </a:r>
            <a:r>
              <a:rPr lang="da-DK" sz="2200" dirty="0">
                <a:highlight>
                  <a:srgbClr val="FFFF00"/>
                </a:highlight>
                <a:hlinkClick r:id="rId3"/>
              </a:rPr>
              <a:t>Quizlet  Live</a:t>
            </a:r>
            <a:endParaRPr lang="da-DK" sz="2200" dirty="0">
              <a:highlight>
                <a:srgbClr val="FFFF00"/>
              </a:highlight>
            </a:endParaRPr>
          </a:p>
        </p:txBody>
      </p:sp>
    </p:spTree>
    <p:extLst>
      <p:ext uri="{BB962C8B-B14F-4D97-AF65-F5344CB8AC3E}">
        <p14:creationId xmlns:p14="http://schemas.microsoft.com/office/powerpoint/2010/main" val="68101800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Billede 9" descr="Et billede, der indeholder tegneserie&#10;&#10;AI-genereret indhold kan være ukorrekt.">
            <a:extLst>
              <a:ext uri="{FF2B5EF4-FFF2-40B4-BE49-F238E27FC236}">
                <a16:creationId xmlns:a16="http://schemas.microsoft.com/office/drawing/2014/main" id="{580DA5B0-3BF7-B9F2-4042-30889B9440B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390"/>
            <a:ext cx="12192000" cy="6855220"/>
          </a:xfrm>
          <a:prstGeom prst="rect">
            <a:avLst/>
          </a:prstGeom>
        </p:spPr>
      </p:pic>
      <p:sp>
        <p:nvSpPr>
          <p:cNvPr id="6" name="Pladsholder til indhold 5">
            <a:extLst>
              <a:ext uri="{FF2B5EF4-FFF2-40B4-BE49-F238E27FC236}">
                <a16:creationId xmlns:a16="http://schemas.microsoft.com/office/drawing/2014/main" id="{68D11331-58FE-A3E8-AD02-163D1123356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-32655" y="6518957"/>
            <a:ext cx="11723914" cy="83048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da-DK" sz="1800" dirty="0">
                <a:highlight>
                  <a:srgbClr val="FFFF00"/>
                </a:highlight>
                <a:hlinkClick r:id="rId3"/>
              </a:rPr>
              <a:t>Vi ser videoen ”</a:t>
            </a:r>
            <a:r>
              <a:rPr lang="da-DK" sz="1800" dirty="0" err="1">
                <a:highlight>
                  <a:srgbClr val="FFFF00"/>
                </a:highlight>
                <a:hlinkClick r:id="rId3"/>
              </a:rPr>
              <a:t>Nationalsozialistische</a:t>
            </a:r>
            <a:r>
              <a:rPr lang="da-DK" sz="1800" dirty="0">
                <a:highlight>
                  <a:srgbClr val="FFFF00"/>
                </a:highlight>
                <a:hlinkClick r:id="rId3"/>
              </a:rPr>
              <a:t> </a:t>
            </a:r>
            <a:r>
              <a:rPr lang="da-DK" sz="1800" dirty="0" err="1">
                <a:highlight>
                  <a:srgbClr val="FFFF00"/>
                </a:highlight>
                <a:hlinkClick r:id="rId3"/>
              </a:rPr>
              <a:t>Erziehung</a:t>
            </a:r>
            <a:r>
              <a:rPr lang="da-DK" sz="1800" dirty="0">
                <a:highlight>
                  <a:srgbClr val="FFFF00"/>
                </a:highlight>
                <a:hlinkClick r:id="rId3"/>
              </a:rPr>
              <a:t> ab 1933”</a:t>
            </a:r>
            <a:endParaRPr lang="da-DK" sz="1800" dirty="0">
              <a:highlight>
                <a:srgbClr val="FFFF00"/>
              </a:highlight>
            </a:endParaRPr>
          </a:p>
        </p:txBody>
      </p:sp>
    </p:spTree>
    <p:extLst>
      <p:ext uri="{BB962C8B-B14F-4D97-AF65-F5344CB8AC3E}">
        <p14:creationId xmlns:p14="http://schemas.microsoft.com/office/powerpoint/2010/main" val="98417567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9D549A47-78F8-ECE3-8386-8B46A6EB83A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-274320" y="0"/>
            <a:ext cx="12466320" cy="6858000"/>
          </a:xfrm>
        </p:spPr>
        <p:txBody>
          <a:bodyPr numCol="2">
            <a:normAutofit/>
          </a:bodyPr>
          <a:lstStyle/>
          <a:p>
            <a:pPr marL="914400" lvl="1" indent="-457200" fontAlgn="ctr">
              <a:lnSpc>
                <a:spcPct val="120000"/>
              </a:lnSpc>
              <a:buFont typeface="+mj-lt"/>
              <a:buAutoNum type="arabicPeriod"/>
            </a:pPr>
            <a:r>
              <a:rPr lang="da-DK" sz="2150" dirty="0"/>
              <a:t>Im </a:t>
            </a:r>
            <a:r>
              <a:rPr lang="da-DK" sz="2150" dirty="0" err="1"/>
              <a:t>Jahr</a:t>
            </a:r>
            <a:r>
              <a:rPr lang="da-DK" sz="2150" dirty="0"/>
              <a:t> 1933 </a:t>
            </a:r>
            <a:r>
              <a:rPr lang="da-DK" sz="2150" dirty="0" err="1"/>
              <a:t>wurde</a:t>
            </a:r>
            <a:r>
              <a:rPr lang="da-DK" sz="2150" dirty="0"/>
              <a:t> Adolf Hitler </a:t>
            </a:r>
            <a:r>
              <a:rPr lang="da-DK" sz="2150" dirty="0" err="1"/>
              <a:t>Reichskanzler</a:t>
            </a:r>
            <a:r>
              <a:rPr lang="da-DK" sz="2150" dirty="0"/>
              <a:t> in Deutschland.</a:t>
            </a:r>
          </a:p>
          <a:p>
            <a:pPr marL="914400" lvl="1" indent="-457200" fontAlgn="ctr">
              <a:lnSpc>
                <a:spcPct val="120000"/>
              </a:lnSpc>
              <a:buFont typeface="+mj-lt"/>
              <a:buAutoNum type="arabicPeriod"/>
            </a:pPr>
            <a:r>
              <a:rPr lang="da-DK" sz="2150" dirty="0"/>
              <a:t>Die </a:t>
            </a:r>
            <a:r>
              <a:rPr lang="da-DK" sz="2150" dirty="0" err="1"/>
              <a:t>Nationalsozialisten</a:t>
            </a:r>
            <a:r>
              <a:rPr lang="da-DK" sz="2150" dirty="0"/>
              <a:t> </a:t>
            </a:r>
            <a:r>
              <a:rPr lang="da-DK" sz="2150" dirty="0" err="1"/>
              <a:t>änderten</a:t>
            </a:r>
            <a:r>
              <a:rPr lang="da-DK" sz="2150" dirty="0"/>
              <a:t> den </a:t>
            </a:r>
            <a:r>
              <a:rPr lang="da-DK" sz="2150" dirty="0" err="1"/>
              <a:t>Lehrplan</a:t>
            </a:r>
            <a:r>
              <a:rPr lang="da-DK" sz="2150" dirty="0"/>
              <a:t> in der </a:t>
            </a:r>
            <a:r>
              <a:rPr lang="da-DK" sz="2150" dirty="0" err="1"/>
              <a:t>Schule</a:t>
            </a:r>
            <a:r>
              <a:rPr lang="da-DK" sz="2150" dirty="0"/>
              <a:t>.</a:t>
            </a:r>
          </a:p>
          <a:p>
            <a:pPr marL="914400" lvl="1" indent="-457200" fontAlgn="ctr">
              <a:lnSpc>
                <a:spcPct val="120000"/>
              </a:lnSpc>
              <a:buFont typeface="+mj-lt"/>
              <a:buAutoNum type="arabicPeriod"/>
            </a:pPr>
            <a:r>
              <a:rPr lang="da-DK" sz="2150" dirty="0" err="1"/>
              <a:t>Ein</a:t>
            </a:r>
            <a:r>
              <a:rPr lang="da-DK" sz="2150" dirty="0"/>
              <a:t> </a:t>
            </a:r>
            <a:r>
              <a:rPr lang="da-DK" sz="2150" dirty="0" err="1"/>
              <a:t>neues</a:t>
            </a:r>
            <a:r>
              <a:rPr lang="da-DK" sz="2150" dirty="0"/>
              <a:t> </a:t>
            </a:r>
            <a:r>
              <a:rPr lang="da-DK" sz="2150" dirty="0" err="1"/>
              <a:t>Fach</a:t>
            </a:r>
            <a:r>
              <a:rPr lang="da-DK" sz="2150" dirty="0"/>
              <a:t> in der </a:t>
            </a:r>
            <a:r>
              <a:rPr lang="da-DK" sz="2150" dirty="0" err="1"/>
              <a:t>Schule</a:t>
            </a:r>
            <a:r>
              <a:rPr lang="da-DK" sz="2150" dirty="0"/>
              <a:t> </a:t>
            </a:r>
            <a:r>
              <a:rPr lang="da-DK" sz="2150" dirty="0" err="1"/>
              <a:t>war</a:t>
            </a:r>
            <a:r>
              <a:rPr lang="da-DK" sz="2150" dirty="0"/>
              <a:t> die „</a:t>
            </a:r>
            <a:r>
              <a:rPr lang="da-DK" sz="2150" dirty="0" err="1"/>
              <a:t>Rassenkunde</a:t>
            </a:r>
            <a:r>
              <a:rPr lang="da-DK" sz="2150" dirty="0"/>
              <a:t>“.</a:t>
            </a:r>
          </a:p>
          <a:p>
            <a:pPr marL="914400" lvl="1" indent="-457200" fontAlgn="ctr">
              <a:lnSpc>
                <a:spcPct val="120000"/>
              </a:lnSpc>
              <a:buFont typeface="+mj-lt"/>
              <a:buAutoNum type="arabicPeriod"/>
            </a:pPr>
            <a:r>
              <a:rPr lang="da-DK" sz="2150" dirty="0"/>
              <a:t>Die </a:t>
            </a:r>
            <a:r>
              <a:rPr lang="da-DK" sz="2150" dirty="0" err="1"/>
              <a:t>Schüler</a:t>
            </a:r>
            <a:r>
              <a:rPr lang="da-DK" sz="2150" dirty="0"/>
              <a:t> </a:t>
            </a:r>
            <a:r>
              <a:rPr lang="da-DK" sz="2150" dirty="0" err="1"/>
              <a:t>lernten</a:t>
            </a:r>
            <a:r>
              <a:rPr lang="da-DK" sz="2150" dirty="0"/>
              <a:t> </a:t>
            </a:r>
            <a:r>
              <a:rPr lang="da-DK" sz="2150" dirty="0" err="1"/>
              <a:t>Rassismus</a:t>
            </a:r>
            <a:r>
              <a:rPr lang="da-DK" sz="2150" dirty="0"/>
              <a:t> </a:t>
            </a:r>
            <a:r>
              <a:rPr lang="da-DK" sz="2150" dirty="0" err="1"/>
              <a:t>im</a:t>
            </a:r>
            <a:r>
              <a:rPr lang="da-DK" sz="2150" dirty="0"/>
              <a:t> </a:t>
            </a:r>
            <a:r>
              <a:rPr lang="da-DK" sz="2150" dirty="0" err="1"/>
              <a:t>Unterricht</a:t>
            </a:r>
            <a:r>
              <a:rPr lang="da-DK" sz="2150" dirty="0"/>
              <a:t>.</a:t>
            </a:r>
          </a:p>
          <a:p>
            <a:pPr marL="914400" lvl="1" indent="-457200" fontAlgn="ctr">
              <a:lnSpc>
                <a:spcPct val="120000"/>
              </a:lnSpc>
              <a:buFont typeface="+mj-lt"/>
              <a:buAutoNum type="arabicPeriod"/>
            </a:pPr>
            <a:r>
              <a:rPr lang="da-DK" sz="2150" dirty="0"/>
              <a:t>Der Soldat </a:t>
            </a:r>
            <a:r>
              <a:rPr lang="da-DK" sz="2150" dirty="0" err="1"/>
              <a:t>wurde</a:t>
            </a:r>
            <a:r>
              <a:rPr lang="da-DK" sz="2150" dirty="0"/>
              <a:t> das </a:t>
            </a:r>
            <a:r>
              <a:rPr lang="da-DK" sz="2150" dirty="0" err="1"/>
              <a:t>deutsche</a:t>
            </a:r>
            <a:r>
              <a:rPr lang="da-DK" sz="2150" dirty="0"/>
              <a:t> </a:t>
            </a:r>
            <a:r>
              <a:rPr lang="da-DK" sz="2150" dirty="0" err="1"/>
              <a:t>Mannesideal</a:t>
            </a:r>
            <a:r>
              <a:rPr lang="da-DK" sz="2150" dirty="0"/>
              <a:t>.</a:t>
            </a:r>
          </a:p>
          <a:p>
            <a:pPr marL="914400" lvl="1" indent="-457200" fontAlgn="ctr">
              <a:lnSpc>
                <a:spcPct val="120000"/>
              </a:lnSpc>
              <a:buFont typeface="+mj-lt"/>
              <a:buAutoNum type="arabicPeriod"/>
            </a:pPr>
            <a:r>
              <a:rPr lang="da-DK" sz="2150" dirty="0"/>
              <a:t>Die Jungen </a:t>
            </a:r>
            <a:r>
              <a:rPr lang="da-DK" sz="2150" dirty="0" err="1"/>
              <a:t>gingen</a:t>
            </a:r>
            <a:r>
              <a:rPr lang="da-DK" sz="2150" dirty="0"/>
              <a:t> in die Hitlerjugend.</a:t>
            </a:r>
          </a:p>
          <a:p>
            <a:pPr marL="914400" lvl="1" indent="-457200" fontAlgn="ctr">
              <a:lnSpc>
                <a:spcPct val="120000"/>
              </a:lnSpc>
              <a:buFont typeface="+mj-lt"/>
              <a:buAutoNum type="arabicPeriod"/>
            </a:pPr>
            <a:r>
              <a:rPr lang="da-DK" sz="2150" dirty="0"/>
              <a:t>Die </a:t>
            </a:r>
            <a:r>
              <a:rPr lang="da-DK" sz="2150" dirty="0" err="1"/>
              <a:t>Mädchen</a:t>
            </a:r>
            <a:r>
              <a:rPr lang="da-DK" sz="2150" dirty="0"/>
              <a:t> </a:t>
            </a:r>
            <a:r>
              <a:rPr lang="da-DK" sz="2150" dirty="0" err="1"/>
              <a:t>gingen</a:t>
            </a:r>
            <a:r>
              <a:rPr lang="da-DK" sz="2150" dirty="0"/>
              <a:t> in den Bund </a:t>
            </a:r>
            <a:r>
              <a:rPr lang="da-DK" sz="2150" dirty="0" err="1"/>
              <a:t>Deutscher</a:t>
            </a:r>
            <a:r>
              <a:rPr lang="da-DK" sz="2150" dirty="0"/>
              <a:t> </a:t>
            </a:r>
            <a:r>
              <a:rPr lang="da-DK" sz="2150" dirty="0" err="1"/>
              <a:t>Mädel</a:t>
            </a:r>
            <a:r>
              <a:rPr lang="da-DK" sz="2150" dirty="0"/>
              <a:t>.</a:t>
            </a:r>
          </a:p>
          <a:p>
            <a:pPr marL="914400" lvl="1" indent="-457200" fontAlgn="ctr">
              <a:lnSpc>
                <a:spcPct val="120000"/>
              </a:lnSpc>
              <a:buFont typeface="+mj-lt"/>
              <a:buAutoNum type="arabicPeriod"/>
            </a:pPr>
            <a:r>
              <a:rPr lang="da-DK" sz="2150" dirty="0"/>
              <a:t>In der Hitlerjugend </a:t>
            </a:r>
            <a:r>
              <a:rPr lang="da-DK" sz="2150" dirty="0" err="1"/>
              <a:t>machten</a:t>
            </a:r>
            <a:r>
              <a:rPr lang="da-DK" sz="2150" dirty="0"/>
              <a:t> die </a:t>
            </a:r>
            <a:r>
              <a:rPr lang="da-DK" sz="2150" dirty="0" err="1"/>
              <a:t>Jugendlichen</a:t>
            </a:r>
            <a:r>
              <a:rPr lang="da-DK" sz="2150" dirty="0"/>
              <a:t> </a:t>
            </a:r>
            <a:r>
              <a:rPr lang="da-DK" sz="2150" dirty="0" err="1"/>
              <a:t>Ausflüge</a:t>
            </a:r>
            <a:r>
              <a:rPr lang="da-DK" sz="2150" dirty="0"/>
              <a:t>.</a:t>
            </a:r>
          </a:p>
          <a:p>
            <a:pPr marL="914400" lvl="1" indent="-457200" fontAlgn="ctr">
              <a:lnSpc>
                <a:spcPct val="120000"/>
              </a:lnSpc>
              <a:buFont typeface="+mj-lt"/>
              <a:buAutoNum type="arabicPeriod"/>
            </a:pPr>
            <a:r>
              <a:rPr lang="da-DK" sz="2150" dirty="0"/>
              <a:t>Die Jugend </a:t>
            </a:r>
            <a:r>
              <a:rPr lang="da-DK" sz="2150" dirty="0" err="1"/>
              <a:t>wurde</a:t>
            </a:r>
            <a:r>
              <a:rPr lang="da-DK" sz="2150" dirty="0"/>
              <a:t> </a:t>
            </a:r>
            <a:r>
              <a:rPr lang="da-DK" sz="2150" dirty="0" err="1"/>
              <a:t>indoktriniert</a:t>
            </a:r>
            <a:r>
              <a:rPr lang="da-DK" sz="2150" dirty="0"/>
              <a:t>. </a:t>
            </a:r>
          </a:p>
          <a:p>
            <a:pPr marL="914400" lvl="1" indent="-457200" fontAlgn="ctr">
              <a:lnSpc>
                <a:spcPct val="120000"/>
              </a:lnSpc>
              <a:buFont typeface="+mj-lt"/>
              <a:buAutoNum type="arabicPeriod"/>
            </a:pPr>
            <a:r>
              <a:rPr lang="da-DK" sz="2150" dirty="0"/>
              <a:t>Ab 1936 </a:t>
            </a:r>
            <a:r>
              <a:rPr lang="da-DK" sz="2150" dirty="0" err="1"/>
              <a:t>waren</a:t>
            </a:r>
            <a:r>
              <a:rPr lang="da-DK" sz="2150" dirty="0"/>
              <a:t> alle </a:t>
            </a:r>
            <a:r>
              <a:rPr lang="da-DK" sz="2150" dirty="0" err="1"/>
              <a:t>anderen</a:t>
            </a:r>
            <a:r>
              <a:rPr lang="da-DK" sz="2150" dirty="0"/>
              <a:t> Jugendgruppen </a:t>
            </a:r>
            <a:r>
              <a:rPr lang="da-DK" sz="2150" dirty="0" err="1"/>
              <a:t>verboten</a:t>
            </a:r>
            <a:r>
              <a:rPr lang="da-DK" sz="2150" dirty="0"/>
              <a:t>.</a:t>
            </a:r>
          </a:p>
          <a:p>
            <a:pPr marL="914400" lvl="1" indent="-457200" fontAlgn="ctr">
              <a:lnSpc>
                <a:spcPct val="120000"/>
              </a:lnSpc>
              <a:buFont typeface="+mj-lt"/>
              <a:buAutoNum type="arabicPeriod"/>
            </a:pPr>
            <a:r>
              <a:rPr lang="da-DK" sz="2150" dirty="0" err="1"/>
              <a:t>Einige</a:t>
            </a:r>
            <a:r>
              <a:rPr lang="da-DK" sz="2150" dirty="0"/>
              <a:t> </a:t>
            </a:r>
            <a:r>
              <a:rPr lang="da-DK" sz="2150" dirty="0" err="1"/>
              <a:t>Jugendliche</a:t>
            </a:r>
            <a:r>
              <a:rPr lang="da-DK" sz="2150" dirty="0"/>
              <a:t> </a:t>
            </a:r>
            <a:r>
              <a:rPr lang="da-DK" sz="2150" dirty="0" err="1"/>
              <a:t>kamen</a:t>
            </a:r>
            <a:r>
              <a:rPr lang="da-DK" sz="2150" dirty="0"/>
              <a:t> </a:t>
            </a:r>
            <a:r>
              <a:rPr lang="da-DK" sz="2150" dirty="0" err="1"/>
              <a:t>auf</a:t>
            </a:r>
            <a:r>
              <a:rPr lang="da-DK" sz="2150" dirty="0"/>
              <a:t> </a:t>
            </a:r>
            <a:r>
              <a:rPr lang="da-DK" sz="2150" dirty="0" err="1"/>
              <a:t>Elitenschulen</a:t>
            </a:r>
            <a:r>
              <a:rPr lang="da-DK" sz="2150" dirty="0"/>
              <a:t>.</a:t>
            </a:r>
          </a:p>
          <a:p>
            <a:pPr marL="914400" lvl="1" indent="-457200" fontAlgn="ctr">
              <a:lnSpc>
                <a:spcPct val="120000"/>
              </a:lnSpc>
              <a:buFont typeface="+mj-lt"/>
              <a:buAutoNum type="arabicPeriod"/>
            </a:pPr>
            <a:r>
              <a:rPr lang="da-DK" sz="2150" dirty="0"/>
              <a:t>Das Ministerium </a:t>
            </a:r>
            <a:r>
              <a:rPr lang="da-DK" sz="2150" dirty="0" err="1"/>
              <a:t>kontrollierte</a:t>
            </a:r>
            <a:r>
              <a:rPr lang="da-DK" sz="2150" dirty="0"/>
              <a:t> die </a:t>
            </a:r>
            <a:r>
              <a:rPr lang="da-DK" sz="2150" dirty="0" err="1"/>
              <a:t>Lehrer</a:t>
            </a:r>
            <a:r>
              <a:rPr lang="da-DK" sz="2150" dirty="0"/>
              <a:t> und die Professoren.</a:t>
            </a:r>
          </a:p>
          <a:p>
            <a:pPr marL="914400" lvl="1" indent="-457200" fontAlgn="ctr">
              <a:lnSpc>
                <a:spcPct val="120000"/>
              </a:lnSpc>
              <a:buFont typeface="+mj-lt"/>
              <a:buAutoNum type="arabicPeriod"/>
            </a:pPr>
            <a:r>
              <a:rPr lang="da-DK" sz="2150" dirty="0" err="1"/>
              <a:t>Jüdische</a:t>
            </a:r>
            <a:r>
              <a:rPr lang="da-DK" sz="2150" dirty="0"/>
              <a:t> </a:t>
            </a:r>
            <a:r>
              <a:rPr lang="da-DK" sz="2150" dirty="0" err="1"/>
              <a:t>Wissenschaftler</a:t>
            </a:r>
            <a:r>
              <a:rPr lang="da-DK" sz="2150" dirty="0"/>
              <a:t> </a:t>
            </a:r>
            <a:r>
              <a:rPr lang="da-DK" sz="2150" dirty="0" err="1"/>
              <a:t>wurden</a:t>
            </a:r>
            <a:r>
              <a:rPr lang="da-DK" sz="2150" dirty="0"/>
              <a:t> </a:t>
            </a:r>
            <a:r>
              <a:rPr lang="da-DK" sz="2150" dirty="0" err="1"/>
              <a:t>entlassen</a:t>
            </a:r>
            <a:r>
              <a:rPr lang="da-DK" sz="2150" dirty="0"/>
              <a:t> und </a:t>
            </a:r>
            <a:r>
              <a:rPr lang="da-DK" sz="2150" dirty="0" err="1"/>
              <a:t>mussten</a:t>
            </a:r>
            <a:r>
              <a:rPr lang="da-DK" sz="2150" dirty="0"/>
              <a:t> Deutschland </a:t>
            </a:r>
            <a:r>
              <a:rPr lang="da-DK" sz="2150" dirty="0" err="1"/>
              <a:t>verlassen</a:t>
            </a:r>
            <a:r>
              <a:rPr lang="da-DK" sz="2150" dirty="0"/>
              <a:t>.</a:t>
            </a:r>
          </a:p>
          <a:p>
            <a:pPr marL="914400" lvl="1" indent="-457200" fontAlgn="ctr">
              <a:lnSpc>
                <a:spcPct val="120000"/>
              </a:lnSpc>
              <a:buFont typeface="+mj-lt"/>
              <a:buAutoNum type="arabicPeriod"/>
            </a:pPr>
            <a:r>
              <a:rPr lang="da-DK" sz="2150" dirty="0"/>
              <a:t>Die </a:t>
            </a:r>
            <a:r>
              <a:rPr lang="da-DK" sz="2150" dirty="0" err="1"/>
              <a:t>Erziehung</a:t>
            </a:r>
            <a:r>
              <a:rPr lang="da-DK" sz="2150" dirty="0"/>
              <a:t> </a:t>
            </a:r>
            <a:r>
              <a:rPr lang="da-DK" sz="2150" dirty="0" err="1"/>
              <a:t>sollte</a:t>
            </a:r>
            <a:r>
              <a:rPr lang="da-DK" sz="2150" dirty="0"/>
              <a:t> loyale Soldaten und </a:t>
            </a:r>
            <a:r>
              <a:rPr lang="da-DK" sz="2150" dirty="0" err="1"/>
              <a:t>gehorsame</a:t>
            </a:r>
            <a:r>
              <a:rPr lang="da-DK" sz="2150" dirty="0"/>
              <a:t> </a:t>
            </a:r>
            <a:r>
              <a:rPr lang="da-DK" sz="2150" dirty="0" err="1"/>
              <a:t>Menschen</a:t>
            </a:r>
            <a:r>
              <a:rPr lang="da-DK" sz="2150" dirty="0"/>
              <a:t> machen.</a:t>
            </a:r>
          </a:p>
          <a:p>
            <a:endParaRPr lang="da-DK" dirty="0"/>
          </a:p>
        </p:txBody>
      </p:sp>
      <p:sp>
        <p:nvSpPr>
          <p:cNvPr id="4" name="Tekstfelt 3">
            <a:extLst>
              <a:ext uri="{FF2B5EF4-FFF2-40B4-BE49-F238E27FC236}">
                <a16:creationId xmlns:a16="http://schemas.microsoft.com/office/drawing/2014/main" id="{1F1131CB-605B-0BFE-7E86-EA96A748AC5A}"/>
              </a:ext>
            </a:extLst>
          </p:cNvPr>
          <p:cNvSpPr txBox="1"/>
          <p:nvPr/>
        </p:nvSpPr>
        <p:spPr>
          <a:xfrm>
            <a:off x="6654801" y="5560094"/>
            <a:ext cx="500888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2200" b="1" dirty="0">
                <a:highlight>
                  <a:srgbClr val="FFFF00"/>
                </a:highlight>
              </a:rPr>
              <a:t>Opgave:</a:t>
            </a:r>
          </a:p>
          <a:p>
            <a:pPr marL="342900" indent="-342900">
              <a:buFont typeface="+mj-lt"/>
              <a:buAutoNum type="arabicPeriod"/>
            </a:pPr>
            <a:r>
              <a:rPr lang="da-DK" sz="2200" dirty="0">
                <a:highlight>
                  <a:srgbClr val="FFFF00"/>
                </a:highlight>
              </a:rPr>
              <a:t>Læs sætningerne op.</a:t>
            </a:r>
          </a:p>
          <a:p>
            <a:pPr marL="342900" indent="-342900">
              <a:buFont typeface="+mj-lt"/>
              <a:buAutoNum type="arabicPeriod"/>
            </a:pPr>
            <a:r>
              <a:rPr lang="da-DK" sz="2200" dirty="0">
                <a:highlight>
                  <a:srgbClr val="FFFF00"/>
                </a:highlight>
              </a:rPr>
              <a:t>Oversæt sætningerne til dansk.</a:t>
            </a:r>
          </a:p>
        </p:txBody>
      </p:sp>
    </p:spTree>
    <p:extLst>
      <p:ext uri="{BB962C8B-B14F-4D97-AF65-F5344CB8AC3E}">
        <p14:creationId xmlns:p14="http://schemas.microsoft.com/office/powerpoint/2010/main" val="347309220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79D6CD2-58AA-184C-8D17-9F9CA2B5597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9AF4CF79-E7A8-02BE-0A15-4D9EC536A69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3360" y="189910"/>
            <a:ext cx="11978640" cy="6332810"/>
          </a:xfrm>
        </p:spPr>
        <p:txBody>
          <a:bodyPr numCol="2">
            <a:normAutofit/>
          </a:bodyPr>
          <a:lstStyle/>
          <a:p>
            <a:pPr marL="514350" indent="-514350">
              <a:lnSpc>
                <a:spcPct val="120000"/>
              </a:lnSpc>
              <a:buFont typeface="+mj-lt"/>
              <a:buAutoNum type="arabicPeriod"/>
            </a:pPr>
            <a:r>
              <a:rPr lang="da-DK" sz="2150" dirty="0"/>
              <a:t>I året 1933 blev Adolf Hitler rigskansler i Tyskland.</a:t>
            </a:r>
          </a:p>
          <a:p>
            <a:pPr marL="514350" indent="-514350">
              <a:lnSpc>
                <a:spcPct val="120000"/>
              </a:lnSpc>
              <a:buFont typeface="+mj-lt"/>
              <a:buAutoNum type="arabicPeriod"/>
            </a:pPr>
            <a:r>
              <a:rPr lang="da-DK" sz="2150" dirty="0"/>
              <a:t>Nationalsocialisterne ændrede læreplanen i skolen.</a:t>
            </a:r>
          </a:p>
          <a:p>
            <a:pPr marL="514350" indent="-514350">
              <a:lnSpc>
                <a:spcPct val="120000"/>
              </a:lnSpc>
              <a:buFont typeface="+mj-lt"/>
              <a:buAutoNum type="arabicPeriod"/>
            </a:pPr>
            <a:r>
              <a:rPr lang="da-DK" sz="2150" dirty="0"/>
              <a:t>Et nyt fag i skolen var "</a:t>
            </a:r>
            <a:r>
              <a:rPr lang="da-DK" sz="2150" dirty="0" err="1"/>
              <a:t>racedelære</a:t>
            </a:r>
            <a:r>
              <a:rPr lang="da-DK" sz="2150" dirty="0"/>
              <a:t>" (</a:t>
            </a:r>
            <a:r>
              <a:rPr lang="da-DK" sz="2150" i="1" dirty="0" err="1"/>
              <a:t>Rassenkunde</a:t>
            </a:r>
            <a:r>
              <a:rPr lang="da-DK" sz="2150" dirty="0"/>
              <a:t>).</a:t>
            </a:r>
          </a:p>
          <a:p>
            <a:pPr marL="514350" indent="-514350">
              <a:lnSpc>
                <a:spcPct val="120000"/>
              </a:lnSpc>
              <a:buFont typeface="+mj-lt"/>
              <a:buAutoNum type="arabicPeriod"/>
            </a:pPr>
            <a:r>
              <a:rPr lang="da-DK" sz="2150" dirty="0"/>
              <a:t>Eleverne lærte om racisme i undervisningen.</a:t>
            </a:r>
          </a:p>
          <a:p>
            <a:pPr marL="514350" indent="-514350">
              <a:lnSpc>
                <a:spcPct val="120000"/>
              </a:lnSpc>
              <a:buFont typeface="+mj-lt"/>
              <a:buAutoNum type="arabicPeriod"/>
            </a:pPr>
            <a:r>
              <a:rPr lang="da-DK" sz="2150" dirty="0"/>
              <a:t>Soldaten blev det tyske mandsideal.</a:t>
            </a:r>
          </a:p>
          <a:p>
            <a:pPr marL="514350" indent="-514350">
              <a:lnSpc>
                <a:spcPct val="120000"/>
              </a:lnSpc>
              <a:buFont typeface="+mj-lt"/>
              <a:buAutoNum type="arabicPeriod"/>
            </a:pPr>
            <a:r>
              <a:rPr lang="da-DK" sz="2150" dirty="0"/>
              <a:t>Drengene kom i </a:t>
            </a:r>
            <a:r>
              <a:rPr lang="da-DK" sz="2150" i="1" dirty="0"/>
              <a:t>Hitlerjugend</a:t>
            </a:r>
            <a:r>
              <a:rPr lang="da-DK" sz="2150" dirty="0"/>
              <a:t>.</a:t>
            </a:r>
          </a:p>
          <a:p>
            <a:pPr marL="514350" indent="-514350">
              <a:lnSpc>
                <a:spcPct val="120000"/>
              </a:lnSpc>
              <a:buFont typeface="+mj-lt"/>
              <a:buAutoNum type="arabicPeriod"/>
            </a:pPr>
            <a:r>
              <a:rPr lang="da-DK" sz="2150" dirty="0"/>
              <a:t>Pigerne kom i </a:t>
            </a:r>
            <a:r>
              <a:rPr lang="da-DK" sz="2150" i="1" dirty="0"/>
              <a:t>Bund </a:t>
            </a:r>
            <a:r>
              <a:rPr lang="da-DK" sz="2150" i="1" dirty="0" err="1"/>
              <a:t>Deutscher</a:t>
            </a:r>
            <a:r>
              <a:rPr lang="da-DK" sz="2150" i="1" dirty="0"/>
              <a:t> </a:t>
            </a:r>
            <a:r>
              <a:rPr lang="da-DK" sz="2150" i="1" dirty="0" err="1"/>
              <a:t>Mädel</a:t>
            </a:r>
            <a:r>
              <a:rPr lang="da-DK" sz="2150" dirty="0"/>
              <a:t> (Forbundet af Tyske Piger).</a:t>
            </a:r>
          </a:p>
          <a:p>
            <a:pPr marL="514350" indent="-514350">
              <a:lnSpc>
                <a:spcPct val="120000"/>
              </a:lnSpc>
              <a:buFont typeface="+mj-lt"/>
              <a:buAutoNum type="arabicPeriod"/>
            </a:pPr>
            <a:r>
              <a:rPr lang="da-DK" sz="2150" dirty="0"/>
              <a:t>I </a:t>
            </a:r>
            <a:r>
              <a:rPr lang="da-DK" sz="2150" i="1" dirty="0"/>
              <a:t>Hitlerjugend</a:t>
            </a:r>
            <a:r>
              <a:rPr lang="da-DK" sz="2150" dirty="0"/>
              <a:t> tog de unge på udflugter.</a:t>
            </a:r>
          </a:p>
          <a:p>
            <a:pPr marL="514350" indent="-514350">
              <a:lnSpc>
                <a:spcPct val="120000"/>
              </a:lnSpc>
              <a:buFont typeface="+mj-lt"/>
              <a:buAutoNum type="arabicPeriod"/>
            </a:pPr>
            <a:endParaRPr lang="da-DK" sz="2150" dirty="0"/>
          </a:p>
          <a:p>
            <a:pPr marL="514350" indent="-514350">
              <a:lnSpc>
                <a:spcPct val="120000"/>
              </a:lnSpc>
              <a:buFont typeface="+mj-lt"/>
              <a:buAutoNum type="arabicPeriod"/>
            </a:pPr>
            <a:r>
              <a:rPr lang="da-DK" sz="2150" dirty="0"/>
              <a:t>Ungdommen blev indoktrineret.</a:t>
            </a:r>
          </a:p>
          <a:p>
            <a:pPr marL="514350" indent="-514350">
              <a:lnSpc>
                <a:spcPct val="120000"/>
              </a:lnSpc>
              <a:buFont typeface="+mj-lt"/>
              <a:buAutoNum type="arabicPeriod"/>
            </a:pPr>
            <a:r>
              <a:rPr lang="da-DK" sz="2150" dirty="0"/>
              <a:t>Fra 1936 var alle andre ungdomsgrupper forbudt.</a:t>
            </a:r>
          </a:p>
          <a:p>
            <a:pPr marL="514350" indent="-514350">
              <a:lnSpc>
                <a:spcPct val="120000"/>
              </a:lnSpc>
              <a:buFont typeface="+mj-lt"/>
              <a:buAutoNum type="arabicPeriod"/>
            </a:pPr>
            <a:r>
              <a:rPr lang="da-DK" sz="2150" dirty="0"/>
              <a:t>Nogle unge kom på eliteskoler.</a:t>
            </a:r>
          </a:p>
          <a:p>
            <a:pPr marL="514350" indent="-514350">
              <a:lnSpc>
                <a:spcPct val="120000"/>
              </a:lnSpc>
              <a:buFont typeface="+mj-lt"/>
              <a:buAutoNum type="arabicPeriod"/>
            </a:pPr>
            <a:r>
              <a:rPr lang="da-DK" sz="2150" dirty="0"/>
              <a:t>Ministeriet kontrollerede lærerne og professorerne.</a:t>
            </a:r>
          </a:p>
          <a:p>
            <a:pPr marL="514350" indent="-514350">
              <a:lnSpc>
                <a:spcPct val="120000"/>
              </a:lnSpc>
              <a:buFont typeface="+mj-lt"/>
              <a:buAutoNum type="arabicPeriod"/>
            </a:pPr>
            <a:r>
              <a:rPr lang="da-DK" sz="2150" dirty="0"/>
              <a:t>Jødiske videnskabsfolk blev fyret og måtte forlade Tyskland.</a:t>
            </a:r>
          </a:p>
          <a:p>
            <a:pPr marL="514350" indent="-514350">
              <a:lnSpc>
                <a:spcPct val="120000"/>
              </a:lnSpc>
              <a:buFont typeface="+mj-lt"/>
              <a:buAutoNum type="arabicPeriod"/>
            </a:pPr>
            <a:r>
              <a:rPr lang="da-DK" sz="2150" dirty="0"/>
              <a:t>Opdragelsen skulle skabe loyale soldater og lydige mennesker.</a:t>
            </a:r>
          </a:p>
          <a:p>
            <a:endParaRPr lang="da-DK" dirty="0"/>
          </a:p>
        </p:txBody>
      </p:sp>
      <p:sp>
        <p:nvSpPr>
          <p:cNvPr id="4" name="Tekstfelt 3">
            <a:extLst>
              <a:ext uri="{FF2B5EF4-FFF2-40B4-BE49-F238E27FC236}">
                <a16:creationId xmlns:a16="http://schemas.microsoft.com/office/drawing/2014/main" id="{2035494D-2B5C-220F-BA22-505194CA1D15}"/>
              </a:ext>
            </a:extLst>
          </p:cNvPr>
          <p:cNvSpPr txBox="1"/>
          <p:nvPr/>
        </p:nvSpPr>
        <p:spPr>
          <a:xfrm>
            <a:off x="10190481" y="5867871"/>
            <a:ext cx="5008880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4600" b="1" dirty="0">
                <a:highlight>
                  <a:srgbClr val="00FFFF"/>
                </a:highlight>
              </a:rPr>
              <a:t>FACIT</a:t>
            </a:r>
            <a:endParaRPr lang="da-DK" sz="4600" dirty="0">
              <a:highlight>
                <a:srgbClr val="00FFFF"/>
              </a:highlight>
            </a:endParaRPr>
          </a:p>
        </p:txBody>
      </p:sp>
    </p:spTree>
    <p:extLst>
      <p:ext uri="{BB962C8B-B14F-4D97-AF65-F5344CB8AC3E}">
        <p14:creationId xmlns:p14="http://schemas.microsoft.com/office/powerpoint/2010/main" val="335092215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6B5C64E-2602-6F38-4F8C-8F32527F219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A103FA67-BFBE-9934-2490-D5CA9824F37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2400" y="152404"/>
            <a:ext cx="12039600" cy="6574967"/>
          </a:xfrm>
        </p:spPr>
        <p:txBody>
          <a:bodyPr numCol="3">
            <a:normAutofit/>
          </a:bodyPr>
          <a:lstStyle/>
          <a:p>
            <a:pPr marL="514350" indent="-514350">
              <a:lnSpc>
                <a:spcPct val="100000"/>
              </a:lnSpc>
              <a:buFont typeface="+mj-lt"/>
              <a:buAutoNum type="arabicPeriod"/>
            </a:pPr>
            <a:r>
              <a:rPr lang="da-DK" sz="2400" b="1" dirty="0"/>
              <a:t>Der </a:t>
            </a:r>
            <a:r>
              <a:rPr lang="da-DK" sz="2400" b="1" dirty="0" err="1"/>
              <a:t>Reichskanzler</a:t>
            </a:r>
            <a:r>
              <a:rPr lang="da-DK" sz="2400" b="1" dirty="0"/>
              <a:t> </a:t>
            </a:r>
            <a:r>
              <a:rPr lang="da-DK" sz="2400" dirty="0"/>
              <a:t>rigskansler</a:t>
            </a:r>
          </a:p>
          <a:p>
            <a:pPr marL="514350" indent="-514350">
              <a:lnSpc>
                <a:spcPct val="100000"/>
              </a:lnSpc>
              <a:buFont typeface="+mj-lt"/>
              <a:buAutoNum type="arabicPeriod"/>
            </a:pPr>
            <a:r>
              <a:rPr lang="da-DK" sz="2400" b="1" dirty="0"/>
              <a:t>Der </a:t>
            </a:r>
            <a:r>
              <a:rPr lang="da-DK" sz="2400" b="1" dirty="0" err="1"/>
              <a:t>Nationalsozialist</a:t>
            </a:r>
            <a:r>
              <a:rPr lang="da-DK" sz="2400" b="1" dirty="0"/>
              <a:t> </a:t>
            </a:r>
            <a:r>
              <a:rPr lang="da-DK" sz="2400" dirty="0"/>
              <a:t>nationalsocialist</a:t>
            </a:r>
          </a:p>
          <a:p>
            <a:pPr marL="514350" indent="-514350">
              <a:lnSpc>
                <a:spcPct val="100000"/>
              </a:lnSpc>
              <a:buFont typeface="+mj-lt"/>
              <a:buAutoNum type="arabicPeriod"/>
            </a:pPr>
            <a:r>
              <a:rPr lang="da-DK" sz="2400" b="1" dirty="0" err="1"/>
              <a:t>ändern</a:t>
            </a:r>
            <a:r>
              <a:rPr lang="da-DK" sz="2400" dirty="0"/>
              <a:t> ændre</a:t>
            </a:r>
          </a:p>
          <a:p>
            <a:pPr marL="514350" indent="-514350">
              <a:lnSpc>
                <a:spcPct val="100000"/>
              </a:lnSpc>
              <a:buFont typeface="+mj-lt"/>
              <a:buAutoNum type="arabicPeriod"/>
            </a:pPr>
            <a:r>
              <a:rPr lang="da-DK" sz="2400" b="1" dirty="0"/>
              <a:t>Der </a:t>
            </a:r>
            <a:r>
              <a:rPr lang="da-DK" sz="2400" b="1" dirty="0" err="1"/>
              <a:t>Lehrplan</a:t>
            </a:r>
            <a:r>
              <a:rPr lang="da-DK" sz="2400" b="1" dirty="0"/>
              <a:t> </a:t>
            </a:r>
            <a:r>
              <a:rPr lang="da-DK" sz="2400" dirty="0"/>
              <a:t>læreplan</a:t>
            </a:r>
          </a:p>
          <a:p>
            <a:pPr marL="514350" indent="-514350">
              <a:lnSpc>
                <a:spcPct val="100000"/>
              </a:lnSpc>
              <a:buFont typeface="+mj-lt"/>
              <a:buAutoNum type="arabicPeriod"/>
            </a:pPr>
            <a:r>
              <a:rPr lang="da-DK" sz="2400" b="1" dirty="0"/>
              <a:t>Die </a:t>
            </a:r>
            <a:r>
              <a:rPr lang="da-DK" sz="2400" b="1" dirty="0" err="1"/>
              <a:t>Erziehung</a:t>
            </a:r>
            <a:r>
              <a:rPr lang="da-DK" sz="2400" b="1" dirty="0"/>
              <a:t> </a:t>
            </a:r>
            <a:r>
              <a:rPr lang="da-DK" sz="2400" dirty="0"/>
              <a:t>opdragelse</a:t>
            </a:r>
          </a:p>
          <a:p>
            <a:pPr marL="514350" indent="-514350">
              <a:lnSpc>
                <a:spcPct val="100000"/>
              </a:lnSpc>
              <a:buFont typeface="+mj-lt"/>
              <a:buAutoNum type="arabicPeriod"/>
            </a:pPr>
            <a:r>
              <a:rPr lang="da-DK" sz="2400" b="1" dirty="0" err="1"/>
              <a:t>Fach</a:t>
            </a:r>
            <a:r>
              <a:rPr lang="da-DK" sz="2400" b="1" dirty="0"/>
              <a:t>, n </a:t>
            </a:r>
            <a:r>
              <a:rPr lang="da-DK" sz="2400" dirty="0"/>
              <a:t>fag</a:t>
            </a:r>
          </a:p>
          <a:p>
            <a:pPr marL="514350" indent="-514350">
              <a:lnSpc>
                <a:spcPct val="100000"/>
              </a:lnSpc>
              <a:buFont typeface="+mj-lt"/>
              <a:buAutoNum type="arabicPeriod"/>
            </a:pPr>
            <a:r>
              <a:rPr lang="da-DK" sz="2400" b="1" dirty="0"/>
              <a:t>Die </a:t>
            </a:r>
            <a:r>
              <a:rPr lang="da-DK" sz="2400" b="1" dirty="0" err="1"/>
              <a:t>Rassenkunde</a:t>
            </a:r>
            <a:r>
              <a:rPr lang="da-DK" sz="2400" b="1" dirty="0"/>
              <a:t> </a:t>
            </a:r>
            <a:r>
              <a:rPr lang="da-DK" sz="2400" dirty="0"/>
              <a:t>racekundskab</a:t>
            </a:r>
          </a:p>
          <a:p>
            <a:pPr marL="514350" indent="-514350">
              <a:lnSpc>
                <a:spcPct val="100000"/>
              </a:lnSpc>
              <a:buFont typeface="+mj-lt"/>
              <a:buAutoNum type="arabicPeriod"/>
            </a:pPr>
            <a:r>
              <a:rPr lang="da-DK" sz="2400" b="1" dirty="0"/>
              <a:t>Der </a:t>
            </a:r>
            <a:r>
              <a:rPr lang="da-DK" sz="2400" b="1" dirty="0" err="1"/>
              <a:t>Schüler</a:t>
            </a:r>
            <a:r>
              <a:rPr lang="da-DK" sz="2400" b="1" dirty="0"/>
              <a:t> </a:t>
            </a:r>
            <a:r>
              <a:rPr lang="da-DK" sz="2400" dirty="0"/>
              <a:t>elev</a:t>
            </a:r>
          </a:p>
          <a:p>
            <a:pPr marL="514350" indent="-514350">
              <a:lnSpc>
                <a:spcPct val="100000"/>
              </a:lnSpc>
              <a:buFont typeface="+mj-lt"/>
              <a:buAutoNum type="arabicPeriod"/>
            </a:pPr>
            <a:r>
              <a:rPr lang="da-DK" sz="2400" b="1" dirty="0"/>
              <a:t>Der</a:t>
            </a:r>
            <a:r>
              <a:rPr lang="da-DK" sz="2400" dirty="0"/>
              <a:t> </a:t>
            </a:r>
            <a:r>
              <a:rPr lang="da-DK" sz="2400" dirty="0" err="1"/>
              <a:t>Rassismus</a:t>
            </a:r>
            <a:r>
              <a:rPr lang="da-DK" sz="2400" dirty="0"/>
              <a:t>  racisme</a:t>
            </a:r>
          </a:p>
          <a:p>
            <a:pPr marL="514350" indent="-514350">
              <a:lnSpc>
                <a:spcPct val="100000"/>
              </a:lnSpc>
              <a:buFont typeface="+mj-lt"/>
              <a:buAutoNum type="arabicPeriod"/>
            </a:pPr>
            <a:r>
              <a:rPr lang="da-DK" sz="2400" b="1" dirty="0"/>
              <a:t>Der </a:t>
            </a:r>
            <a:r>
              <a:rPr lang="da-DK" sz="2400" b="1" dirty="0" err="1"/>
              <a:t>Unterricht</a:t>
            </a:r>
            <a:r>
              <a:rPr lang="da-DK" sz="2400" b="1" dirty="0"/>
              <a:t> </a:t>
            </a:r>
            <a:r>
              <a:rPr lang="da-DK" sz="2400" dirty="0"/>
              <a:t>undervisning</a:t>
            </a:r>
          </a:p>
          <a:p>
            <a:pPr marL="514350" indent="-514350">
              <a:lnSpc>
                <a:spcPct val="100000"/>
              </a:lnSpc>
              <a:buFont typeface="+mj-lt"/>
              <a:buAutoNum type="arabicPeriod"/>
            </a:pPr>
            <a:r>
              <a:rPr lang="da-DK" sz="2400" b="1" dirty="0"/>
              <a:t>Der Soldat </a:t>
            </a:r>
            <a:r>
              <a:rPr lang="da-DK" sz="2400" dirty="0" err="1"/>
              <a:t>soldat</a:t>
            </a:r>
            <a:endParaRPr lang="da-DK" sz="2400" dirty="0"/>
          </a:p>
          <a:p>
            <a:pPr marL="514350" indent="-514350">
              <a:lnSpc>
                <a:spcPct val="100000"/>
              </a:lnSpc>
              <a:buFont typeface="+mj-lt"/>
              <a:buAutoNum type="arabicPeriod"/>
            </a:pPr>
            <a:r>
              <a:rPr lang="da-DK" sz="2400" b="1" dirty="0"/>
              <a:t>Das </a:t>
            </a:r>
            <a:r>
              <a:rPr lang="da-DK" sz="2400" b="1" dirty="0" err="1"/>
              <a:t>Mannesideal</a:t>
            </a:r>
            <a:r>
              <a:rPr lang="da-DK" sz="2400" b="1" dirty="0"/>
              <a:t> </a:t>
            </a:r>
            <a:r>
              <a:rPr lang="da-DK" sz="2400" dirty="0"/>
              <a:t>mandeidealet</a:t>
            </a:r>
          </a:p>
          <a:p>
            <a:pPr marL="514350" indent="-514350">
              <a:lnSpc>
                <a:spcPct val="100000"/>
              </a:lnSpc>
              <a:buFont typeface="+mj-lt"/>
              <a:buAutoNum type="arabicPeriod"/>
            </a:pPr>
            <a:r>
              <a:rPr lang="da-DK" sz="2400" b="1" dirty="0" err="1"/>
              <a:t>gehen</a:t>
            </a:r>
            <a:r>
              <a:rPr lang="da-DK" sz="2400" b="1" dirty="0"/>
              <a:t>* </a:t>
            </a:r>
            <a:r>
              <a:rPr lang="da-DK" sz="2400" b="1" i="1" dirty="0"/>
              <a:t>(</a:t>
            </a:r>
            <a:r>
              <a:rPr lang="da-DK" sz="2400" b="1" i="1" dirty="0" err="1"/>
              <a:t>gibt</a:t>
            </a:r>
            <a:r>
              <a:rPr lang="da-DK" sz="2400" b="1" i="1" dirty="0"/>
              <a:t>, </a:t>
            </a:r>
            <a:r>
              <a:rPr lang="da-DK" sz="2400" b="1" i="1" dirty="0" err="1"/>
              <a:t>ging</a:t>
            </a:r>
            <a:r>
              <a:rPr lang="da-DK" sz="2400" b="1" i="1" dirty="0"/>
              <a:t>, </a:t>
            </a:r>
            <a:r>
              <a:rPr lang="da-DK" sz="2400" b="1" i="1" dirty="0" err="1"/>
              <a:t>gegangen</a:t>
            </a:r>
            <a:r>
              <a:rPr lang="da-DK" sz="2400" b="1" i="1" dirty="0"/>
              <a:t>) </a:t>
            </a:r>
            <a:r>
              <a:rPr lang="da-DK" sz="2400" dirty="0"/>
              <a:t>gå</a:t>
            </a:r>
          </a:p>
          <a:p>
            <a:pPr marL="514350" indent="-514350">
              <a:lnSpc>
                <a:spcPct val="100000"/>
              </a:lnSpc>
              <a:buFont typeface="+mj-lt"/>
              <a:buAutoNum type="arabicPeriod"/>
            </a:pPr>
            <a:r>
              <a:rPr lang="da-DK" sz="2400" b="1" dirty="0"/>
              <a:t>Die Hitlerjugend </a:t>
            </a:r>
            <a:r>
              <a:rPr lang="da-DK" sz="2400" dirty="0"/>
              <a:t>Hitlerungdommen</a:t>
            </a:r>
          </a:p>
          <a:p>
            <a:pPr marL="514350" indent="-514350">
              <a:lnSpc>
                <a:spcPct val="100000"/>
              </a:lnSpc>
              <a:buFont typeface="+mj-lt"/>
              <a:buAutoNum type="arabicPeriod"/>
            </a:pPr>
            <a:r>
              <a:rPr lang="da-DK" sz="2400" b="1" dirty="0"/>
              <a:t>Der Bund </a:t>
            </a:r>
            <a:r>
              <a:rPr lang="da-DK" sz="2400" b="1" dirty="0" err="1"/>
              <a:t>Deutscher</a:t>
            </a:r>
            <a:r>
              <a:rPr lang="da-DK" sz="2400" b="1" dirty="0"/>
              <a:t> </a:t>
            </a:r>
            <a:r>
              <a:rPr lang="da-DK" sz="2400" b="1" dirty="0" err="1"/>
              <a:t>Mädel</a:t>
            </a:r>
            <a:r>
              <a:rPr lang="da-DK" sz="2400" b="1" dirty="0"/>
              <a:t> </a:t>
            </a:r>
            <a:r>
              <a:rPr lang="da-DK" sz="2400" dirty="0"/>
              <a:t>Tyske Pigers Forbund</a:t>
            </a:r>
          </a:p>
          <a:p>
            <a:pPr marL="514350" indent="-514350">
              <a:lnSpc>
                <a:spcPct val="100000"/>
              </a:lnSpc>
              <a:buFont typeface="+mj-lt"/>
              <a:buAutoNum type="arabicPeriod"/>
            </a:pPr>
            <a:r>
              <a:rPr lang="da-DK" sz="2400" b="1" dirty="0"/>
              <a:t>Der </a:t>
            </a:r>
            <a:r>
              <a:rPr lang="da-DK" sz="2400" b="1" dirty="0" err="1"/>
              <a:t>Ausflug</a:t>
            </a:r>
            <a:r>
              <a:rPr lang="da-DK" sz="2400" b="1" dirty="0"/>
              <a:t> </a:t>
            </a:r>
            <a:r>
              <a:rPr lang="da-DK" sz="2400" dirty="0"/>
              <a:t>udflugt</a:t>
            </a:r>
          </a:p>
          <a:p>
            <a:pPr marL="514350" indent="-514350">
              <a:lnSpc>
                <a:spcPct val="100000"/>
              </a:lnSpc>
              <a:buFont typeface="+mj-lt"/>
              <a:buAutoNum type="arabicPeriod"/>
            </a:pPr>
            <a:r>
              <a:rPr lang="da-DK" sz="2400" b="1" dirty="0" err="1"/>
              <a:t>Indoktrinieren</a:t>
            </a:r>
            <a:r>
              <a:rPr lang="da-DK" sz="2400" dirty="0"/>
              <a:t> indoktrinere</a:t>
            </a:r>
          </a:p>
          <a:p>
            <a:pPr marL="514350" indent="-514350">
              <a:lnSpc>
                <a:spcPct val="100000"/>
              </a:lnSpc>
              <a:buFont typeface="+mj-lt"/>
              <a:buAutoNum type="arabicPeriod"/>
            </a:pPr>
            <a:r>
              <a:rPr lang="da-DK" sz="2400" b="1" dirty="0" err="1"/>
              <a:t>verboten</a:t>
            </a:r>
            <a:r>
              <a:rPr lang="da-DK" sz="2400" dirty="0"/>
              <a:t> forbudt</a:t>
            </a:r>
          </a:p>
          <a:p>
            <a:pPr marL="514350" indent="-514350">
              <a:lnSpc>
                <a:spcPct val="100000"/>
              </a:lnSpc>
              <a:buFont typeface="+mj-lt"/>
              <a:buAutoNum type="arabicPeriod"/>
            </a:pPr>
            <a:r>
              <a:rPr lang="da-DK" sz="2400" b="1" dirty="0"/>
              <a:t>Die </a:t>
            </a:r>
            <a:r>
              <a:rPr lang="da-DK" sz="2400" b="1" dirty="0" err="1"/>
              <a:t>Jugendlichen</a:t>
            </a:r>
            <a:r>
              <a:rPr lang="da-DK" sz="2400" b="1" dirty="0"/>
              <a:t> </a:t>
            </a:r>
            <a:r>
              <a:rPr lang="da-DK" sz="2400" dirty="0"/>
              <a:t>unge mennesker</a:t>
            </a:r>
          </a:p>
          <a:p>
            <a:pPr marL="514350" indent="-514350">
              <a:lnSpc>
                <a:spcPct val="100000"/>
              </a:lnSpc>
              <a:buFont typeface="+mj-lt"/>
              <a:buAutoNum type="arabicPeriod"/>
            </a:pPr>
            <a:r>
              <a:rPr lang="da-DK" sz="2400" b="1" dirty="0"/>
              <a:t>Die </a:t>
            </a:r>
            <a:r>
              <a:rPr lang="da-DK" sz="2400" b="1" dirty="0" err="1"/>
              <a:t>Eliteschule</a:t>
            </a:r>
            <a:r>
              <a:rPr lang="da-DK" sz="2400" b="1" dirty="0"/>
              <a:t> </a:t>
            </a:r>
            <a:r>
              <a:rPr lang="da-DK" sz="2400" dirty="0"/>
              <a:t>eliteskole</a:t>
            </a:r>
          </a:p>
          <a:p>
            <a:pPr marL="514350" indent="-514350">
              <a:lnSpc>
                <a:spcPct val="100000"/>
              </a:lnSpc>
              <a:buFont typeface="+mj-lt"/>
              <a:buAutoNum type="arabicPeriod"/>
            </a:pPr>
            <a:r>
              <a:rPr lang="da-DK" sz="2400" b="1" dirty="0"/>
              <a:t>Der </a:t>
            </a:r>
            <a:r>
              <a:rPr lang="da-DK" sz="2400" b="1" dirty="0" err="1"/>
              <a:t>Wissentschaftler</a:t>
            </a:r>
            <a:r>
              <a:rPr lang="da-DK" sz="2400" b="1" dirty="0"/>
              <a:t> </a:t>
            </a:r>
            <a:r>
              <a:rPr lang="da-DK" sz="2400" dirty="0"/>
              <a:t>videnskabsmand</a:t>
            </a:r>
          </a:p>
          <a:p>
            <a:pPr marL="514350" indent="-514350">
              <a:lnSpc>
                <a:spcPct val="100000"/>
              </a:lnSpc>
              <a:buFont typeface="+mj-lt"/>
              <a:buAutoNum type="arabicPeriod"/>
            </a:pPr>
            <a:r>
              <a:rPr lang="da-DK" sz="2400" b="1" dirty="0" err="1"/>
              <a:t>entlassen</a:t>
            </a:r>
            <a:r>
              <a:rPr lang="da-DK" sz="2400" dirty="0"/>
              <a:t> afskedige</a:t>
            </a:r>
          </a:p>
          <a:p>
            <a:pPr marL="514350" indent="-514350">
              <a:lnSpc>
                <a:spcPct val="100000"/>
              </a:lnSpc>
              <a:buFont typeface="+mj-lt"/>
              <a:buAutoNum type="arabicPeriod"/>
            </a:pPr>
            <a:r>
              <a:rPr lang="da-DK" sz="2400" b="1" dirty="0" err="1"/>
              <a:t>verlassen</a:t>
            </a:r>
            <a:r>
              <a:rPr lang="da-DK" sz="2400" dirty="0"/>
              <a:t> forlade</a:t>
            </a:r>
          </a:p>
          <a:p>
            <a:pPr marL="514350" indent="-514350">
              <a:lnSpc>
                <a:spcPct val="100000"/>
              </a:lnSpc>
              <a:buFont typeface="+mj-lt"/>
              <a:buAutoNum type="arabicPeriod"/>
            </a:pPr>
            <a:r>
              <a:rPr lang="da-DK" sz="2400" b="1" dirty="0" err="1"/>
              <a:t>gehorsam</a:t>
            </a:r>
            <a:r>
              <a:rPr lang="da-DK" sz="2400" dirty="0"/>
              <a:t> lydig</a:t>
            </a:r>
          </a:p>
        </p:txBody>
      </p:sp>
      <p:sp>
        <p:nvSpPr>
          <p:cNvPr id="4" name="Tekstfelt 3">
            <a:extLst>
              <a:ext uri="{FF2B5EF4-FFF2-40B4-BE49-F238E27FC236}">
                <a16:creationId xmlns:a16="http://schemas.microsoft.com/office/drawing/2014/main" id="{D9DEA524-92D3-B120-E5C1-F57767FF74B4}"/>
              </a:ext>
            </a:extLst>
          </p:cNvPr>
          <p:cNvSpPr txBox="1"/>
          <p:nvPr/>
        </p:nvSpPr>
        <p:spPr>
          <a:xfrm>
            <a:off x="8337005" y="4409440"/>
            <a:ext cx="3854995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2200" b="1" dirty="0">
                <a:highlight>
                  <a:srgbClr val="FFFF00"/>
                </a:highlight>
              </a:rPr>
              <a:t>Opgave:</a:t>
            </a:r>
          </a:p>
          <a:p>
            <a:pPr marL="342900" indent="-342900">
              <a:buFont typeface="+mj-lt"/>
              <a:buAutoNum type="arabicPeriod"/>
            </a:pPr>
            <a:r>
              <a:rPr lang="da-DK" sz="2200" dirty="0">
                <a:highlight>
                  <a:srgbClr val="FFFF00"/>
                </a:highlight>
              </a:rPr>
              <a:t>Dan mundtligt så mange sætninger som muligt om indholdet i videoen ud fra disse ord.</a:t>
            </a:r>
          </a:p>
        </p:txBody>
      </p:sp>
    </p:spTree>
    <p:extLst>
      <p:ext uri="{BB962C8B-B14F-4D97-AF65-F5344CB8AC3E}">
        <p14:creationId xmlns:p14="http://schemas.microsoft.com/office/powerpoint/2010/main" val="238407628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B691471-7B28-084D-A64D-E45E87611C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3120" y="1122363"/>
            <a:ext cx="3200400" cy="2387600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800" b="1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Billedserie</a:t>
            </a:r>
            <a:endParaRPr lang="en-US" sz="4800" b="1" kern="1200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763C6478-F49F-6752-9269-DCB40AE626B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3120" y="3602038"/>
            <a:ext cx="3200400" cy="1655762"/>
          </a:xfrm>
        </p:spPr>
        <p:txBody>
          <a:bodyPr vert="horz" lIns="91440" tIns="45720" rIns="91440" bIns="45720" rtlCol="0">
            <a:noAutofit/>
          </a:bodyPr>
          <a:lstStyle/>
          <a:p>
            <a:pPr marL="0" indent="0">
              <a:buNone/>
            </a:pPr>
            <a:r>
              <a:rPr lang="en-US" sz="3200" b="1" kern="1200" dirty="0" err="1">
                <a:latin typeface="+mn-lt"/>
                <a:ea typeface="+mn-ea"/>
                <a:cs typeface="+mn-cs"/>
              </a:rPr>
              <a:t>Opgave</a:t>
            </a:r>
            <a:r>
              <a:rPr lang="en-US" sz="3200" b="1" kern="1200" dirty="0">
                <a:latin typeface="+mn-lt"/>
                <a:ea typeface="+mn-ea"/>
                <a:cs typeface="+mn-cs"/>
              </a:rPr>
              <a:t>: </a:t>
            </a:r>
            <a:br>
              <a:rPr lang="en-US" sz="3200" b="1" kern="1200" dirty="0">
                <a:latin typeface="+mn-lt"/>
                <a:ea typeface="+mn-ea"/>
                <a:cs typeface="+mn-cs"/>
              </a:rPr>
            </a:br>
            <a:r>
              <a:rPr lang="en-US" sz="3200" kern="1200" dirty="0">
                <a:latin typeface="+mn-lt"/>
                <a:ea typeface="+mn-ea"/>
                <a:cs typeface="+mn-cs"/>
              </a:rPr>
              <a:t>Dan </a:t>
            </a:r>
            <a:r>
              <a:rPr lang="en-US" sz="3200" kern="1200" dirty="0" err="1">
                <a:latin typeface="+mn-lt"/>
                <a:ea typeface="+mn-ea"/>
                <a:cs typeface="+mn-cs"/>
              </a:rPr>
              <a:t>en</a:t>
            </a:r>
            <a:r>
              <a:rPr lang="en-US" sz="3200" kern="1200" dirty="0">
                <a:latin typeface="+mn-lt"/>
                <a:ea typeface="+mn-ea"/>
                <a:cs typeface="+mn-cs"/>
              </a:rPr>
              <a:t> </a:t>
            </a:r>
            <a:r>
              <a:rPr lang="en-US" sz="3200" kern="1200" dirty="0" err="1">
                <a:latin typeface="+mn-lt"/>
                <a:ea typeface="+mn-ea"/>
                <a:cs typeface="+mn-cs"/>
              </a:rPr>
              <a:t>sætning</a:t>
            </a:r>
            <a:r>
              <a:rPr lang="en-US" sz="3200" kern="1200" dirty="0">
                <a:latin typeface="+mn-lt"/>
                <a:ea typeface="+mn-ea"/>
                <a:cs typeface="+mn-cs"/>
              </a:rPr>
              <a:t> med </a:t>
            </a:r>
            <a:r>
              <a:rPr lang="en-US" sz="3200" kern="1200" dirty="0" err="1">
                <a:latin typeface="+mn-lt"/>
                <a:ea typeface="+mn-ea"/>
                <a:cs typeface="+mn-cs"/>
              </a:rPr>
              <a:t>indholdet</a:t>
            </a:r>
            <a:r>
              <a:rPr lang="en-US" sz="3200" kern="1200" dirty="0">
                <a:latin typeface="+mn-lt"/>
                <a:ea typeface="+mn-ea"/>
                <a:cs typeface="+mn-cs"/>
              </a:rPr>
              <a:t> </a:t>
            </a:r>
            <a:r>
              <a:rPr lang="en-US" sz="3200" kern="1200" dirty="0" err="1">
                <a:latin typeface="+mn-lt"/>
                <a:ea typeface="+mn-ea"/>
                <a:cs typeface="+mn-cs"/>
              </a:rPr>
              <a:t>til</a:t>
            </a:r>
            <a:r>
              <a:rPr lang="en-US" sz="3200" kern="1200" dirty="0">
                <a:latin typeface="+mn-lt"/>
                <a:ea typeface="+mn-ea"/>
                <a:cs typeface="+mn-cs"/>
              </a:rPr>
              <a:t> </a:t>
            </a:r>
            <a:r>
              <a:rPr lang="en-US" sz="3200" kern="1200" dirty="0" err="1">
                <a:latin typeface="+mn-lt"/>
                <a:ea typeface="+mn-ea"/>
                <a:cs typeface="+mn-cs"/>
              </a:rPr>
              <a:t>hvert</a:t>
            </a:r>
            <a:r>
              <a:rPr lang="en-US" sz="3200" kern="1200" dirty="0">
                <a:latin typeface="+mn-lt"/>
                <a:ea typeface="+mn-ea"/>
                <a:cs typeface="+mn-cs"/>
              </a:rPr>
              <a:t> </a:t>
            </a:r>
            <a:r>
              <a:rPr lang="en-US" sz="3200" kern="1200" dirty="0" err="1">
                <a:latin typeface="+mn-lt"/>
                <a:ea typeface="+mn-ea"/>
                <a:cs typeface="+mn-cs"/>
              </a:rPr>
              <a:t>billede</a:t>
            </a:r>
            <a:r>
              <a:rPr lang="en-US" sz="3200" kern="1200" dirty="0">
                <a:latin typeface="+mn-lt"/>
                <a:ea typeface="+mn-ea"/>
                <a:cs typeface="+mn-cs"/>
              </a:rPr>
              <a:t> </a:t>
            </a:r>
            <a:r>
              <a:rPr lang="en-US" sz="3200" kern="1200" dirty="0" err="1">
                <a:latin typeface="+mn-lt"/>
                <a:ea typeface="+mn-ea"/>
                <a:cs typeface="+mn-cs"/>
              </a:rPr>
              <a:t>fra</a:t>
            </a:r>
            <a:r>
              <a:rPr lang="en-US" sz="3200" kern="1200" dirty="0">
                <a:latin typeface="+mn-lt"/>
                <a:ea typeface="+mn-ea"/>
                <a:cs typeface="+mn-cs"/>
              </a:rPr>
              <a:t> </a:t>
            </a:r>
            <a:r>
              <a:rPr lang="en-US" sz="3200" kern="1200" dirty="0" err="1">
                <a:latin typeface="+mn-lt"/>
                <a:ea typeface="+mn-ea"/>
                <a:cs typeface="+mn-cs"/>
              </a:rPr>
              <a:t>videoen</a:t>
            </a:r>
            <a:r>
              <a:rPr lang="en-US" sz="3200" kern="1200" dirty="0">
                <a:latin typeface="+mn-lt"/>
                <a:ea typeface="+mn-ea"/>
                <a:cs typeface="+mn-cs"/>
              </a:rPr>
              <a:t>.</a:t>
            </a:r>
          </a:p>
        </p:txBody>
      </p:sp>
      <p:sp>
        <p:nvSpPr>
          <p:cNvPr id="44" name="Rectangle 13">
            <a:extLst>
              <a:ext uri="{FF2B5EF4-FFF2-40B4-BE49-F238E27FC236}">
                <a16:creationId xmlns:a16="http://schemas.microsoft.com/office/drawing/2014/main" id="{7A7E6B6D-2F84-4166-9F4D-FFA0E086077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067233" y="-3491145"/>
            <a:ext cx="91440" cy="9144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Rectangle 15">
            <a:extLst>
              <a:ext uri="{FF2B5EF4-FFF2-40B4-BE49-F238E27FC236}">
                <a16:creationId xmlns:a16="http://schemas.microsoft.com/office/drawing/2014/main" id="{F540AD87-30B2-4359-A33A-86D9F59E37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193206" y="-3491145"/>
            <a:ext cx="91440" cy="9144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Rectangle 17">
            <a:extLst>
              <a:ext uri="{FF2B5EF4-FFF2-40B4-BE49-F238E27FC236}">
                <a16:creationId xmlns:a16="http://schemas.microsoft.com/office/drawing/2014/main" id="{D411CC74-416E-4F21-A559-C8B7905D9E3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617973" y="-3491145"/>
            <a:ext cx="91440" cy="9144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Billede 4" descr="Et billede, der indeholder tekst, Font/skrifttype, håndskrift, nummer/tal&#10;&#10;AI-genereret indhold kan være ukorrekt.">
            <a:extLst>
              <a:ext uri="{FF2B5EF4-FFF2-40B4-BE49-F238E27FC236}">
                <a16:creationId xmlns:a16="http://schemas.microsoft.com/office/drawing/2014/main" id="{EACF30AD-73B3-BD11-A9BA-094AC65693B0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1724" r="4239" b="-1"/>
          <a:stretch>
            <a:fillRect/>
          </a:stretch>
        </p:blipFill>
        <p:spPr>
          <a:xfrm rot="21600000">
            <a:off x="4653627" y="-1"/>
            <a:ext cx="3719750" cy="2225041"/>
          </a:xfrm>
          <a:prstGeom prst="rect">
            <a:avLst/>
          </a:prstGeom>
        </p:spPr>
      </p:pic>
      <p:pic>
        <p:nvPicPr>
          <p:cNvPr id="8" name="Billede 7" descr="Et billede, der indeholder clipart, illustration/afbildning, Animeret tegnefilm, tegneserie&#10;&#10;AI-genereret indhold kan være ukorrekt.">
            <a:extLst>
              <a:ext uri="{FF2B5EF4-FFF2-40B4-BE49-F238E27FC236}">
                <a16:creationId xmlns:a16="http://schemas.microsoft.com/office/drawing/2014/main" id="{115C5184-848A-D1E1-37F5-6F5C908B094F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4223" r="3485" b="3"/>
          <a:stretch>
            <a:fillRect/>
          </a:stretch>
        </p:blipFill>
        <p:spPr>
          <a:xfrm>
            <a:off x="8464815" y="-16426"/>
            <a:ext cx="3719752" cy="2267032"/>
          </a:xfrm>
          <a:prstGeom prst="rect">
            <a:avLst/>
          </a:prstGeom>
        </p:spPr>
      </p:pic>
      <p:pic>
        <p:nvPicPr>
          <p:cNvPr id="7" name="Billede 6" descr="Et billede, der indeholder tegneserie, skærmbillede, hus&#10;&#10;AI-genereret indhold kan være ukorrekt.">
            <a:extLst>
              <a:ext uri="{FF2B5EF4-FFF2-40B4-BE49-F238E27FC236}">
                <a16:creationId xmlns:a16="http://schemas.microsoft.com/office/drawing/2014/main" id="{B14D9B30-BE57-1E37-B46F-3EB4D181E536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l="4041" r="1222" b="-1"/>
          <a:stretch>
            <a:fillRect/>
          </a:stretch>
        </p:blipFill>
        <p:spPr>
          <a:xfrm rot="21600000">
            <a:off x="4653626" y="2316480"/>
            <a:ext cx="3719749" cy="2208616"/>
          </a:xfrm>
          <a:prstGeom prst="rect">
            <a:avLst/>
          </a:prstGeom>
        </p:spPr>
      </p:pic>
      <p:pic>
        <p:nvPicPr>
          <p:cNvPr id="9" name="Billede 8" descr="Et billede, der indeholder kort, Verden, tekst&#10;&#10;AI-genereret indhold kan være ukorrekt.">
            <a:extLst>
              <a:ext uri="{FF2B5EF4-FFF2-40B4-BE49-F238E27FC236}">
                <a16:creationId xmlns:a16="http://schemas.microsoft.com/office/drawing/2014/main" id="{4132A4A7-3057-ED31-8F5A-3E5106176E0E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 l="5264" r="-1" b="-1"/>
          <a:stretch>
            <a:fillRect/>
          </a:stretch>
        </p:blipFill>
        <p:spPr>
          <a:xfrm>
            <a:off x="8464815" y="2316480"/>
            <a:ext cx="3719748" cy="2208617"/>
          </a:xfrm>
          <a:prstGeom prst="rect">
            <a:avLst/>
          </a:prstGeom>
        </p:spPr>
      </p:pic>
      <p:pic>
        <p:nvPicPr>
          <p:cNvPr id="6" name="Billede 5" descr="Et billede, der indeholder tegneserie&#10;&#10;AI-genereret indhold kan være ukorrekt.">
            <a:extLst>
              <a:ext uri="{FF2B5EF4-FFF2-40B4-BE49-F238E27FC236}">
                <a16:creationId xmlns:a16="http://schemas.microsoft.com/office/drawing/2014/main" id="{3686D883-5B56-652E-5E1D-0ECC3649671B}"/>
              </a:ext>
            </a:extLst>
          </p:cNvPr>
          <p:cNvPicPr>
            <a:picLocks noChangeAspect="1"/>
          </p:cNvPicPr>
          <p:nvPr/>
        </p:nvPicPr>
        <p:blipFill>
          <a:blip r:embed="rId6"/>
          <a:srcRect l="6652" r="-1" b="-1"/>
          <a:stretch>
            <a:fillRect/>
          </a:stretch>
        </p:blipFill>
        <p:spPr>
          <a:xfrm>
            <a:off x="4653627" y="4616536"/>
            <a:ext cx="3719748" cy="2241464"/>
          </a:xfrm>
          <a:prstGeom prst="rect">
            <a:avLst/>
          </a:prstGeom>
        </p:spPr>
      </p:pic>
      <p:pic>
        <p:nvPicPr>
          <p:cNvPr id="4" name="Billede 3" descr="Et billede, der indeholder tegneserie&#10;&#10;AI-genereret indhold kan være ukorrekt.">
            <a:extLst>
              <a:ext uri="{FF2B5EF4-FFF2-40B4-BE49-F238E27FC236}">
                <a16:creationId xmlns:a16="http://schemas.microsoft.com/office/drawing/2014/main" id="{A7431E03-4177-A3FE-C743-B022FD78E8CF}"/>
              </a:ext>
            </a:extLst>
          </p:cNvPr>
          <p:cNvPicPr>
            <a:picLocks noChangeAspect="1"/>
          </p:cNvPicPr>
          <p:nvPr/>
        </p:nvPicPr>
        <p:blipFill>
          <a:blip r:embed="rId7"/>
          <a:srcRect l="7031" r="3" b="3"/>
          <a:stretch>
            <a:fillRect/>
          </a:stretch>
        </p:blipFill>
        <p:spPr>
          <a:xfrm>
            <a:off x="8464815" y="4607394"/>
            <a:ext cx="3719752" cy="22506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734593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3C44A81-F0F7-DF0A-86AD-B6F22B4BE8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CDB3AA1C-10DA-3C0C-0A0C-831F26803E2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a-DK"/>
          </a:p>
        </p:txBody>
      </p:sp>
      <p:pic>
        <p:nvPicPr>
          <p:cNvPr id="5" name="Billede 4" descr="Et billede, der indeholder tegneserie&#10;&#10;AI-genereret indhold kan være ukorrekt.">
            <a:extLst>
              <a:ext uri="{FF2B5EF4-FFF2-40B4-BE49-F238E27FC236}">
                <a16:creationId xmlns:a16="http://schemas.microsoft.com/office/drawing/2014/main" id="{18269DFB-70AA-45E5-4564-C076EDD5068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390"/>
            <a:ext cx="12192000" cy="68552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141151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1B33D10-5525-F4CC-34DE-118A2D9865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26BD3ECE-A369-E282-7EAE-B5EF428D5D7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a-DK"/>
          </a:p>
        </p:txBody>
      </p:sp>
      <p:pic>
        <p:nvPicPr>
          <p:cNvPr id="5" name="Billede 4" descr="Et billede, der indeholder tekst, Font/skrifttype, håndskrift, nummer/tal&#10;&#10;AI-genereret indhold kan være ukorrekt.">
            <a:extLst>
              <a:ext uri="{FF2B5EF4-FFF2-40B4-BE49-F238E27FC236}">
                <a16:creationId xmlns:a16="http://schemas.microsoft.com/office/drawing/2014/main" id="{4A55878D-FE9D-E252-FA0C-3634D6A2BCA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959"/>
            <a:ext cx="12192000" cy="68460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243288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920</TotalTime>
  <Words>900</Words>
  <Application>Microsoft Office PowerPoint</Application>
  <PresentationFormat>Widescreen</PresentationFormat>
  <Paragraphs>169</Paragraphs>
  <Slides>19</Slides>
  <Notes>5</Notes>
  <HiddenSlides>0</HiddenSlides>
  <MMClips>0</MMClips>
  <ScaleCrop>false</ScaleCrop>
  <HeadingPairs>
    <vt:vector size="6" baseType="variant">
      <vt:variant>
        <vt:lpstr>Benyttede skrifttyper</vt:lpstr>
      </vt:variant>
      <vt:variant>
        <vt:i4>3</vt:i4>
      </vt:variant>
      <vt:variant>
        <vt:lpstr>Tema</vt:lpstr>
      </vt:variant>
      <vt:variant>
        <vt:i4>1</vt:i4>
      </vt:variant>
      <vt:variant>
        <vt:lpstr>Slidetitler</vt:lpstr>
      </vt:variant>
      <vt:variant>
        <vt:i4>19</vt:i4>
      </vt:variant>
    </vt:vector>
  </HeadingPairs>
  <TitlesOfParts>
    <vt:vector size="23" baseType="lpstr">
      <vt:lpstr>Aptos</vt:lpstr>
      <vt:lpstr>Aptos Display</vt:lpstr>
      <vt:lpstr>Arial</vt:lpstr>
      <vt:lpstr>Office-tema</vt:lpstr>
      <vt:lpstr>Nationalsozialistische Erziehung ab 1933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Billedserie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Frederik Kühnel</dc:creator>
  <cp:lastModifiedBy>Frederik Kühnel</cp:lastModifiedBy>
  <cp:revision>18</cp:revision>
  <dcterms:created xsi:type="dcterms:W3CDTF">2026-01-30T15:29:14Z</dcterms:created>
  <dcterms:modified xsi:type="dcterms:W3CDTF">2026-01-31T16:01:09Z</dcterms:modified>
</cp:coreProperties>
</file>