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3" r:id="rId6"/>
    <p:sldId id="265" r:id="rId7"/>
    <p:sldId id="266" r:id="rId8"/>
    <p:sldId id="267" r:id="rId9"/>
    <p:sldId id="270" r:id="rId10"/>
    <p:sldId id="262" r:id="rId11"/>
    <p:sldId id="269" r:id="rId12"/>
    <p:sldId id="260" r:id="rId13"/>
    <p:sldId id="272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05AB6-2AEF-43C9-9877-9409F2574061}" type="datetimeFigureOut">
              <a:rPr lang="da-DK" smtClean="0"/>
              <a:t>02-05-2026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2942F-4869-4347-A41A-D2C41A07B7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487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AFDA9-6709-4EB4-9CE1-D733F8B8F53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807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5ED82-5AC1-430B-BF3E-F260D3665BA3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637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AFDA9-6709-4EB4-9CE1-D733F8B8F53A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83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232E5-173C-CDCF-E077-98590FCDB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90DF42A-1F06-6B14-0C5D-7E24B662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2B0057-31AD-1BD4-D0BB-75FE29ADF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372D-1EF6-4697-A35E-1F87504A9B24}" type="datetimeFigureOut">
              <a:rPr lang="da-DK" smtClean="0"/>
              <a:t>02-05-2026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E055FDE-ABEC-78A2-FBDA-0CFABF9A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F31511C-05ED-A351-E336-91B5633A3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38A-A8C9-4E81-A1F8-1A5C8304BA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787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E06AE-5EDA-090D-B554-FBCE493C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C02C13D-B90C-AA3D-48A9-B94B97397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BDA9DF-D150-86CA-8ADB-DBD304BC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372D-1EF6-4697-A35E-1F87504A9B24}" type="datetimeFigureOut">
              <a:rPr lang="da-DK" smtClean="0"/>
              <a:t>02-05-2026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B7CBFB1-CEB6-AFB4-D96B-72F35009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A81DB1-F014-ED3F-F368-5BFCAE82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38A-A8C9-4E81-A1F8-1A5C8304BA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036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9CDF55E-D819-7D1C-7396-F811EF53C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6AF1A2E-01CF-72B4-5DAA-4E29D7460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52BE41-A660-D2BA-66F5-23C24117F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372D-1EF6-4697-A35E-1F87504A9B24}" type="datetimeFigureOut">
              <a:rPr lang="da-DK" smtClean="0"/>
              <a:t>02-05-2026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BE48DAA-8A78-B485-45A8-CD75A0E8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961B8F4-129C-222F-5653-01FDD58C2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38A-A8C9-4E81-A1F8-1A5C8304BA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759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E54BB-9974-D85A-4506-DE37CC111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5341A2-6625-435D-EC94-33D88A34A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A39C87-7488-9A95-5B2E-2840FFF7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372D-1EF6-4697-A35E-1F87504A9B24}" type="datetimeFigureOut">
              <a:rPr lang="da-DK" smtClean="0"/>
              <a:t>02-05-2026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30BF46-FFC7-02B7-3922-68E912DB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D06128-32B0-07CD-C296-FBB8F886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38A-A8C9-4E81-A1F8-1A5C8304BA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860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F99A1-CEF6-979B-574A-3A88D8F7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674DEAA-6DD3-595A-3F4A-8B4D112D8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B99B7A-B922-B339-3283-74D8B0B3C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372D-1EF6-4697-A35E-1F87504A9B24}" type="datetimeFigureOut">
              <a:rPr lang="da-DK" smtClean="0"/>
              <a:t>02-05-2026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A38ED7C-A63D-13A1-7235-1742152F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74EA8BF-F1AF-4E66-00E7-F0CA7E2C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38A-A8C9-4E81-A1F8-1A5C8304BA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168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73199-D5C9-9934-75EC-1262D5DB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77408F-599F-95F4-EEA5-18898CFA1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89A2FB1-0F96-582D-CB83-A038E716E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B69DA90-5002-016C-5ACD-600D8229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372D-1EF6-4697-A35E-1F87504A9B24}" type="datetimeFigureOut">
              <a:rPr lang="da-DK" smtClean="0"/>
              <a:t>02-05-2026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D9FC1B2-B534-D98A-FE4E-2D498CE1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E16E393-CA37-283E-FA81-2B39232B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38A-A8C9-4E81-A1F8-1A5C8304BA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582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2F360-6C81-DE90-F26B-C6F41AEB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2D50FDF-35F6-9ABA-7441-337BC4FBD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32DF97A-1367-EB40-AA01-C4C51624F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3338813-2A7E-9AE8-ACCF-6FCD97D3A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6768AF1-DBE3-8A9B-06BC-1B93CD32B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D00ACC2-8E99-4DE7-6D9B-951013287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372D-1EF6-4697-A35E-1F87504A9B24}" type="datetimeFigureOut">
              <a:rPr lang="da-DK" smtClean="0"/>
              <a:t>02-05-2026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0AC1C45-6FBB-E413-99BE-ED00907DF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109FA0B-8C01-42FC-AC08-E0F9FE08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38A-A8C9-4E81-A1F8-1A5C8304BA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361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8B24C-C5A7-DBC0-A1A6-8395E8A8C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DAF234C-473D-9685-E69A-F57D7899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372D-1EF6-4697-A35E-1F87504A9B24}" type="datetimeFigureOut">
              <a:rPr lang="da-DK" smtClean="0"/>
              <a:t>02-05-2026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AD8A0DC-6EDB-F15B-9071-AD4A60453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A5ED0BC-98A7-B9C4-2CBE-3E3C5F50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38A-A8C9-4E81-A1F8-1A5C8304BA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22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29E4BAA-9D2C-882C-7F4F-E644373C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372D-1EF6-4697-A35E-1F87504A9B24}" type="datetimeFigureOut">
              <a:rPr lang="da-DK" smtClean="0"/>
              <a:t>02-05-2026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22A20B9-5A87-1807-3240-B148FBCE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D6FD51B-E147-2EE4-E015-08C3D79E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38A-A8C9-4E81-A1F8-1A5C8304BA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221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D9544-C6B1-376F-232F-9D82B08B7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29164BF-7390-72B4-A49D-150A79442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B5A3EC6-CDE2-10DA-FD2E-0188CBE66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986B40A-F48E-DD4D-C92F-05B3AB8C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372D-1EF6-4697-A35E-1F87504A9B24}" type="datetimeFigureOut">
              <a:rPr lang="da-DK" smtClean="0"/>
              <a:t>02-05-2026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F8E11B7-895E-1696-E456-5EB2AE6A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5C69C88-137F-6341-3A5B-AF081D9A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38A-A8C9-4E81-A1F8-1A5C8304BA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013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F2887-7929-7B6A-460F-44E55B61C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8993BBB-E88C-F525-2FDE-6049A787E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BB070FB-A020-6EE6-A264-0F9793CFC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06F852-DD19-D012-D126-7393B970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372D-1EF6-4697-A35E-1F87504A9B24}" type="datetimeFigureOut">
              <a:rPr lang="da-DK" smtClean="0"/>
              <a:t>02-05-2026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D17B3FB-1659-8E96-4C5F-4F371B0D4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200803E-6B9F-F344-9F98-3CF12679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C38A-A8C9-4E81-A1F8-1A5C8304BA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80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36CA42C-2E53-B9CB-B853-E830B0FA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0486BE6-14ED-58EE-8973-67FE0CD5A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5B2F14-075C-CACB-BC07-86B936C93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6B372D-1EF6-4697-A35E-1F87504A9B24}" type="datetimeFigureOut">
              <a:rPr lang="da-DK" smtClean="0"/>
              <a:t>02-05-2026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BAB63F-74D3-8580-463E-62FDF5B4F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4F6F3E-AA65-F743-3463-34F0279F1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25C38A-A8C9-4E81-A1F8-1A5C8304BA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370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dk/1165755043/zero-waste-flash-card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hmPEzHAD1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324BD49-97B4-6F76-DC74-0E011CA0E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748"/>
            <a:ext cx="12192000" cy="812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44DD74-1FA3-FD07-4572-0B82D668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561" y="1545151"/>
            <a:ext cx="10028903" cy="2387600"/>
          </a:xfrm>
        </p:spPr>
        <p:txBody>
          <a:bodyPr>
            <a:normAutofit/>
          </a:bodyPr>
          <a:lstStyle/>
          <a:p>
            <a:r>
              <a:rPr lang="da-DK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Klima und </a:t>
            </a:r>
            <a:r>
              <a:rPr lang="da-DK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Nachhaltigkeit</a:t>
            </a:r>
            <a:endParaRPr lang="da-DK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47B17D4-795A-6C56-06F8-48B3E09E1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561" y="4024826"/>
            <a:ext cx="10028903" cy="1655762"/>
          </a:xfrm>
        </p:spPr>
        <p:txBody>
          <a:bodyPr>
            <a:normAutofit/>
          </a:bodyPr>
          <a:lstStyle/>
          <a:p>
            <a:r>
              <a:rPr lang="da-DK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Opsamling</a:t>
            </a:r>
          </a:p>
        </p:txBody>
      </p:sp>
    </p:spTree>
    <p:extLst>
      <p:ext uri="{BB962C8B-B14F-4D97-AF65-F5344CB8AC3E}">
        <p14:creationId xmlns:p14="http://schemas.microsoft.com/office/powerpoint/2010/main" val="58001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97E5D2-4384-BD75-C989-BCBDD0F8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320040"/>
            <a:ext cx="14295120" cy="8595361"/>
          </a:xfrm>
        </p:spPr>
        <p:txBody>
          <a:bodyPr numCol="2">
            <a:normAutofit fontScale="62500" lnSpcReduction="20000"/>
          </a:bodyPr>
          <a:lstStyle/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da-DK" sz="3800" b="1" dirty="0"/>
              <a:t>die </a:t>
            </a:r>
            <a:r>
              <a:rPr lang="da-DK" sz="3800" b="1" dirty="0" err="1"/>
              <a:t>Verschwendung</a:t>
            </a:r>
            <a:r>
              <a:rPr lang="da-DK" sz="3800" b="1" dirty="0"/>
              <a:t> </a:t>
            </a:r>
            <a:r>
              <a:rPr lang="da-DK" sz="3800" dirty="0"/>
              <a:t>spildet</a:t>
            </a:r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da-DK" sz="3800" b="1" dirty="0"/>
              <a:t>der </a:t>
            </a:r>
            <a:r>
              <a:rPr lang="da-DK" sz="3800" b="1" dirty="0" err="1"/>
              <a:t>Lebensstil</a:t>
            </a:r>
            <a:r>
              <a:rPr lang="da-DK" sz="3800" b="1" dirty="0"/>
              <a:t> </a:t>
            </a:r>
            <a:r>
              <a:rPr lang="da-DK" sz="3800" dirty="0"/>
              <a:t>livsstil </a:t>
            </a:r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da-DK" sz="3800" b="1" dirty="0" err="1"/>
              <a:t>versuchen</a:t>
            </a:r>
            <a:r>
              <a:rPr lang="da-DK" sz="3800" dirty="0"/>
              <a:t> forsøge</a:t>
            </a:r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da-DK" sz="3800" b="1" dirty="0"/>
              <a:t>der </a:t>
            </a:r>
            <a:r>
              <a:rPr lang="da-DK" sz="3800" b="1" dirty="0" err="1"/>
              <a:t>Müll</a:t>
            </a:r>
            <a:r>
              <a:rPr lang="da-DK" sz="3800" b="1" dirty="0"/>
              <a:t> </a:t>
            </a:r>
            <a:r>
              <a:rPr lang="da-DK" sz="3800" dirty="0"/>
              <a:t>skraldet</a:t>
            </a:r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da-DK" sz="3800" b="1" dirty="0" err="1"/>
              <a:t>vermeiden</a:t>
            </a:r>
            <a:r>
              <a:rPr lang="da-DK" sz="3800" dirty="0"/>
              <a:t> undgå</a:t>
            </a:r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da-DK" sz="3800" b="1" dirty="0" err="1"/>
              <a:t>sammeln</a:t>
            </a:r>
            <a:r>
              <a:rPr lang="da-DK" sz="3800" dirty="0"/>
              <a:t> samle</a:t>
            </a:r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da-DK" sz="3800" b="1" dirty="0"/>
              <a:t>das </a:t>
            </a:r>
            <a:r>
              <a:rPr lang="da-DK" sz="3800" b="1" dirty="0" err="1"/>
              <a:t>Einmachglas</a:t>
            </a:r>
            <a:r>
              <a:rPr lang="da-DK" sz="3800" b="1" dirty="0"/>
              <a:t> </a:t>
            </a:r>
            <a:r>
              <a:rPr lang="da-DK" sz="3800" dirty="0"/>
              <a:t>syltetøjsglasset</a:t>
            </a:r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da-DK" sz="3800" b="1" dirty="0" err="1"/>
              <a:t>reichen</a:t>
            </a:r>
            <a:r>
              <a:rPr lang="da-DK" sz="3800" dirty="0"/>
              <a:t> række</a:t>
            </a:r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da-DK" sz="3800" b="1" dirty="0" err="1"/>
              <a:t>ganz</a:t>
            </a:r>
            <a:r>
              <a:rPr lang="da-DK" sz="3800" dirty="0"/>
              <a:t> helt</a:t>
            </a:r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da-DK" sz="3800" b="1" dirty="0"/>
              <a:t>der </a:t>
            </a:r>
            <a:r>
              <a:rPr lang="da-DK" sz="3800" b="1" dirty="0" err="1"/>
              <a:t>Unverpack</a:t>
            </a:r>
            <a:r>
              <a:rPr lang="da-DK" sz="3800" b="1" dirty="0"/>
              <a:t>-Laden </a:t>
            </a:r>
            <a:r>
              <a:rPr lang="da-DK" sz="3800" dirty="0"/>
              <a:t>den emballagefri butik</a:t>
            </a:r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da-DK" sz="3800" b="1" dirty="0"/>
              <a:t>der </a:t>
            </a:r>
            <a:r>
              <a:rPr lang="da-DK" sz="3800" b="1" dirty="0" err="1"/>
              <a:t>Jutebeutel</a:t>
            </a:r>
            <a:r>
              <a:rPr lang="da-DK" sz="3800" b="1" dirty="0"/>
              <a:t> </a:t>
            </a:r>
            <a:r>
              <a:rPr lang="da-DK" sz="3800" dirty="0"/>
              <a:t>muleposen</a:t>
            </a:r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endParaRPr lang="da-DK" sz="3800" b="1" dirty="0"/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endParaRPr lang="da-DK" sz="3800" b="1" dirty="0"/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endParaRPr lang="da-DK" sz="3800" b="1" dirty="0"/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endParaRPr lang="da-DK" sz="3800" b="1" dirty="0"/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endParaRPr lang="da-DK" sz="3800" b="1" dirty="0"/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da-DK" sz="3800" b="1" dirty="0"/>
              <a:t>der </a:t>
            </a:r>
            <a:r>
              <a:rPr lang="da-DK" sz="3800" b="1" dirty="0" err="1"/>
              <a:t>Badezimmerschrank</a:t>
            </a:r>
            <a:r>
              <a:rPr lang="da-DK" sz="3800" b="1" dirty="0"/>
              <a:t> </a:t>
            </a:r>
            <a:br>
              <a:rPr lang="da-DK" sz="3800" b="1" dirty="0"/>
            </a:br>
            <a:r>
              <a:rPr lang="da-DK" sz="3800" dirty="0"/>
              <a:t>badeværelseskabet</a:t>
            </a:r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da-DK" sz="3800" b="1" dirty="0" err="1"/>
              <a:t>selbstgemischt</a:t>
            </a:r>
            <a:r>
              <a:rPr lang="da-DK" sz="3800" dirty="0"/>
              <a:t> selvblandet</a:t>
            </a:r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da-DK" sz="3800" b="1" dirty="0"/>
              <a:t>die </a:t>
            </a:r>
            <a:r>
              <a:rPr lang="da-DK" sz="3800" b="1" dirty="0" err="1"/>
              <a:t>Küche</a:t>
            </a:r>
            <a:r>
              <a:rPr lang="da-DK" sz="3800" b="1" dirty="0"/>
              <a:t> </a:t>
            </a:r>
            <a:r>
              <a:rPr lang="da-DK" sz="3800" dirty="0"/>
              <a:t>køkkenet</a:t>
            </a:r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da-DK" sz="3800" b="1" dirty="0"/>
              <a:t>die </a:t>
            </a:r>
            <a:r>
              <a:rPr lang="da-DK" sz="3800" b="1" dirty="0" err="1"/>
              <a:t>Wurmkiste</a:t>
            </a:r>
            <a:r>
              <a:rPr lang="da-DK" sz="3800" b="1" dirty="0"/>
              <a:t> </a:t>
            </a:r>
            <a:r>
              <a:rPr lang="da-DK" sz="3800" dirty="0"/>
              <a:t>ormekisten</a:t>
            </a:r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da-DK" sz="3800" b="1" dirty="0"/>
              <a:t>der </a:t>
            </a:r>
            <a:r>
              <a:rPr lang="da-DK" sz="3800" b="1" dirty="0" err="1"/>
              <a:t>Wurm</a:t>
            </a:r>
            <a:r>
              <a:rPr lang="da-DK" sz="3800" b="1" dirty="0"/>
              <a:t> </a:t>
            </a:r>
            <a:r>
              <a:rPr lang="da-DK" sz="3800" dirty="0"/>
              <a:t>ormen</a:t>
            </a:r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da-DK" sz="3800" b="1" dirty="0"/>
              <a:t>fressen</a:t>
            </a:r>
            <a:r>
              <a:rPr lang="da-DK" sz="3800" dirty="0"/>
              <a:t> æde </a:t>
            </a:r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da-DK" sz="3800" b="1" dirty="0"/>
              <a:t>der </a:t>
            </a:r>
            <a:r>
              <a:rPr lang="da-DK" sz="3800" b="1" dirty="0" err="1"/>
              <a:t>Durchsnitsbürger</a:t>
            </a:r>
            <a:r>
              <a:rPr lang="da-DK" sz="3800" b="1" dirty="0"/>
              <a:t> </a:t>
            </a:r>
            <a:br>
              <a:rPr lang="da-DK" sz="3800" b="1" dirty="0"/>
            </a:br>
            <a:r>
              <a:rPr lang="da-DK" sz="3800" dirty="0"/>
              <a:t>gennemsnitsborgeren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FF8402C-F2BA-28BD-8291-0DF8EC1F7295}"/>
              </a:ext>
            </a:extLst>
          </p:cNvPr>
          <p:cNvSpPr txBox="1"/>
          <p:nvPr/>
        </p:nvSpPr>
        <p:spPr>
          <a:xfrm>
            <a:off x="8900160" y="5226784"/>
            <a:ext cx="3291840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sz="2000" b="1" dirty="0"/>
              <a:t>Opgave: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000" dirty="0"/>
              <a:t>Gentag efter mig.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000" dirty="0"/>
              <a:t>Øv ordene individuelt.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000" dirty="0"/>
              <a:t>Quiz hinanden.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000" dirty="0"/>
              <a:t>Hvis tid: </a:t>
            </a:r>
            <a:r>
              <a:rPr lang="da-DK" sz="2000" dirty="0">
                <a:hlinkClick r:id="rId2"/>
              </a:rPr>
              <a:t>Quizlet Live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53032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37D0F01-054F-7C00-0D69-0646E5314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" y="0"/>
            <a:ext cx="12085320" cy="680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6000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sz="2200" dirty="0"/>
              <a:t>Der Text heißt „Zero </a:t>
            </a:r>
            <a:r>
              <a:rPr lang="de-DE" sz="2200" dirty="0" err="1"/>
              <a:t>Waste</a:t>
            </a:r>
            <a:r>
              <a:rPr lang="de-DE" sz="2200" dirty="0"/>
              <a:t>“, was „keine </a:t>
            </a:r>
            <a:r>
              <a:rPr lang="de-DE" sz="2200" b="1" dirty="0"/>
              <a:t>Verschwendung</a:t>
            </a:r>
            <a:r>
              <a:rPr lang="de-DE" sz="2200" dirty="0"/>
              <a:t>“ bedeutet.</a:t>
            </a:r>
          </a:p>
          <a:p>
            <a:pPr marL="342900" indent="-36000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a-DK" altLang="da-DK" sz="2200" dirty="0">
                <a:cs typeface="Arial" panose="020B0604020202020204" pitchFamily="34" charset="0"/>
              </a:rPr>
              <a:t>„Zero Waste“ </a:t>
            </a:r>
            <a:r>
              <a:rPr lang="da-DK" altLang="da-DK" sz="2200" dirty="0" err="1">
                <a:cs typeface="Arial" panose="020B0604020202020204" pitchFamily="34" charset="0"/>
              </a:rPr>
              <a:t>ist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dirty="0" err="1">
                <a:cs typeface="Arial" panose="020B0604020202020204" pitchFamily="34" charset="0"/>
              </a:rPr>
              <a:t>ein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b="1" dirty="0" err="1">
                <a:cs typeface="Arial" panose="020B0604020202020204" pitchFamily="34" charset="0"/>
              </a:rPr>
              <a:t>Lebensstil</a:t>
            </a:r>
            <a:r>
              <a:rPr lang="da-DK" altLang="da-DK" sz="2200" dirty="0">
                <a:cs typeface="Arial" panose="020B0604020202020204" pitchFamily="34" charset="0"/>
              </a:rPr>
              <a:t>, </a:t>
            </a:r>
            <a:r>
              <a:rPr lang="da-DK" altLang="da-DK" sz="2200" u="sng" dirty="0" err="1">
                <a:cs typeface="Arial" panose="020B0604020202020204" pitchFamily="34" charset="0"/>
              </a:rPr>
              <a:t>wo</a:t>
            </a:r>
            <a:r>
              <a:rPr lang="da-DK" altLang="da-DK" sz="2200" u="sng" dirty="0">
                <a:cs typeface="Arial" panose="020B0604020202020204" pitchFamily="34" charset="0"/>
              </a:rPr>
              <a:t> man </a:t>
            </a:r>
            <a:r>
              <a:rPr lang="da-DK" altLang="da-DK" sz="2200" b="1" u="sng" dirty="0" err="1">
                <a:cs typeface="Arial" panose="020B0604020202020204" pitchFamily="34" charset="0"/>
              </a:rPr>
              <a:t>versucht</a:t>
            </a:r>
            <a:r>
              <a:rPr lang="da-DK" altLang="da-DK" sz="2200" u="sng" dirty="0">
                <a:cs typeface="Arial" panose="020B0604020202020204" pitchFamily="34" charset="0"/>
              </a:rPr>
              <a:t>, </a:t>
            </a:r>
            <a:r>
              <a:rPr lang="da-DK" altLang="da-DK" sz="2200" b="1" u="sng" dirty="0" err="1">
                <a:cs typeface="Arial" panose="020B0604020202020204" pitchFamily="34" charset="0"/>
              </a:rPr>
              <a:t>Müll</a:t>
            </a:r>
            <a:r>
              <a:rPr lang="da-DK" altLang="da-DK" sz="2200" u="sng" dirty="0">
                <a:cs typeface="Arial" panose="020B0604020202020204" pitchFamily="34" charset="0"/>
              </a:rPr>
              <a:t> </a:t>
            </a:r>
            <a:r>
              <a:rPr lang="da-DK" altLang="da-DK" sz="2200" u="sng" dirty="0" err="1">
                <a:cs typeface="Arial" panose="020B0604020202020204" pitchFamily="34" charset="0"/>
              </a:rPr>
              <a:t>zu</a:t>
            </a:r>
            <a:r>
              <a:rPr lang="da-DK" altLang="da-DK" sz="2200" u="sng" dirty="0">
                <a:cs typeface="Arial" panose="020B0604020202020204" pitchFamily="34" charset="0"/>
              </a:rPr>
              <a:t> </a:t>
            </a:r>
            <a:r>
              <a:rPr lang="da-DK" altLang="da-DK" sz="2200" b="1" u="sng" dirty="0" err="1">
                <a:cs typeface="Arial" panose="020B0604020202020204" pitchFamily="34" charset="0"/>
              </a:rPr>
              <a:t>vermeiden</a:t>
            </a:r>
            <a:r>
              <a:rPr lang="da-DK" altLang="da-DK" sz="2200" u="sng" dirty="0">
                <a:cs typeface="Arial" panose="020B0604020202020204" pitchFamily="34" charset="0"/>
              </a:rPr>
              <a:t>.</a:t>
            </a:r>
            <a:endParaRPr lang="de-DE" sz="2200" u="sng" dirty="0"/>
          </a:p>
          <a:p>
            <a:pPr marL="342900" indent="-36000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a-DK" altLang="da-DK" sz="2200" dirty="0">
                <a:cs typeface="Arial" panose="020B0604020202020204" pitchFamily="34" charset="0"/>
              </a:rPr>
              <a:t>Der </a:t>
            </a:r>
            <a:r>
              <a:rPr lang="da-DK" altLang="da-DK" sz="2200" dirty="0" err="1">
                <a:cs typeface="Arial" panose="020B0604020202020204" pitchFamily="34" charset="0"/>
              </a:rPr>
              <a:t>Text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dirty="0" err="1">
                <a:cs typeface="Arial" panose="020B0604020202020204" pitchFamily="34" charset="0"/>
              </a:rPr>
              <a:t>handelt</a:t>
            </a:r>
            <a:r>
              <a:rPr lang="da-DK" altLang="da-DK" sz="2200" dirty="0">
                <a:cs typeface="Arial" panose="020B0604020202020204" pitchFamily="34" charset="0"/>
              </a:rPr>
              <a:t> von Shia Su und </a:t>
            </a:r>
            <a:r>
              <a:rPr lang="da-DK" altLang="da-DK" sz="2200" dirty="0" err="1">
                <a:cs typeface="Arial" panose="020B0604020202020204" pitchFamily="34" charset="0"/>
              </a:rPr>
              <a:t>ihrem</a:t>
            </a:r>
            <a:r>
              <a:rPr lang="da-DK" altLang="da-DK" sz="2200" dirty="0">
                <a:cs typeface="Arial" panose="020B0604020202020204" pitchFamily="34" charset="0"/>
              </a:rPr>
              <a:t> Mann Hanno. </a:t>
            </a:r>
          </a:p>
          <a:p>
            <a:pPr marL="342900" indent="-36000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a-DK" altLang="da-DK" sz="2200" dirty="0">
                <a:cs typeface="Arial" panose="020B0604020202020204" pitchFamily="34" charset="0"/>
              </a:rPr>
              <a:t>Sie </a:t>
            </a:r>
            <a:r>
              <a:rPr lang="da-DK" altLang="da-DK" sz="2200" b="1" dirty="0" err="1">
                <a:cs typeface="Arial" panose="020B0604020202020204" pitchFamily="34" charset="0"/>
              </a:rPr>
              <a:t>sammeln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dirty="0" err="1">
                <a:cs typeface="Arial" panose="020B0604020202020204" pitchFamily="34" charset="0"/>
              </a:rPr>
              <a:t>ihren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dirty="0" err="1">
                <a:cs typeface="Arial" panose="020B0604020202020204" pitchFamily="34" charset="0"/>
              </a:rPr>
              <a:t>Müll</a:t>
            </a:r>
            <a:r>
              <a:rPr lang="da-DK" altLang="da-DK" sz="2200" dirty="0">
                <a:cs typeface="Arial" panose="020B0604020202020204" pitchFamily="34" charset="0"/>
              </a:rPr>
              <a:t> in </a:t>
            </a:r>
            <a:r>
              <a:rPr lang="da-DK" altLang="da-DK" sz="2200" dirty="0" err="1">
                <a:cs typeface="Arial" panose="020B0604020202020204" pitchFamily="34" charset="0"/>
              </a:rPr>
              <a:t>einem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b="1" dirty="0" err="1">
                <a:cs typeface="Arial" panose="020B0604020202020204" pitchFamily="34" charset="0"/>
              </a:rPr>
              <a:t>Einmachglas</a:t>
            </a:r>
            <a:r>
              <a:rPr lang="da-DK" altLang="da-DK" sz="2200" dirty="0">
                <a:cs typeface="Arial" panose="020B0604020202020204" pitchFamily="34" charset="0"/>
              </a:rPr>
              <a:t>. </a:t>
            </a:r>
          </a:p>
          <a:p>
            <a:pPr marL="342900" indent="-36000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a-DK" altLang="da-DK" sz="2200" dirty="0">
                <a:cs typeface="Arial" panose="020B0604020202020204" pitchFamily="34" charset="0"/>
              </a:rPr>
              <a:t>Das Glas </a:t>
            </a:r>
            <a:r>
              <a:rPr lang="da-DK" altLang="da-DK" sz="2200" b="1" dirty="0" err="1">
                <a:cs typeface="Arial" panose="020B0604020202020204" pitchFamily="34" charset="0"/>
              </a:rPr>
              <a:t>reicht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dirty="0" err="1">
                <a:cs typeface="Arial" panose="020B0604020202020204" pitchFamily="34" charset="0"/>
              </a:rPr>
              <a:t>für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dirty="0" err="1">
                <a:cs typeface="Arial" panose="020B0604020202020204" pitchFamily="34" charset="0"/>
              </a:rPr>
              <a:t>ein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b="1" dirty="0" err="1">
                <a:cs typeface="Arial" panose="020B0604020202020204" pitchFamily="34" charset="0"/>
              </a:rPr>
              <a:t>ganzes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dirty="0" err="1">
                <a:cs typeface="Arial" panose="020B0604020202020204" pitchFamily="34" charset="0"/>
              </a:rPr>
              <a:t>Jahr</a:t>
            </a:r>
            <a:r>
              <a:rPr lang="da-DK" altLang="da-DK" sz="2200" dirty="0">
                <a:cs typeface="Arial" panose="020B0604020202020204" pitchFamily="34" charset="0"/>
              </a:rPr>
              <a:t>. </a:t>
            </a:r>
          </a:p>
          <a:p>
            <a:pPr marL="342900" indent="-36000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a-DK" altLang="da-DK" sz="2200" dirty="0">
                <a:cs typeface="Arial" panose="020B0604020202020204" pitchFamily="34" charset="0"/>
              </a:rPr>
              <a:t>Sie </a:t>
            </a:r>
            <a:r>
              <a:rPr lang="da-DK" altLang="da-DK" sz="2200" dirty="0" err="1">
                <a:cs typeface="Arial" panose="020B0604020202020204" pitchFamily="34" charset="0"/>
              </a:rPr>
              <a:t>kaufen</a:t>
            </a:r>
            <a:r>
              <a:rPr lang="da-DK" altLang="da-DK" sz="2200" dirty="0">
                <a:cs typeface="Arial" panose="020B0604020202020204" pitchFamily="34" charset="0"/>
              </a:rPr>
              <a:t> in </a:t>
            </a:r>
            <a:r>
              <a:rPr lang="da-DK" altLang="da-DK" sz="2200" dirty="0" err="1">
                <a:cs typeface="Arial" panose="020B0604020202020204" pitchFamily="34" charset="0"/>
              </a:rPr>
              <a:t>einem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b="1" dirty="0" err="1">
                <a:cs typeface="Arial" panose="020B0604020202020204" pitchFamily="34" charset="0"/>
              </a:rPr>
              <a:t>Unverpackt</a:t>
            </a:r>
            <a:r>
              <a:rPr lang="da-DK" altLang="da-DK" sz="2200" b="1" dirty="0">
                <a:cs typeface="Arial" panose="020B0604020202020204" pitchFamily="34" charset="0"/>
              </a:rPr>
              <a:t>-Laden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dirty="0" err="1">
                <a:cs typeface="Arial" panose="020B0604020202020204" pitchFamily="34" charset="0"/>
              </a:rPr>
              <a:t>ein</a:t>
            </a:r>
            <a:r>
              <a:rPr lang="da-DK" altLang="da-DK" sz="2200" dirty="0">
                <a:cs typeface="Arial" panose="020B0604020202020204" pitchFamily="34" charset="0"/>
              </a:rPr>
              <a:t>. </a:t>
            </a:r>
          </a:p>
          <a:p>
            <a:pPr marL="342900" indent="-36000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a-DK" altLang="da-DK" sz="2200" dirty="0">
                <a:cs typeface="Arial" panose="020B0604020202020204" pitchFamily="34" charset="0"/>
              </a:rPr>
              <a:t>Sie </a:t>
            </a:r>
            <a:r>
              <a:rPr lang="da-DK" altLang="da-DK" sz="2200" dirty="0" err="1">
                <a:cs typeface="Arial" panose="020B0604020202020204" pitchFamily="34" charset="0"/>
              </a:rPr>
              <a:t>benutzen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b="1" dirty="0" err="1">
                <a:cs typeface="Arial" panose="020B0604020202020204" pitchFamily="34" charset="0"/>
              </a:rPr>
              <a:t>Jutebeutel</a:t>
            </a:r>
            <a:r>
              <a:rPr lang="da-DK" altLang="da-DK" sz="2200" dirty="0">
                <a:cs typeface="Arial" panose="020B0604020202020204" pitchFamily="34" charset="0"/>
              </a:rPr>
              <a:t> und </a:t>
            </a:r>
            <a:r>
              <a:rPr lang="da-DK" altLang="da-DK" sz="2200" b="1" dirty="0" err="1">
                <a:cs typeface="Arial" panose="020B0604020202020204" pitchFamily="34" charset="0"/>
              </a:rPr>
              <a:t>Einmachgläser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dirty="0" err="1">
                <a:cs typeface="Arial" panose="020B0604020202020204" pitchFamily="34" charset="0"/>
              </a:rPr>
              <a:t>statt</a:t>
            </a:r>
            <a:r>
              <a:rPr lang="da-DK" altLang="da-DK" sz="2200" dirty="0">
                <a:cs typeface="Arial" panose="020B0604020202020204" pitchFamily="34" charset="0"/>
              </a:rPr>
              <a:t> Plastik. </a:t>
            </a:r>
          </a:p>
          <a:p>
            <a:pPr marL="342900" indent="-36000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a-DK" altLang="da-DK" sz="2200" dirty="0">
                <a:cs typeface="Arial" panose="020B0604020202020204" pitchFamily="34" charset="0"/>
              </a:rPr>
              <a:t>Im </a:t>
            </a:r>
            <a:r>
              <a:rPr lang="da-DK" altLang="da-DK" sz="2200" b="1" dirty="0" err="1">
                <a:cs typeface="Arial" panose="020B0604020202020204" pitchFamily="34" charset="0"/>
              </a:rPr>
              <a:t>Badezimmerschrank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dirty="0" err="1">
                <a:cs typeface="Arial" panose="020B0604020202020204" pitchFamily="34" charset="0"/>
              </a:rPr>
              <a:t>haben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dirty="0" err="1">
                <a:cs typeface="Arial" panose="020B0604020202020204" pitchFamily="34" charset="0"/>
              </a:rPr>
              <a:t>sie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b="1" dirty="0" err="1">
                <a:cs typeface="Arial" panose="020B0604020202020204" pitchFamily="34" charset="0"/>
              </a:rPr>
              <a:t>selbstgemischte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dirty="0" err="1">
                <a:cs typeface="Arial" panose="020B0604020202020204" pitchFamily="34" charset="0"/>
              </a:rPr>
              <a:t>Produkte</a:t>
            </a:r>
            <a:r>
              <a:rPr lang="da-DK" altLang="da-DK" sz="2200" dirty="0">
                <a:cs typeface="Arial" panose="020B0604020202020204" pitchFamily="34" charset="0"/>
              </a:rPr>
              <a:t>. </a:t>
            </a:r>
          </a:p>
          <a:p>
            <a:pPr marL="342900" indent="-36000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a-DK" altLang="da-DK" sz="2200" dirty="0">
                <a:cs typeface="Arial" panose="020B0604020202020204" pitchFamily="34" charset="0"/>
              </a:rPr>
              <a:t>In der </a:t>
            </a:r>
            <a:r>
              <a:rPr lang="da-DK" altLang="da-DK" sz="2200" b="1" dirty="0" err="1">
                <a:cs typeface="Arial" panose="020B0604020202020204" pitchFamily="34" charset="0"/>
              </a:rPr>
              <a:t>Küche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dirty="0" err="1">
                <a:cs typeface="Arial" panose="020B0604020202020204" pitchFamily="34" charset="0"/>
              </a:rPr>
              <a:t>gibt</a:t>
            </a:r>
            <a:r>
              <a:rPr lang="da-DK" altLang="da-DK" sz="2200" dirty="0">
                <a:cs typeface="Arial" panose="020B0604020202020204" pitchFamily="34" charset="0"/>
              </a:rPr>
              <a:t> es </a:t>
            </a:r>
            <a:r>
              <a:rPr lang="da-DK" altLang="da-DK" sz="2200" dirty="0" err="1">
                <a:cs typeface="Arial" panose="020B0604020202020204" pitchFamily="34" charset="0"/>
              </a:rPr>
              <a:t>eine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b="1" dirty="0" err="1">
                <a:cs typeface="Arial" panose="020B0604020202020204" pitchFamily="34" charset="0"/>
              </a:rPr>
              <a:t>Wurmkiste</a:t>
            </a:r>
            <a:r>
              <a:rPr lang="da-DK" altLang="da-DK" sz="2200" dirty="0">
                <a:cs typeface="Arial" panose="020B0604020202020204" pitchFamily="34" charset="0"/>
              </a:rPr>
              <a:t>. </a:t>
            </a:r>
          </a:p>
          <a:p>
            <a:pPr marL="342900" indent="-36000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a-DK" altLang="da-DK" sz="2200" dirty="0">
                <a:cs typeface="Arial" panose="020B0604020202020204" pitchFamily="34" charset="0"/>
              </a:rPr>
              <a:t>Die </a:t>
            </a:r>
            <a:r>
              <a:rPr lang="da-DK" altLang="da-DK" sz="2200" b="1" dirty="0" err="1">
                <a:cs typeface="Arial" panose="020B0604020202020204" pitchFamily="34" charset="0"/>
              </a:rPr>
              <a:t>Würmer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b="1" dirty="0">
                <a:cs typeface="Arial" panose="020B0604020202020204" pitchFamily="34" charset="0"/>
              </a:rPr>
              <a:t>fressen</a:t>
            </a:r>
            <a:r>
              <a:rPr lang="da-DK" altLang="da-DK" sz="2200" dirty="0">
                <a:cs typeface="Arial" panose="020B0604020202020204" pitchFamily="34" charset="0"/>
              </a:rPr>
              <a:t> den </a:t>
            </a:r>
            <a:r>
              <a:rPr lang="da-DK" altLang="da-DK" sz="2200" dirty="0" err="1">
                <a:cs typeface="Arial" panose="020B0604020202020204" pitchFamily="34" charset="0"/>
              </a:rPr>
              <a:t>Müll</a:t>
            </a:r>
            <a:r>
              <a:rPr lang="da-DK" altLang="da-DK" sz="2200" dirty="0">
                <a:cs typeface="Arial" panose="020B0604020202020204" pitchFamily="34" charset="0"/>
              </a:rPr>
              <a:t>. </a:t>
            </a:r>
          </a:p>
          <a:p>
            <a:pPr marL="342900" indent="-36000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a-DK" altLang="da-DK" sz="2200" dirty="0">
                <a:cs typeface="Arial" panose="020B0604020202020204" pitchFamily="34" charset="0"/>
              </a:rPr>
              <a:t>Shia Su und </a:t>
            </a:r>
            <a:r>
              <a:rPr lang="da-DK" altLang="da-DK" sz="2200" dirty="0" err="1">
                <a:cs typeface="Arial" panose="020B0604020202020204" pitchFamily="34" charset="0"/>
              </a:rPr>
              <a:t>ihr</a:t>
            </a:r>
            <a:r>
              <a:rPr lang="da-DK" altLang="da-DK" sz="2200" dirty="0">
                <a:cs typeface="Arial" panose="020B0604020202020204" pitchFamily="34" charset="0"/>
              </a:rPr>
              <a:t> Mann </a:t>
            </a:r>
            <a:r>
              <a:rPr lang="da-DK" altLang="da-DK" sz="2200" dirty="0" err="1">
                <a:cs typeface="Arial" panose="020B0604020202020204" pitchFamily="34" charset="0"/>
              </a:rPr>
              <a:t>produzieren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dirty="0" err="1">
                <a:cs typeface="Arial" panose="020B0604020202020204" pitchFamily="34" charset="0"/>
              </a:rPr>
              <a:t>viel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dirty="0" err="1">
                <a:cs typeface="Arial" panose="020B0604020202020204" pitchFamily="34" charset="0"/>
              </a:rPr>
              <a:t>weniger</a:t>
            </a:r>
            <a:r>
              <a:rPr lang="da-DK" altLang="da-DK" sz="2200" dirty="0">
                <a:cs typeface="Arial" panose="020B0604020202020204" pitchFamily="34" charset="0"/>
              </a:rPr>
              <a:t> </a:t>
            </a:r>
            <a:r>
              <a:rPr lang="da-DK" altLang="da-DK" sz="2200" dirty="0" err="1">
                <a:cs typeface="Arial" panose="020B0604020202020204" pitchFamily="34" charset="0"/>
              </a:rPr>
              <a:t>Müll</a:t>
            </a:r>
            <a:r>
              <a:rPr lang="da-DK" altLang="da-DK" sz="2200" dirty="0">
                <a:cs typeface="Arial" panose="020B0604020202020204" pitchFamily="34" charset="0"/>
              </a:rPr>
              <a:t>, </a:t>
            </a:r>
            <a:br>
              <a:rPr lang="da-DK" altLang="da-DK" sz="2200" dirty="0">
                <a:cs typeface="Arial" panose="020B0604020202020204" pitchFamily="34" charset="0"/>
              </a:rPr>
            </a:br>
            <a:r>
              <a:rPr lang="da-DK" altLang="da-DK" sz="2200" dirty="0">
                <a:cs typeface="Arial" panose="020B0604020202020204" pitchFamily="34" charset="0"/>
              </a:rPr>
              <a:t>als der </a:t>
            </a:r>
            <a:r>
              <a:rPr lang="da-DK" altLang="da-DK" sz="2200" b="1" dirty="0" err="1">
                <a:cs typeface="Arial" panose="020B0604020202020204" pitchFamily="34" charset="0"/>
              </a:rPr>
              <a:t>Durchsnitsbürger</a:t>
            </a:r>
            <a:r>
              <a:rPr lang="da-DK" altLang="da-DK" sz="2200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4AAAB59-9B09-DFD9-6C27-37C1058DA9C0}"/>
              </a:ext>
            </a:extLst>
          </p:cNvPr>
          <p:cNvSpPr txBox="1"/>
          <p:nvPr/>
        </p:nvSpPr>
        <p:spPr>
          <a:xfrm>
            <a:off x="8900160" y="5226784"/>
            <a:ext cx="3291840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sz="2000" b="1" dirty="0"/>
              <a:t>Opgave: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000" dirty="0"/>
              <a:t>Oversæt sætninger til dansk.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000" dirty="0"/>
              <a:t>Tal om ordstilling i den understregede sætning.</a:t>
            </a:r>
          </a:p>
        </p:txBody>
      </p:sp>
    </p:spTree>
    <p:extLst>
      <p:ext uri="{BB962C8B-B14F-4D97-AF65-F5344CB8AC3E}">
        <p14:creationId xmlns:p14="http://schemas.microsoft.com/office/powerpoint/2010/main" val="321073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EC20A1A8-F602-7CA3-DA7B-70FE6EF574E3}"/>
              </a:ext>
            </a:extLst>
          </p:cNvPr>
          <p:cNvSpPr txBox="1"/>
          <p:nvPr/>
        </p:nvSpPr>
        <p:spPr>
          <a:xfrm>
            <a:off x="-1" y="0"/>
            <a:ext cx="12192001" cy="605140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indent="-342900">
              <a:lnSpc>
                <a:spcPts val="42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Teksten (m) hedder „Zero Waste“, som</a:t>
            </a:r>
            <a:r>
              <a:rPr lang="da-DK" sz="22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(hvad) </a:t>
            </a:r>
            <a:r>
              <a:rPr lang="da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betyder „ingen spild“.</a:t>
            </a:r>
          </a:p>
          <a:p>
            <a:pPr marL="342900" indent="-342900">
              <a:lnSpc>
                <a:spcPts val="42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„Zero Waste“ er en livsstil (m), hvor man forsøger (at undgå) skrald.</a:t>
            </a:r>
          </a:p>
          <a:p>
            <a:pPr marL="342900" indent="-342900">
              <a:lnSpc>
                <a:spcPts val="42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Teksten handler om (+?) Shia Su og hendes mand Hanno.</a:t>
            </a:r>
          </a:p>
          <a:p>
            <a:pPr marL="342900" indent="-342900">
              <a:lnSpc>
                <a:spcPts val="42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samler deres affald (m) i (+d) et sylteglas (n).</a:t>
            </a:r>
          </a:p>
          <a:p>
            <a:pPr marL="342900" indent="-342900">
              <a:lnSpc>
                <a:spcPts val="42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Glasset rækker til (+?) et helt år (n). </a:t>
            </a:r>
          </a:p>
          <a:p>
            <a:pPr marL="342900" indent="-342900">
              <a:lnSpc>
                <a:spcPts val="42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køber ind* i en emballagefri butik.</a:t>
            </a:r>
          </a:p>
          <a:p>
            <a:pPr marL="342900" indent="-342900">
              <a:lnSpc>
                <a:spcPts val="42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bruger muleposer og sylteglas i stedet for plastik.</a:t>
            </a:r>
          </a:p>
          <a:p>
            <a:pPr marL="342900" indent="-342900">
              <a:lnSpc>
                <a:spcPts val="42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(+d) badeværelsesskabet (m) har de selvblandede produkter.</a:t>
            </a:r>
          </a:p>
          <a:p>
            <a:pPr marL="342900" indent="-342900">
              <a:lnSpc>
                <a:spcPts val="42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(+d) køkkenet (f) er der en ormekasse (f).</a:t>
            </a:r>
          </a:p>
          <a:p>
            <a:pPr marL="342900" indent="-342900">
              <a:lnSpc>
                <a:spcPts val="42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Ormene æder affaldet (m).</a:t>
            </a:r>
          </a:p>
          <a:p>
            <a:pPr marL="342900" indent="-342900">
              <a:lnSpc>
                <a:spcPts val="42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Shia Su og hendes mand producerer meget mindre affald end gennemsnitsborgeren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200"/>
              </a:lnSpc>
              <a:spcAft>
                <a:spcPts val="800"/>
              </a:spcAft>
            </a:pP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7EAD1C9-B141-A84B-16EA-898EB288428C}"/>
              </a:ext>
            </a:extLst>
          </p:cNvPr>
          <p:cNvSpPr txBox="1"/>
          <p:nvPr/>
        </p:nvSpPr>
        <p:spPr>
          <a:xfrm>
            <a:off x="8900160" y="5842337"/>
            <a:ext cx="329184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sz="2000" b="1" dirty="0"/>
              <a:t>Opgave: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000" dirty="0"/>
              <a:t>2&amp;2: Oversæt sætninger til tysk.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AB03267-0D95-D014-C6FC-FA5B99336D91}"/>
              </a:ext>
            </a:extLst>
          </p:cNvPr>
          <p:cNvSpPr txBox="1"/>
          <p:nvPr/>
        </p:nvSpPr>
        <p:spPr>
          <a:xfrm>
            <a:off x="0" y="6381136"/>
            <a:ext cx="4257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*Købe ind = </a:t>
            </a:r>
            <a:r>
              <a:rPr lang="da-DK" i="1" dirty="0" err="1"/>
              <a:t>einkaufen</a:t>
            </a:r>
            <a:r>
              <a:rPr lang="da-DK" i="1" dirty="0"/>
              <a:t> (løst sammensat)</a:t>
            </a:r>
          </a:p>
        </p:txBody>
      </p:sp>
    </p:spTree>
    <p:extLst>
      <p:ext uri="{BB962C8B-B14F-4D97-AF65-F5344CB8AC3E}">
        <p14:creationId xmlns:p14="http://schemas.microsoft.com/office/powerpoint/2010/main" val="3685326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6B03EB57-4DEB-AAF2-5F06-5DC578053565}"/>
              </a:ext>
            </a:extLst>
          </p:cNvPr>
          <p:cNvSpPr txBox="1"/>
          <p:nvPr/>
        </p:nvSpPr>
        <p:spPr>
          <a:xfrm>
            <a:off x="1" y="0"/>
            <a:ext cx="5895190" cy="70819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numCol="1" rtlCol="0">
            <a:spAutoFit/>
          </a:bodyPr>
          <a:lstStyle/>
          <a:p>
            <a:pPr marL="342900" lvl="0" indent="-3429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000" b="1" dirty="0" err="1">
                <a:latin typeface="+mj-lt"/>
              </a:rPr>
              <a:t>Müll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b="1" dirty="0" err="1">
                <a:latin typeface="+mj-lt"/>
              </a:rPr>
              <a:t>trennen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dirty="0">
                <a:latin typeface="+mj-lt"/>
              </a:rPr>
              <a:t>sortere skrald</a:t>
            </a:r>
          </a:p>
          <a:p>
            <a:pPr marL="342900" lvl="0" indent="-3429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000" b="1" dirty="0">
                <a:latin typeface="+mj-lt"/>
              </a:rPr>
              <a:t>Plastik </a:t>
            </a:r>
            <a:r>
              <a:rPr lang="da-DK" altLang="da-DK" sz="2000" b="1" dirty="0" err="1">
                <a:latin typeface="+mj-lt"/>
              </a:rPr>
              <a:t>vermeiden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dirty="0">
                <a:latin typeface="+mj-lt"/>
              </a:rPr>
              <a:t>undgå plastik</a:t>
            </a:r>
          </a:p>
          <a:p>
            <a:pPr marL="342900" lvl="0" indent="-3429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000" b="1" dirty="0" err="1">
                <a:latin typeface="+mj-lt"/>
              </a:rPr>
              <a:t>Weniger</a:t>
            </a:r>
            <a:r>
              <a:rPr lang="da-DK" altLang="da-DK" sz="2000" b="1" dirty="0">
                <a:latin typeface="+mj-lt"/>
              </a:rPr>
              <a:t> Plastik </a:t>
            </a:r>
            <a:r>
              <a:rPr lang="da-DK" altLang="da-DK" sz="2000" b="1" dirty="0" err="1">
                <a:latin typeface="+mj-lt"/>
              </a:rPr>
              <a:t>benutzen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dirty="0">
                <a:latin typeface="+mj-lt"/>
              </a:rPr>
              <a:t>benytte mindre plastik</a:t>
            </a:r>
          </a:p>
          <a:p>
            <a:pPr marL="342900" lvl="0" indent="-3429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000" b="1" dirty="0" err="1">
                <a:latin typeface="+mj-lt"/>
              </a:rPr>
              <a:t>Fahrrad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b="1" dirty="0" err="1">
                <a:latin typeface="+mj-lt"/>
              </a:rPr>
              <a:t>fahren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dirty="0">
                <a:latin typeface="+mj-lt"/>
              </a:rPr>
              <a:t>køre på cykel</a:t>
            </a:r>
          </a:p>
          <a:p>
            <a:pPr marL="342900" lvl="0" indent="-3429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000" b="1" dirty="0">
                <a:latin typeface="+mj-lt"/>
              </a:rPr>
              <a:t>Zu </a:t>
            </a:r>
            <a:r>
              <a:rPr lang="da-DK" altLang="da-DK" sz="2000" b="1" dirty="0" err="1">
                <a:latin typeface="+mj-lt"/>
              </a:rPr>
              <a:t>Fuß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b="1" dirty="0" err="1">
                <a:latin typeface="+mj-lt"/>
              </a:rPr>
              <a:t>gehen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dirty="0">
                <a:latin typeface="+mj-lt"/>
              </a:rPr>
              <a:t>gå til fods</a:t>
            </a:r>
          </a:p>
          <a:p>
            <a:pPr marL="342900" lvl="0" indent="-3429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000" b="1" dirty="0">
                <a:latin typeface="+mj-lt"/>
              </a:rPr>
              <a:t>Mit dem </a:t>
            </a:r>
            <a:r>
              <a:rPr lang="da-DK" altLang="da-DK" sz="2000" b="1" dirty="0" err="1">
                <a:latin typeface="+mj-lt"/>
              </a:rPr>
              <a:t>Zug</a:t>
            </a:r>
            <a:r>
              <a:rPr lang="da-DK" altLang="da-DK" sz="2000" b="1" dirty="0">
                <a:latin typeface="+mj-lt"/>
              </a:rPr>
              <a:t> und Bus </a:t>
            </a:r>
            <a:r>
              <a:rPr lang="da-DK" altLang="da-DK" sz="2000" b="1" dirty="0" err="1">
                <a:latin typeface="+mj-lt"/>
              </a:rPr>
              <a:t>fahren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dirty="0">
                <a:latin typeface="+mj-lt"/>
              </a:rPr>
              <a:t>køre med tog og bus</a:t>
            </a:r>
          </a:p>
          <a:p>
            <a:pPr marL="342900" lvl="0" indent="-3429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000" b="1" dirty="0" err="1">
                <a:latin typeface="+mj-lt"/>
              </a:rPr>
              <a:t>Weniger</a:t>
            </a:r>
            <a:r>
              <a:rPr lang="da-DK" altLang="da-DK" sz="2000" b="1" dirty="0">
                <a:latin typeface="+mj-lt"/>
              </a:rPr>
              <a:t> Auto </a:t>
            </a:r>
            <a:r>
              <a:rPr lang="da-DK" altLang="da-DK" sz="2000" b="1" dirty="0" err="1">
                <a:latin typeface="+mj-lt"/>
              </a:rPr>
              <a:t>fahren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dirty="0">
                <a:latin typeface="+mj-lt"/>
              </a:rPr>
              <a:t>køre mindre i bil</a:t>
            </a:r>
          </a:p>
          <a:p>
            <a:pPr marL="342900" lvl="0" indent="-3429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000" b="1" dirty="0">
                <a:latin typeface="+mj-lt"/>
              </a:rPr>
              <a:t>Secondhand-</a:t>
            </a:r>
            <a:r>
              <a:rPr lang="da-DK" altLang="da-DK" sz="2000" b="1" dirty="0" err="1">
                <a:latin typeface="+mj-lt"/>
              </a:rPr>
              <a:t>Kleidung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b="1" dirty="0" err="1">
                <a:latin typeface="+mj-lt"/>
              </a:rPr>
              <a:t>kaufen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dirty="0">
                <a:latin typeface="+mj-lt"/>
              </a:rPr>
              <a:t>købe second-hand</a:t>
            </a:r>
          </a:p>
          <a:p>
            <a:pPr marL="342900" lvl="0" indent="-3429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000" b="1" dirty="0" err="1">
                <a:latin typeface="+mj-lt"/>
              </a:rPr>
              <a:t>Weniger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b="1" dirty="0" err="1">
                <a:latin typeface="+mj-lt"/>
              </a:rPr>
              <a:t>Fleisch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dirty="0">
                <a:latin typeface="+mj-lt"/>
              </a:rPr>
              <a:t>essen spise mindre kød</a:t>
            </a:r>
          </a:p>
          <a:p>
            <a:pPr marL="342900" lvl="0" indent="-3429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000" b="1" dirty="0">
                <a:latin typeface="+mj-lt"/>
              </a:rPr>
              <a:t>Mehr </a:t>
            </a:r>
            <a:r>
              <a:rPr lang="da-DK" altLang="da-DK" sz="2000" b="1" dirty="0" err="1">
                <a:latin typeface="+mj-lt"/>
              </a:rPr>
              <a:t>Gemüse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dirty="0">
                <a:latin typeface="+mj-lt"/>
              </a:rPr>
              <a:t>essen spise flere </a:t>
            </a:r>
            <a:r>
              <a:rPr lang="da-DK" altLang="da-DK" sz="2000" dirty="0" err="1">
                <a:latin typeface="+mj-lt"/>
              </a:rPr>
              <a:t>grøntsage</a:t>
            </a:r>
            <a:endParaRPr lang="da-DK" altLang="da-DK" sz="2000" dirty="0">
              <a:latin typeface="+mj-lt"/>
            </a:endParaRPr>
          </a:p>
          <a:p>
            <a:pPr marL="342900" lvl="0" indent="-3429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000" b="1" dirty="0">
                <a:latin typeface="+mj-lt"/>
              </a:rPr>
              <a:t>Regionale </a:t>
            </a:r>
            <a:r>
              <a:rPr lang="da-DK" altLang="da-DK" sz="2000" b="1" dirty="0" err="1">
                <a:latin typeface="+mj-lt"/>
              </a:rPr>
              <a:t>Produkte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b="1" dirty="0" err="1">
                <a:latin typeface="+mj-lt"/>
              </a:rPr>
              <a:t>kaufen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dirty="0">
                <a:latin typeface="+mj-lt"/>
              </a:rPr>
              <a:t>købe regionale produkter</a:t>
            </a:r>
          </a:p>
          <a:p>
            <a:pPr marL="342900" lvl="0" indent="-3429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000" b="1" dirty="0">
                <a:latin typeface="+mj-lt"/>
              </a:rPr>
              <a:t>Essen </a:t>
            </a:r>
            <a:r>
              <a:rPr lang="da-DK" altLang="da-DK" sz="2000" b="1" dirty="0" err="1">
                <a:latin typeface="+mj-lt"/>
              </a:rPr>
              <a:t>nicht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b="1" dirty="0" err="1">
                <a:latin typeface="+mj-lt"/>
              </a:rPr>
              <a:t>wegwerfen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dirty="0">
                <a:latin typeface="+mj-lt"/>
              </a:rPr>
              <a:t>ikke smide mad ud</a:t>
            </a:r>
          </a:p>
          <a:p>
            <a:pPr marL="342900" lvl="0" indent="-3429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000" b="1" dirty="0" err="1">
                <a:latin typeface="+mj-lt"/>
              </a:rPr>
              <a:t>Kurzer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b="1" dirty="0" err="1">
                <a:latin typeface="+mj-lt"/>
              </a:rPr>
              <a:t>duschen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dirty="0">
                <a:latin typeface="+mj-lt"/>
              </a:rPr>
              <a:t>tage kortere brusebad</a:t>
            </a:r>
          </a:p>
          <a:p>
            <a:pPr marL="342900" lvl="0" indent="-3429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000" b="1" dirty="0" err="1">
                <a:latin typeface="+mj-lt"/>
              </a:rPr>
              <a:t>Müll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b="1" dirty="0" err="1">
                <a:latin typeface="+mj-lt"/>
              </a:rPr>
              <a:t>auf</a:t>
            </a:r>
            <a:r>
              <a:rPr lang="da-DK" altLang="da-DK" sz="2000" b="1" dirty="0">
                <a:latin typeface="+mj-lt"/>
              </a:rPr>
              <a:t> der </a:t>
            </a:r>
            <a:r>
              <a:rPr lang="da-DK" altLang="da-DK" sz="2000" b="1" dirty="0" err="1">
                <a:latin typeface="+mj-lt"/>
              </a:rPr>
              <a:t>Straße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b="1" dirty="0" err="1">
                <a:latin typeface="+mj-lt"/>
              </a:rPr>
              <a:t>sammeln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dirty="0">
                <a:latin typeface="+mj-lt"/>
              </a:rPr>
              <a:t>samle skrald på gaden</a:t>
            </a:r>
          </a:p>
          <a:p>
            <a:pPr marL="342900" lvl="0" indent="-3429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000" b="1" dirty="0" err="1">
                <a:latin typeface="+mj-lt"/>
              </a:rPr>
              <a:t>Umweltfreundliche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b="1" dirty="0" err="1">
                <a:latin typeface="+mj-lt"/>
              </a:rPr>
              <a:t>Produkte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b="1" dirty="0" err="1">
                <a:latin typeface="+mj-lt"/>
              </a:rPr>
              <a:t>kaufen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dirty="0">
                <a:latin typeface="+mj-lt"/>
              </a:rPr>
              <a:t>købe miljøvenlige produkter</a:t>
            </a:r>
          </a:p>
          <a:p>
            <a:pPr marL="342900" lvl="0" indent="-3429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000" b="1" dirty="0" err="1">
                <a:latin typeface="+mj-lt"/>
              </a:rPr>
              <a:t>Weniger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b="1" dirty="0" err="1">
                <a:latin typeface="+mj-lt"/>
              </a:rPr>
              <a:t>fliegen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dirty="0">
                <a:latin typeface="+mj-lt"/>
              </a:rPr>
              <a:t>flyve mindre</a:t>
            </a:r>
          </a:p>
          <a:p>
            <a:pPr marL="342900" lvl="0" indent="-3429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000" b="1" dirty="0">
                <a:latin typeface="+mj-lt"/>
              </a:rPr>
              <a:t>Alte </a:t>
            </a:r>
            <a:r>
              <a:rPr lang="da-DK" altLang="da-DK" sz="2000" b="1" dirty="0" err="1">
                <a:latin typeface="+mj-lt"/>
              </a:rPr>
              <a:t>Sachen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b="1" dirty="0" err="1">
                <a:latin typeface="+mj-lt"/>
              </a:rPr>
              <a:t>reparieren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dirty="0">
                <a:latin typeface="+mj-lt"/>
              </a:rPr>
              <a:t>reparere gamle ting</a:t>
            </a:r>
          </a:p>
          <a:p>
            <a:pPr marL="342900" lvl="0" indent="-3429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000" b="1" dirty="0">
                <a:latin typeface="+mj-lt"/>
              </a:rPr>
              <a:t>Bio-</a:t>
            </a:r>
            <a:r>
              <a:rPr lang="da-DK" altLang="da-DK" sz="2000" b="1" dirty="0" err="1">
                <a:latin typeface="+mj-lt"/>
              </a:rPr>
              <a:t>Produkte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b="1" dirty="0" err="1">
                <a:latin typeface="+mj-lt"/>
              </a:rPr>
              <a:t>einkaufen</a:t>
            </a:r>
            <a:r>
              <a:rPr lang="da-DK" altLang="da-DK" sz="2000" b="1" dirty="0">
                <a:latin typeface="+mj-lt"/>
              </a:rPr>
              <a:t> </a:t>
            </a:r>
            <a:r>
              <a:rPr lang="da-DK" altLang="da-DK" sz="2000" dirty="0">
                <a:latin typeface="+mj-lt"/>
              </a:rPr>
              <a:t>købe økologisk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AF2E57D-84A3-B8BE-F758-2C8BF356CDB4}"/>
              </a:ext>
            </a:extLst>
          </p:cNvPr>
          <p:cNvSpPr txBox="1"/>
          <p:nvPr/>
        </p:nvSpPr>
        <p:spPr>
          <a:xfrm>
            <a:off x="5895191" y="0"/>
            <a:ext cx="6296809" cy="5748240"/>
          </a:xfrm>
          <a:prstGeom prst="rect">
            <a:avLst/>
          </a:prstGeom>
          <a:solidFill>
            <a:srgbClr val="FFB7B7"/>
          </a:solidFill>
        </p:spPr>
        <p:txBody>
          <a:bodyPr wrap="square" numCol="1">
            <a:spAutoFit/>
          </a:bodyPr>
          <a:lstStyle/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Müll nicht trennen </a:t>
            </a:r>
            <a:r>
              <a:rPr lang="de-DE" sz="2000" dirty="0" err="1">
                <a:latin typeface="+mj-lt"/>
              </a:rPr>
              <a:t>ikke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sortere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skrald</a:t>
            </a:r>
            <a:endParaRPr lang="da-DK" sz="2000" dirty="0">
              <a:latin typeface="+mj-lt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Müll auf die Straßen werfen </a:t>
            </a:r>
            <a:r>
              <a:rPr lang="de-DE" sz="2000" dirty="0" err="1">
                <a:latin typeface="+mj-lt"/>
              </a:rPr>
              <a:t>smide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skrald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på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gaden</a:t>
            </a:r>
            <a:r>
              <a:rPr lang="de-DE" sz="2000" dirty="0">
                <a:latin typeface="+mj-lt"/>
              </a:rPr>
              <a:t> </a:t>
            </a:r>
            <a:endParaRPr lang="da-DK" sz="2000" dirty="0">
              <a:latin typeface="+mj-lt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Plastik viel benutzen </a:t>
            </a:r>
            <a:r>
              <a:rPr lang="de-DE" sz="2000" dirty="0" err="1">
                <a:latin typeface="+mj-lt"/>
              </a:rPr>
              <a:t>benytte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meget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plastik</a:t>
            </a:r>
            <a:endParaRPr lang="da-DK" sz="2000" dirty="0">
              <a:latin typeface="+mj-lt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Viele Plastiktüten nehmen </a:t>
            </a:r>
            <a:r>
              <a:rPr lang="de-DE" sz="2000" dirty="0">
                <a:latin typeface="+mj-lt"/>
              </a:rPr>
              <a:t>tage mange </a:t>
            </a:r>
            <a:r>
              <a:rPr lang="de-DE" sz="2000" dirty="0" err="1">
                <a:latin typeface="+mj-lt"/>
              </a:rPr>
              <a:t>plastikposer</a:t>
            </a:r>
            <a:endParaRPr lang="da-DK" sz="2000" dirty="0">
              <a:latin typeface="+mj-lt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a-DK" sz="2000" b="1" dirty="0" err="1">
                <a:latin typeface="+mj-lt"/>
              </a:rPr>
              <a:t>Viele</a:t>
            </a:r>
            <a:r>
              <a:rPr lang="da-DK" sz="2000" b="1" dirty="0">
                <a:latin typeface="+mj-lt"/>
              </a:rPr>
              <a:t> KI-Prompts machen </a:t>
            </a:r>
            <a:r>
              <a:rPr lang="da-DK" sz="2000" dirty="0">
                <a:latin typeface="+mj-lt"/>
              </a:rPr>
              <a:t>lave mange AI-prompts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Licht immer anlassen</a:t>
            </a:r>
            <a:r>
              <a:rPr lang="de-DE" sz="2000" dirty="0">
                <a:latin typeface="+mj-lt"/>
              </a:rPr>
              <a:t> lade </a:t>
            </a:r>
            <a:r>
              <a:rPr lang="de-DE" sz="2000" dirty="0" err="1">
                <a:latin typeface="+mj-lt"/>
              </a:rPr>
              <a:t>lyset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stå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tændt</a:t>
            </a:r>
            <a:endParaRPr lang="da-DK" sz="2000" dirty="0">
              <a:latin typeface="+mj-lt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Viel Auto fahren </a:t>
            </a:r>
            <a:r>
              <a:rPr lang="de-DE" sz="2000" dirty="0" err="1">
                <a:latin typeface="+mj-lt"/>
              </a:rPr>
              <a:t>køre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meget</a:t>
            </a:r>
            <a:r>
              <a:rPr lang="de-DE" sz="2000" dirty="0">
                <a:latin typeface="+mj-lt"/>
              </a:rPr>
              <a:t> i </a:t>
            </a:r>
            <a:r>
              <a:rPr lang="de-DE" sz="2000" dirty="0" err="1">
                <a:latin typeface="+mj-lt"/>
              </a:rPr>
              <a:t>bil</a:t>
            </a:r>
            <a:endParaRPr lang="da-DK" sz="2000" dirty="0">
              <a:latin typeface="+mj-lt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Fast Fashion kaufen </a:t>
            </a:r>
            <a:r>
              <a:rPr lang="de-DE" sz="2000" dirty="0" err="1">
                <a:latin typeface="+mj-lt"/>
              </a:rPr>
              <a:t>købe</a:t>
            </a:r>
            <a:r>
              <a:rPr lang="de-DE" sz="2000" dirty="0">
                <a:latin typeface="+mj-lt"/>
              </a:rPr>
              <a:t> fast-fashion</a:t>
            </a:r>
            <a:endParaRPr lang="da-DK" sz="2000" dirty="0">
              <a:latin typeface="+mj-lt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Viel Fleisch essen </a:t>
            </a:r>
            <a:r>
              <a:rPr lang="de-DE" sz="2000" dirty="0" err="1">
                <a:latin typeface="+mj-lt"/>
              </a:rPr>
              <a:t>spise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meget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køde</a:t>
            </a:r>
            <a:endParaRPr lang="da-DK" sz="2000" dirty="0">
              <a:latin typeface="+mj-lt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Produkte aus dem Ausland kaufen </a:t>
            </a:r>
            <a:r>
              <a:rPr lang="de-DE" sz="2000" dirty="0" err="1">
                <a:latin typeface="+mj-lt"/>
              </a:rPr>
              <a:t>købe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produkter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fra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udlandet</a:t>
            </a:r>
            <a:endParaRPr lang="de-DE" sz="2000" dirty="0">
              <a:latin typeface="+mj-lt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Nicht </a:t>
            </a:r>
            <a:r>
              <a:rPr lang="da-DK" sz="2000" b="1" dirty="0">
                <a:latin typeface="+mj-lt"/>
              </a:rPr>
              <a:t>Bio-</a:t>
            </a:r>
            <a:r>
              <a:rPr lang="da-DK" sz="2000" b="1" dirty="0" err="1">
                <a:latin typeface="+mj-lt"/>
              </a:rPr>
              <a:t>Produkte</a:t>
            </a:r>
            <a:r>
              <a:rPr lang="da-DK" sz="2000" b="1" dirty="0">
                <a:latin typeface="+mj-lt"/>
              </a:rPr>
              <a:t> </a:t>
            </a:r>
            <a:r>
              <a:rPr lang="da-DK" sz="2000" b="1" dirty="0" err="1">
                <a:latin typeface="+mj-lt"/>
              </a:rPr>
              <a:t>einkaufen</a:t>
            </a:r>
            <a:r>
              <a:rPr lang="da-DK" sz="2000" dirty="0">
                <a:latin typeface="+mj-lt"/>
              </a:rPr>
              <a:t> ikke købe økologisk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Essen wegwerfen </a:t>
            </a:r>
            <a:r>
              <a:rPr lang="de-DE" sz="2000" dirty="0" err="1">
                <a:latin typeface="+mj-lt"/>
              </a:rPr>
              <a:t>smide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mad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ud</a:t>
            </a:r>
            <a:endParaRPr lang="da-DK" sz="2000" dirty="0">
              <a:latin typeface="+mj-lt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Lange duschen </a:t>
            </a:r>
            <a:r>
              <a:rPr lang="de-DE" sz="2000" dirty="0">
                <a:latin typeface="+mj-lt"/>
              </a:rPr>
              <a:t>tage lange </a:t>
            </a:r>
            <a:r>
              <a:rPr lang="de-DE" sz="2000" dirty="0" err="1">
                <a:latin typeface="+mj-lt"/>
              </a:rPr>
              <a:t>brusebade</a:t>
            </a:r>
            <a:endParaRPr lang="da-DK" sz="2000" dirty="0">
              <a:latin typeface="+mj-lt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Oft fliegen </a:t>
            </a:r>
            <a:r>
              <a:rPr lang="de-DE" sz="2000" dirty="0" err="1">
                <a:latin typeface="+mj-lt"/>
              </a:rPr>
              <a:t>flyve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ofte</a:t>
            </a:r>
            <a:endParaRPr lang="da-DK" sz="2000" dirty="0">
              <a:latin typeface="+mj-lt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Sachen nicht reparieren </a:t>
            </a:r>
            <a:r>
              <a:rPr lang="de-DE" sz="2000" dirty="0" err="1">
                <a:latin typeface="+mj-lt"/>
              </a:rPr>
              <a:t>ikke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reparere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ting</a:t>
            </a:r>
            <a:endParaRPr lang="da-DK" sz="2000" dirty="0">
              <a:latin typeface="+mj-lt"/>
            </a:endParaRP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Zu viel kaufen </a:t>
            </a:r>
            <a:r>
              <a:rPr lang="de-DE" sz="2000" dirty="0" err="1">
                <a:latin typeface="+mj-lt"/>
              </a:rPr>
              <a:t>købe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for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meget</a:t>
            </a:r>
            <a:endParaRPr lang="da-DK" sz="2000" dirty="0">
              <a:latin typeface="+mj-lt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B8BBB05-61D8-6102-B255-F3C9C25045EF}"/>
              </a:ext>
            </a:extLst>
          </p:cNvPr>
          <p:cNvSpPr txBox="1"/>
          <p:nvPr/>
        </p:nvSpPr>
        <p:spPr>
          <a:xfrm>
            <a:off x="5895190" y="5762546"/>
            <a:ext cx="6296809" cy="10802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a-DK" sz="2000" b="1" dirty="0"/>
              <a:t>Vær i stand til at forklare, hvad du gør for klimaet, og hvad du kan gøre bedre.</a:t>
            </a:r>
          </a:p>
          <a:p>
            <a:pPr>
              <a:lnSpc>
                <a:spcPts val="2600"/>
              </a:lnSpc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88490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ACB0DBA-02F4-7549-F03E-3DF1673E3A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6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CE338C1-D6A6-B6DE-4A65-7898EEA5D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9412"/>
            <a:ext cx="9144000" cy="2387600"/>
          </a:xfrm>
        </p:spPr>
        <p:txBody>
          <a:bodyPr>
            <a:normAutofit/>
          </a:bodyPr>
          <a:lstStyle/>
          <a:p>
            <a:r>
              <a:rPr lang="da-DK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Klimawandel</a:t>
            </a:r>
            <a:endParaRPr lang="da-DK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C6A8010-16B1-94E4-8060-9F075DC59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2326"/>
            <a:ext cx="9144000" cy="1655762"/>
          </a:xfrm>
        </p:spPr>
        <p:txBody>
          <a:bodyPr>
            <a:normAutofit/>
          </a:bodyPr>
          <a:lstStyle/>
          <a:p>
            <a:r>
              <a:rPr lang="da-DK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Einfach</a:t>
            </a:r>
            <a:r>
              <a:rPr lang="da-DK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erklärt</a:t>
            </a:r>
            <a:endParaRPr lang="da-DK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0DDBBF6-CC87-4F41-4EEA-FAC766DEAE7D}"/>
              </a:ext>
            </a:extLst>
          </p:cNvPr>
          <p:cNvSpPr txBox="1"/>
          <p:nvPr/>
        </p:nvSpPr>
        <p:spPr>
          <a:xfrm>
            <a:off x="6646763" y="6488668"/>
            <a:ext cx="63168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>
                <a:highlight>
                  <a:srgbClr val="FFFF00"/>
                </a:highlight>
                <a:hlinkClick r:id="rId3"/>
              </a:rPr>
              <a:t>https://www.youtube.com/watch?v=ahmPEzHAD1s</a:t>
            </a:r>
            <a:r>
              <a:rPr lang="da-DK" b="1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31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502686-A32F-59D2-5CBA-5B0A81C40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3195139" cy="6858000"/>
          </a:xfrm>
        </p:spPr>
        <p:txBody>
          <a:bodyPr numCol="2">
            <a:normAutofit/>
          </a:bodyPr>
          <a:lstStyle/>
          <a:p>
            <a:r>
              <a:rPr lang="de-DE" b="1" dirty="0"/>
              <a:t>Der Klimawandel </a:t>
            </a:r>
            <a:r>
              <a:rPr lang="de-DE" dirty="0" err="1"/>
              <a:t>klimaforanderingerne</a:t>
            </a:r>
            <a:endParaRPr lang="de-DE" dirty="0"/>
          </a:p>
          <a:p>
            <a:r>
              <a:rPr lang="de-DE" b="1" dirty="0"/>
              <a:t>Verbrennen</a:t>
            </a:r>
            <a:r>
              <a:rPr lang="de-DE" dirty="0"/>
              <a:t> </a:t>
            </a:r>
            <a:r>
              <a:rPr lang="de-DE" dirty="0" err="1"/>
              <a:t>afbrænde</a:t>
            </a:r>
            <a:endParaRPr lang="de-DE" dirty="0"/>
          </a:p>
          <a:p>
            <a:r>
              <a:rPr lang="de-DE" b="1" dirty="0"/>
              <a:t>Die Eiszeit </a:t>
            </a:r>
            <a:r>
              <a:rPr lang="de-DE" dirty="0" err="1"/>
              <a:t>istiden</a:t>
            </a:r>
            <a:endParaRPr lang="de-DE" dirty="0"/>
          </a:p>
          <a:p>
            <a:r>
              <a:rPr lang="de-DE" b="1" dirty="0"/>
              <a:t>Die Globale Erwärmung </a:t>
            </a:r>
            <a:r>
              <a:rPr lang="de-DE" dirty="0"/>
              <a:t>den global </a:t>
            </a:r>
            <a:r>
              <a:rPr lang="de-DE" dirty="0" err="1"/>
              <a:t>opvarminng</a:t>
            </a:r>
            <a:endParaRPr lang="de-DE" dirty="0"/>
          </a:p>
          <a:p>
            <a:r>
              <a:rPr lang="de-DE" b="1" dirty="0"/>
              <a:t>Der Treibhauseffekt </a:t>
            </a:r>
            <a:r>
              <a:rPr lang="de-DE" dirty="0" err="1"/>
              <a:t>drivhuseffekten</a:t>
            </a:r>
            <a:endParaRPr lang="de-DE" dirty="0"/>
          </a:p>
          <a:p>
            <a:r>
              <a:rPr lang="de-DE" b="1" dirty="0"/>
              <a:t>Das CO2 </a:t>
            </a:r>
            <a:r>
              <a:rPr lang="de-DE" dirty="0"/>
              <a:t>CO2en</a:t>
            </a:r>
          </a:p>
          <a:p>
            <a:r>
              <a:rPr lang="de-DE" b="1" dirty="0"/>
              <a:t>Die Dürre </a:t>
            </a:r>
            <a:r>
              <a:rPr lang="de-DE" dirty="0" err="1"/>
              <a:t>tørren</a:t>
            </a:r>
            <a:endParaRPr lang="de-DE" dirty="0"/>
          </a:p>
          <a:p>
            <a:r>
              <a:rPr lang="de-DE" b="1" dirty="0"/>
              <a:t>Das Öl </a:t>
            </a:r>
            <a:r>
              <a:rPr lang="de-DE" dirty="0" err="1"/>
              <a:t>olien</a:t>
            </a:r>
            <a:endParaRPr lang="de-DE" dirty="0"/>
          </a:p>
          <a:p>
            <a:r>
              <a:rPr lang="de-DE" b="1" dirty="0"/>
              <a:t>Die Kohle </a:t>
            </a:r>
            <a:r>
              <a:rPr lang="de-DE" dirty="0" err="1"/>
              <a:t>kullet</a:t>
            </a:r>
            <a:endParaRPr lang="de-DE" dirty="0"/>
          </a:p>
          <a:p>
            <a:r>
              <a:rPr lang="de-DE" b="1" dirty="0"/>
              <a:t>Die Sonne </a:t>
            </a:r>
            <a:r>
              <a:rPr lang="de-DE" dirty="0" err="1"/>
              <a:t>solen</a:t>
            </a:r>
            <a:endParaRPr lang="de-DE" dirty="0"/>
          </a:p>
          <a:p>
            <a:r>
              <a:rPr lang="de-DE" b="1" dirty="0"/>
              <a:t>Die Temperatur </a:t>
            </a:r>
            <a:r>
              <a:rPr lang="de-DE" dirty="0" err="1"/>
              <a:t>temperaturen</a:t>
            </a:r>
            <a:endParaRPr lang="de-DE" dirty="0"/>
          </a:p>
          <a:p>
            <a:r>
              <a:rPr lang="de-DE" b="1" dirty="0"/>
              <a:t>Die Niederschläge </a:t>
            </a:r>
            <a:r>
              <a:rPr lang="de-DE" dirty="0" err="1"/>
              <a:t>nedbøren</a:t>
            </a:r>
            <a:endParaRPr lang="de-DE" dirty="0"/>
          </a:p>
          <a:p>
            <a:r>
              <a:rPr lang="de-DE" b="1" dirty="0"/>
              <a:t>Die Strahlen </a:t>
            </a:r>
            <a:r>
              <a:rPr lang="de-DE" dirty="0" err="1"/>
              <a:t>strålerme</a:t>
            </a:r>
            <a:endParaRPr lang="de-DE" dirty="0"/>
          </a:p>
          <a:p>
            <a:r>
              <a:rPr lang="de-DE" b="1" dirty="0"/>
              <a:t>Das Gas </a:t>
            </a:r>
            <a:r>
              <a:rPr lang="de-DE" dirty="0" err="1"/>
              <a:t>gassen</a:t>
            </a:r>
            <a:endParaRPr lang="de-DE" dirty="0"/>
          </a:p>
          <a:p>
            <a:r>
              <a:rPr lang="de-DE" b="1" dirty="0"/>
              <a:t>Die Erde </a:t>
            </a:r>
            <a:r>
              <a:rPr lang="de-DE" dirty="0" err="1"/>
              <a:t>jorden</a:t>
            </a:r>
            <a:endParaRPr lang="de-DE" dirty="0"/>
          </a:p>
          <a:p>
            <a:r>
              <a:rPr lang="de-DE" b="1" dirty="0"/>
              <a:t>Anthropogen</a:t>
            </a:r>
            <a:r>
              <a:rPr lang="de-DE" dirty="0"/>
              <a:t> </a:t>
            </a:r>
            <a:r>
              <a:rPr lang="de-DE" dirty="0" err="1"/>
              <a:t>menskeskabt</a:t>
            </a:r>
            <a:endParaRPr lang="de-DE" dirty="0"/>
          </a:p>
          <a:p>
            <a:r>
              <a:rPr lang="de-DE" b="1" dirty="0"/>
              <a:t>Emittieren</a:t>
            </a:r>
            <a:r>
              <a:rPr lang="de-DE" dirty="0"/>
              <a:t> </a:t>
            </a:r>
            <a:r>
              <a:rPr lang="de-DE" dirty="0" err="1"/>
              <a:t>emmitere</a:t>
            </a:r>
            <a:r>
              <a:rPr lang="de-DE" dirty="0"/>
              <a:t> (</a:t>
            </a:r>
            <a:r>
              <a:rPr lang="de-DE" dirty="0" err="1"/>
              <a:t>udlede</a:t>
            </a:r>
            <a:r>
              <a:rPr lang="de-DE" dirty="0"/>
              <a:t>)</a:t>
            </a:r>
          </a:p>
          <a:p>
            <a:r>
              <a:rPr lang="de-DE" b="1" dirty="0"/>
              <a:t>Der Boden  </a:t>
            </a:r>
            <a:r>
              <a:rPr lang="de-DE" dirty="0" err="1"/>
              <a:t>jorden</a:t>
            </a:r>
            <a:endParaRPr lang="de-DE" dirty="0"/>
          </a:p>
          <a:p>
            <a:r>
              <a:rPr lang="de-DE" b="1" dirty="0"/>
              <a:t>Die Menschheit </a:t>
            </a:r>
            <a:r>
              <a:rPr lang="de-DE" dirty="0" err="1"/>
              <a:t>menneskeheden</a:t>
            </a:r>
            <a:endParaRPr lang="de-DE" dirty="0"/>
          </a:p>
          <a:p>
            <a:r>
              <a:rPr lang="de-DE" b="1" dirty="0"/>
              <a:t>Schmelzen</a:t>
            </a:r>
            <a:r>
              <a:rPr lang="de-DE" dirty="0"/>
              <a:t> </a:t>
            </a:r>
            <a:r>
              <a:rPr lang="de-DE" dirty="0" err="1"/>
              <a:t>smelte</a:t>
            </a:r>
            <a:endParaRPr lang="de-DE" dirty="0"/>
          </a:p>
          <a:p>
            <a:r>
              <a:rPr lang="de-DE" b="1" dirty="0"/>
              <a:t>Das Jahrhundert </a:t>
            </a:r>
            <a:r>
              <a:rPr lang="de-DE" dirty="0" err="1"/>
              <a:t>århundredet</a:t>
            </a:r>
            <a:endParaRPr lang="de-DE" dirty="0"/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6226F6C-02E4-27EA-5EAC-766448769E62}"/>
              </a:ext>
            </a:extLst>
          </p:cNvPr>
          <p:cNvSpPr txBox="1"/>
          <p:nvPr/>
        </p:nvSpPr>
        <p:spPr>
          <a:xfrm>
            <a:off x="8644049" y="5380672"/>
            <a:ext cx="3547951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a-DK" sz="3000" b="1" dirty="0"/>
              <a:t>Ord til </a:t>
            </a:r>
            <a:r>
              <a:rPr lang="da-DK" sz="3000" b="1" dirty="0" err="1"/>
              <a:t>Klimawandel</a:t>
            </a:r>
            <a:r>
              <a:rPr lang="da-DK" sz="3000" b="1" dirty="0"/>
              <a:t> – </a:t>
            </a:r>
            <a:r>
              <a:rPr lang="da-DK" sz="3000" b="1" dirty="0" err="1"/>
              <a:t>Einfach</a:t>
            </a:r>
            <a:r>
              <a:rPr lang="da-DK" sz="3000" b="1" dirty="0"/>
              <a:t> </a:t>
            </a:r>
            <a:r>
              <a:rPr lang="da-DK" sz="3000" b="1" dirty="0" err="1"/>
              <a:t>erklärt</a:t>
            </a:r>
            <a:endParaRPr lang="da-DK" sz="3000" dirty="0"/>
          </a:p>
        </p:txBody>
      </p:sp>
    </p:spTree>
    <p:extLst>
      <p:ext uri="{BB962C8B-B14F-4D97-AF65-F5344CB8AC3E}">
        <p14:creationId xmlns:p14="http://schemas.microsoft.com/office/powerpoint/2010/main" val="409865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tegneserie, grafisk design, skærmbillede&#10;&#10;Automatisk genereret beskrivelse">
            <a:extLst>
              <a:ext uri="{FF2B5EF4-FFF2-40B4-BE49-F238E27FC236}">
                <a16:creationId xmlns:a16="http://schemas.microsoft.com/office/drawing/2014/main" id="{3351AC37-0013-BBF7-10B0-904A6A8CD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109463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Et billede, der indeholder tekst, skærmbillede&#10;&#10;Automatisk genereret beskrivelse">
            <a:extLst>
              <a:ext uri="{FF2B5EF4-FFF2-40B4-BE49-F238E27FC236}">
                <a16:creationId xmlns:a16="http://schemas.microsoft.com/office/drawing/2014/main" id="{8F10981C-D544-9ED3-BD4F-1B8A40167A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3429000"/>
            <a:ext cx="6108447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FFE21EF8-1CE7-7BC0-70A1-80D12F3F1B16}"/>
              </a:ext>
            </a:extLst>
          </p:cNvPr>
          <p:cNvSpPr txBox="1"/>
          <p:nvPr/>
        </p:nvSpPr>
        <p:spPr>
          <a:xfrm>
            <a:off x="6109462" y="0"/>
            <a:ext cx="6096000" cy="11631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Erdoberfläche (f) - Atmosphäre (f) - Treibhausgase (</a:t>
            </a:r>
            <a:r>
              <a:rPr lang="de-DE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</a:t>
            </a:r>
            <a:r>
              <a:rPr lang="de-DE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- erwärmen - Erde (f) - Sonne (f) - strahlen - Boden (m) - reflektiert - nach oben -</a:t>
            </a:r>
            <a:endParaRPr lang="da-DK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FE917A7B-41C1-3F7B-6BAC-50E011A98428}"/>
              </a:ext>
            </a:extLst>
          </p:cNvPr>
          <p:cNvSpPr txBox="1"/>
          <p:nvPr/>
        </p:nvSpPr>
        <p:spPr>
          <a:xfrm>
            <a:off x="6109462" y="3519763"/>
            <a:ext cx="6101080" cy="11631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verursacht - Menschen (</a:t>
            </a:r>
            <a:r>
              <a:rPr lang="de-DE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</a:t>
            </a:r>
            <a:r>
              <a:rPr lang="de-DE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-  Treibhausgase (</a:t>
            </a:r>
            <a:r>
              <a:rPr lang="de-DE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</a:t>
            </a:r>
            <a:r>
              <a:rPr lang="de-DE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-   freisetzen - Öl  - Kohle verbrennen -  Folge (f) - die Globale Erwärmung (f) </a:t>
            </a:r>
            <a:endParaRPr lang="da-DK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9194CD0-38EC-31E2-CEE3-D422C506A8EE}"/>
              </a:ext>
            </a:extLst>
          </p:cNvPr>
          <p:cNvSpPr txBox="1"/>
          <p:nvPr/>
        </p:nvSpPr>
        <p:spPr>
          <a:xfrm>
            <a:off x="6874003" y="5473005"/>
            <a:ext cx="5316982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a-DK" sz="2800" b="1" dirty="0"/>
              <a:t>I skal være i stand til at forklare om drivhuseffekten. Både den normale og menneskeskabte.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41807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Et billede, der indeholder tøj, Naturlige fødevarer, Lokale fødevarer, Helsekost&#10;&#10;Automatisk genereret beskrivelse">
            <a:extLst>
              <a:ext uri="{FF2B5EF4-FFF2-40B4-BE49-F238E27FC236}">
                <a16:creationId xmlns:a16="http://schemas.microsoft.com/office/drawing/2014/main" id="{4436A8C2-893A-2E49-4644-1BCEBCA0DC7A}"/>
              </a:ext>
            </a:extLst>
          </p:cNvPr>
          <p:cNvPicPr>
            <a:picLocks/>
          </p:cNvPicPr>
          <p:nvPr/>
        </p:nvPicPr>
        <p:blipFill>
          <a:blip r:embed="rId2" cstate="print"/>
          <a:srcRect b="31953"/>
          <a:stretch>
            <a:fillRect/>
          </a:stretch>
        </p:blipFill>
        <p:spPr>
          <a:xfrm>
            <a:off x="0" y="-8255"/>
            <a:ext cx="12192001" cy="68662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4337F41-2790-1071-6AE3-83D1A01B7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5078"/>
            <a:ext cx="9144000" cy="2387600"/>
          </a:xfrm>
        </p:spPr>
        <p:txBody>
          <a:bodyPr>
            <a:noAutofit/>
          </a:bodyPr>
          <a:lstStyle/>
          <a:p>
            <a:r>
              <a:rPr lang="da-DK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da-DK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</a:t>
            </a:r>
            <a:r>
              <a:rPr lang="da-DK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da-DK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da-DK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a-DK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korrekt </a:t>
            </a:r>
            <a:r>
              <a:rPr lang="da-DK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da-DK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262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30FD22-8D97-2AD5-E360-7E783D1C7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numCol="2">
            <a:normAutofit fontScale="70000" lnSpcReduction="20000"/>
          </a:bodyPr>
          <a:lstStyle/>
          <a:p>
            <a:pPr>
              <a:lnSpc>
                <a:spcPts val="3800"/>
              </a:lnSpc>
            </a:pPr>
            <a:r>
              <a:rPr lang="da-DK" sz="3400" b="1" dirty="0"/>
              <a:t>Die </a:t>
            </a:r>
            <a:r>
              <a:rPr lang="da-DK" sz="3400" b="1" dirty="0" err="1"/>
              <a:t>Lebensmittel</a:t>
            </a:r>
            <a:r>
              <a:rPr lang="da-DK" sz="3400" b="1" dirty="0"/>
              <a:t> </a:t>
            </a:r>
            <a:r>
              <a:rPr lang="da-DK" sz="3400" dirty="0"/>
              <a:t>fødevarerne</a:t>
            </a:r>
          </a:p>
          <a:p>
            <a:pPr>
              <a:lnSpc>
                <a:spcPts val="3800"/>
              </a:lnSpc>
            </a:pPr>
            <a:r>
              <a:rPr lang="da-DK" sz="3400" b="1" dirty="0" err="1"/>
              <a:t>Weite</a:t>
            </a:r>
            <a:r>
              <a:rPr lang="da-DK" sz="3400" b="1" dirty="0"/>
              <a:t> </a:t>
            </a:r>
            <a:r>
              <a:rPr lang="da-DK" sz="3400" b="1" dirty="0" err="1"/>
              <a:t>Transportwege</a:t>
            </a:r>
            <a:r>
              <a:rPr lang="da-DK" sz="3400" b="1" dirty="0"/>
              <a:t> </a:t>
            </a:r>
            <a:r>
              <a:rPr lang="da-DK" sz="3400" dirty="0"/>
              <a:t>lange transportveje</a:t>
            </a:r>
          </a:p>
          <a:p>
            <a:pPr>
              <a:lnSpc>
                <a:spcPts val="3800"/>
              </a:lnSpc>
            </a:pPr>
            <a:r>
              <a:rPr lang="da-DK" sz="3400" b="1" dirty="0"/>
              <a:t>Der </a:t>
            </a:r>
            <a:r>
              <a:rPr lang="da-DK" sz="3400" b="1" dirty="0" err="1"/>
              <a:t>Apfel</a:t>
            </a:r>
            <a:r>
              <a:rPr lang="da-DK" sz="3400" b="1" dirty="0"/>
              <a:t> </a:t>
            </a:r>
            <a:r>
              <a:rPr lang="da-DK" sz="3400" dirty="0"/>
              <a:t>æblet</a:t>
            </a:r>
          </a:p>
          <a:p>
            <a:pPr>
              <a:lnSpc>
                <a:spcPts val="3800"/>
              </a:lnSpc>
            </a:pPr>
            <a:r>
              <a:rPr lang="da-DK" sz="3400" b="1" dirty="0"/>
              <a:t>Das </a:t>
            </a:r>
            <a:r>
              <a:rPr lang="da-DK" sz="3400" b="1" dirty="0" err="1"/>
              <a:t>Lamm</a:t>
            </a:r>
            <a:r>
              <a:rPr lang="da-DK" sz="3400" b="1" dirty="0"/>
              <a:t> </a:t>
            </a:r>
            <a:r>
              <a:rPr lang="da-DK" sz="3400" dirty="0"/>
              <a:t>lammet</a:t>
            </a:r>
          </a:p>
          <a:p>
            <a:pPr>
              <a:lnSpc>
                <a:spcPts val="3800"/>
              </a:lnSpc>
            </a:pPr>
            <a:r>
              <a:rPr lang="da-DK" sz="3400" b="1" dirty="0"/>
              <a:t>Der </a:t>
            </a:r>
            <a:r>
              <a:rPr lang="da-DK" sz="3400" b="1" dirty="0" err="1"/>
              <a:t>Verbraucher</a:t>
            </a:r>
            <a:r>
              <a:rPr lang="da-DK" sz="3400" b="1" dirty="0"/>
              <a:t> </a:t>
            </a:r>
            <a:r>
              <a:rPr lang="da-DK" sz="3400" dirty="0"/>
              <a:t>forbrugeren</a:t>
            </a:r>
          </a:p>
          <a:p>
            <a:pPr>
              <a:lnSpc>
                <a:spcPts val="3800"/>
              </a:lnSpc>
            </a:pPr>
            <a:r>
              <a:rPr lang="da-DK" sz="3400" b="1" dirty="0" err="1"/>
              <a:t>Verzichten</a:t>
            </a:r>
            <a:r>
              <a:rPr lang="da-DK" sz="3400" b="1" dirty="0"/>
              <a:t> </a:t>
            </a:r>
            <a:r>
              <a:rPr lang="da-DK" sz="3400" b="1" dirty="0" err="1"/>
              <a:t>auf</a:t>
            </a:r>
            <a:r>
              <a:rPr lang="da-DK" sz="3400" b="1" dirty="0"/>
              <a:t> (+a) </a:t>
            </a:r>
            <a:r>
              <a:rPr lang="da-DK" sz="3400" dirty="0"/>
              <a:t>undvære</a:t>
            </a:r>
          </a:p>
          <a:p>
            <a:pPr>
              <a:lnSpc>
                <a:spcPts val="3800"/>
              </a:lnSpc>
            </a:pPr>
            <a:r>
              <a:rPr lang="da-DK" sz="3400" b="1" dirty="0" err="1"/>
              <a:t>Wachsen</a:t>
            </a:r>
            <a:r>
              <a:rPr lang="da-DK" sz="3400" dirty="0"/>
              <a:t> vokse</a:t>
            </a:r>
          </a:p>
          <a:p>
            <a:pPr>
              <a:lnSpc>
                <a:spcPts val="3800"/>
              </a:lnSpc>
            </a:pPr>
            <a:r>
              <a:rPr lang="da-DK" sz="3400" b="1" dirty="0" err="1"/>
              <a:t>Einkaufen</a:t>
            </a:r>
            <a:r>
              <a:rPr lang="da-DK" sz="3400" dirty="0"/>
              <a:t> købe ind</a:t>
            </a:r>
          </a:p>
          <a:p>
            <a:pPr>
              <a:lnSpc>
                <a:spcPts val="3800"/>
              </a:lnSpc>
            </a:pPr>
            <a:r>
              <a:rPr lang="da-DK" sz="3400" b="1" dirty="0"/>
              <a:t>Das </a:t>
            </a:r>
            <a:r>
              <a:rPr lang="da-DK" sz="3400" b="1" dirty="0" err="1"/>
              <a:t>Obst</a:t>
            </a:r>
            <a:r>
              <a:rPr lang="da-DK" sz="3400" b="1" dirty="0"/>
              <a:t> </a:t>
            </a:r>
            <a:r>
              <a:rPr lang="da-DK" sz="3400" dirty="0"/>
              <a:t>frugten</a:t>
            </a:r>
          </a:p>
          <a:p>
            <a:pPr>
              <a:lnSpc>
                <a:spcPts val="3800"/>
              </a:lnSpc>
            </a:pPr>
            <a:r>
              <a:rPr lang="da-DK" sz="3400" b="1" dirty="0"/>
              <a:t>Das </a:t>
            </a:r>
            <a:r>
              <a:rPr lang="da-DK" sz="3400" b="1" dirty="0" err="1"/>
              <a:t>Gemüse</a:t>
            </a:r>
            <a:r>
              <a:rPr lang="da-DK" sz="3400" b="1" dirty="0"/>
              <a:t> </a:t>
            </a:r>
            <a:r>
              <a:rPr lang="da-DK" sz="3400" dirty="0"/>
              <a:t>grøntsagen</a:t>
            </a:r>
          </a:p>
          <a:p>
            <a:pPr>
              <a:lnSpc>
                <a:spcPts val="3800"/>
              </a:lnSpc>
            </a:pPr>
            <a:r>
              <a:rPr lang="da-DK" sz="3400" b="1" dirty="0" err="1"/>
              <a:t>Schmecken</a:t>
            </a:r>
            <a:r>
              <a:rPr lang="da-DK" sz="3400" dirty="0"/>
              <a:t> smage</a:t>
            </a:r>
          </a:p>
          <a:p>
            <a:pPr>
              <a:lnSpc>
                <a:spcPts val="3800"/>
              </a:lnSpc>
            </a:pPr>
            <a:r>
              <a:rPr lang="da-DK" sz="3400" b="1" dirty="0"/>
              <a:t>Die </a:t>
            </a:r>
            <a:r>
              <a:rPr lang="da-DK" sz="3400" b="1" dirty="0" err="1"/>
              <a:t>Erdbeere</a:t>
            </a:r>
            <a:r>
              <a:rPr lang="da-DK" sz="3400" b="1" dirty="0"/>
              <a:t> </a:t>
            </a:r>
            <a:r>
              <a:rPr lang="da-DK" sz="3400" dirty="0" err="1"/>
              <a:t>jorbæret</a:t>
            </a:r>
            <a:endParaRPr lang="da-DK" sz="3400" dirty="0"/>
          </a:p>
          <a:p>
            <a:pPr>
              <a:lnSpc>
                <a:spcPts val="3800"/>
              </a:lnSpc>
            </a:pPr>
            <a:r>
              <a:rPr lang="da-DK" sz="3400" b="1" dirty="0"/>
              <a:t>Der </a:t>
            </a:r>
            <a:r>
              <a:rPr lang="da-DK" sz="3400" b="1" dirty="0" err="1"/>
              <a:t>Fleischkonsum</a:t>
            </a:r>
            <a:r>
              <a:rPr lang="da-DK" sz="3400" b="1" dirty="0"/>
              <a:t> </a:t>
            </a:r>
            <a:r>
              <a:rPr lang="da-DK" sz="3400" dirty="0" err="1"/>
              <a:t>kødkonsumen</a:t>
            </a:r>
            <a:endParaRPr lang="da-DK" sz="3400" dirty="0"/>
          </a:p>
          <a:p>
            <a:pPr>
              <a:lnSpc>
                <a:spcPts val="3800"/>
              </a:lnSpc>
            </a:pPr>
            <a:r>
              <a:rPr lang="da-DK" sz="3400" b="1" dirty="0" err="1"/>
              <a:t>Achten</a:t>
            </a:r>
            <a:r>
              <a:rPr lang="da-DK" sz="3400" b="1" dirty="0"/>
              <a:t> </a:t>
            </a:r>
            <a:r>
              <a:rPr lang="da-DK" sz="3400" b="1" dirty="0" err="1"/>
              <a:t>auf</a:t>
            </a:r>
            <a:r>
              <a:rPr lang="da-DK" sz="3400" b="1" dirty="0"/>
              <a:t> (+a) </a:t>
            </a:r>
            <a:r>
              <a:rPr lang="da-DK" sz="3400" dirty="0"/>
              <a:t>være opmærksom på</a:t>
            </a:r>
          </a:p>
          <a:p>
            <a:pPr>
              <a:lnSpc>
                <a:spcPts val="3800"/>
              </a:lnSpc>
            </a:pPr>
            <a:r>
              <a:rPr lang="da-DK" sz="3400" b="1" dirty="0"/>
              <a:t>Die </a:t>
            </a:r>
            <a:r>
              <a:rPr lang="da-DK" sz="3400" b="1" dirty="0" err="1"/>
              <a:t>Einkaufsmenge</a:t>
            </a:r>
            <a:r>
              <a:rPr lang="da-DK" sz="3400" b="1" dirty="0"/>
              <a:t> </a:t>
            </a:r>
            <a:r>
              <a:rPr lang="da-DK" sz="3400" dirty="0"/>
              <a:t>indkøbsmængden</a:t>
            </a:r>
          </a:p>
          <a:p>
            <a:pPr>
              <a:lnSpc>
                <a:spcPts val="3800"/>
              </a:lnSpc>
            </a:pPr>
            <a:r>
              <a:rPr lang="da-DK" sz="3400" b="1" dirty="0" err="1"/>
              <a:t>Wegschmeißen</a:t>
            </a:r>
            <a:r>
              <a:rPr lang="da-DK" sz="3400" dirty="0"/>
              <a:t> smide ud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0C788CF-C827-5F69-614E-A5F88CDEFE70}"/>
              </a:ext>
            </a:extLst>
          </p:cNvPr>
          <p:cNvSpPr txBox="1"/>
          <p:nvPr/>
        </p:nvSpPr>
        <p:spPr>
          <a:xfrm>
            <a:off x="7847636" y="5903893"/>
            <a:ext cx="434436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a-DK" sz="2800" b="1" dirty="0"/>
              <a:t>Ord til </a:t>
            </a:r>
            <a:r>
              <a:rPr lang="da-DK" sz="2800" b="1" dirty="0" err="1"/>
              <a:t>Wie</a:t>
            </a:r>
            <a:r>
              <a:rPr lang="da-DK" sz="2800" b="1" dirty="0"/>
              <a:t> </a:t>
            </a:r>
            <a:r>
              <a:rPr lang="da-DK" sz="2800" b="1" dirty="0" err="1"/>
              <a:t>kaufe</a:t>
            </a:r>
            <a:r>
              <a:rPr lang="da-DK" sz="2800" b="1" dirty="0"/>
              <a:t> </a:t>
            </a:r>
            <a:r>
              <a:rPr lang="da-DK" sz="2800" b="1" dirty="0" err="1"/>
              <a:t>ich</a:t>
            </a:r>
            <a:r>
              <a:rPr lang="da-DK" sz="2800" b="1" dirty="0"/>
              <a:t> korrekt </a:t>
            </a:r>
            <a:r>
              <a:rPr lang="da-DK" sz="2800" b="1" dirty="0" err="1"/>
              <a:t>ein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53398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C9A1F040-56B8-3825-4ABB-045CC13A82C9}"/>
              </a:ext>
            </a:extLst>
          </p:cNvPr>
          <p:cNvSpPr txBox="1"/>
          <p:nvPr/>
        </p:nvSpPr>
        <p:spPr>
          <a:xfrm>
            <a:off x="0" y="0"/>
            <a:ext cx="12192000" cy="706860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e-DE" sz="2600" dirty="0"/>
              <a:t>Viele Bio-</a:t>
            </a:r>
            <a:r>
              <a:rPr lang="de-DE" sz="2600" b="1" dirty="0"/>
              <a:t>Lebensmittel</a:t>
            </a:r>
            <a:r>
              <a:rPr lang="de-DE" sz="2600" dirty="0"/>
              <a:t> kommen aus Asien, Südamerika oder Neuseeland. 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e-DE" sz="2600" b="1" dirty="0"/>
              <a:t>Weite Transportwege </a:t>
            </a:r>
            <a:r>
              <a:rPr lang="de-DE" sz="2600" dirty="0"/>
              <a:t>sind schlecht für die </a:t>
            </a:r>
            <a:r>
              <a:rPr lang="de-DE" sz="2600" b="1" dirty="0"/>
              <a:t>Umwelt</a:t>
            </a:r>
            <a:r>
              <a:rPr lang="de-DE" sz="2600" dirty="0"/>
              <a:t>. 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e-DE" sz="2600" dirty="0"/>
              <a:t>Lebensmittel wie </a:t>
            </a:r>
            <a:r>
              <a:rPr lang="de-DE" sz="2600" b="1" dirty="0"/>
              <a:t>Äpfel </a:t>
            </a:r>
            <a:r>
              <a:rPr lang="de-DE" sz="2600" dirty="0"/>
              <a:t>aus Argentinien oder </a:t>
            </a:r>
            <a:r>
              <a:rPr lang="de-DE" sz="2600" b="1" dirty="0"/>
              <a:t>Lamm </a:t>
            </a:r>
            <a:r>
              <a:rPr lang="de-DE" sz="2600" dirty="0"/>
              <a:t>aus Neuseeland sind problematisch. 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e-DE" sz="2600" dirty="0"/>
              <a:t>Manche </a:t>
            </a:r>
            <a:r>
              <a:rPr lang="de-DE" sz="2600" b="1" dirty="0"/>
              <a:t>Verbraucher</a:t>
            </a:r>
            <a:r>
              <a:rPr lang="de-DE" sz="2600" dirty="0"/>
              <a:t> können </a:t>
            </a:r>
            <a:r>
              <a:rPr lang="de-DE" sz="2600" b="1" dirty="0"/>
              <a:t>auf</a:t>
            </a:r>
            <a:r>
              <a:rPr lang="de-DE" sz="2600" dirty="0"/>
              <a:t> </a:t>
            </a:r>
            <a:br>
              <a:rPr lang="de-DE" sz="2600" dirty="0"/>
            </a:br>
            <a:r>
              <a:rPr lang="de-DE" sz="2600" dirty="0"/>
              <a:t>solche Produkte </a:t>
            </a:r>
            <a:r>
              <a:rPr lang="de-DE" sz="2600" b="1" dirty="0"/>
              <a:t>verzichten</a:t>
            </a:r>
            <a:r>
              <a:rPr lang="de-DE" sz="2600" dirty="0"/>
              <a:t>. 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e-DE" sz="2600" dirty="0"/>
              <a:t>Der Import von Lebensmittel, die hier </a:t>
            </a:r>
            <a:r>
              <a:rPr lang="de-DE" sz="2600" b="1" dirty="0"/>
              <a:t>wachsen</a:t>
            </a:r>
            <a:r>
              <a:rPr lang="de-DE" sz="2600" dirty="0"/>
              <a:t>, ist kritisch. 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e-DE" sz="2600" dirty="0"/>
              <a:t>Man soll regional und saisonal </a:t>
            </a:r>
            <a:r>
              <a:rPr lang="de-DE" sz="2600" b="1" dirty="0"/>
              <a:t>einkaufen</a:t>
            </a:r>
            <a:r>
              <a:rPr lang="de-DE" sz="2600" dirty="0"/>
              <a:t>. </a:t>
            </a:r>
            <a:br>
              <a:rPr lang="de-DE" sz="2600" dirty="0"/>
            </a:br>
            <a:endParaRPr lang="de-DE" sz="2600" dirty="0"/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e-DE" sz="2600" b="1" dirty="0"/>
              <a:t>Obst</a:t>
            </a:r>
            <a:r>
              <a:rPr lang="de-DE" sz="2600" dirty="0"/>
              <a:t> und </a:t>
            </a:r>
            <a:r>
              <a:rPr lang="de-DE" sz="2600" b="1" dirty="0"/>
              <a:t>Gemüse</a:t>
            </a:r>
            <a:r>
              <a:rPr lang="de-DE" sz="2600" dirty="0"/>
              <a:t> </a:t>
            </a:r>
            <a:r>
              <a:rPr lang="de-DE" sz="2600" b="1" dirty="0"/>
              <a:t>schmecken</a:t>
            </a:r>
            <a:r>
              <a:rPr lang="de-DE" sz="2600" dirty="0"/>
              <a:t> in der Saison besser. 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e-DE" sz="2600" dirty="0"/>
              <a:t>Man muss nicht unbedingt Tomate, </a:t>
            </a:r>
            <a:r>
              <a:rPr lang="de-DE" sz="2600" b="1" dirty="0"/>
              <a:t>Erdbeere</a:t>
            </a:r>
            <a:r>
              <a:rPr lang="de-DE" sz="2600" dirty="0"/>
              <a:t> und Zucchini das ganze Jahre essen.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e-DE" sz="2600" dirty="0"/>
              <a:t>Der Verbraucher muss kritisch sein.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e-DE" sz="2600" dirty="0"/>
              <a:t>Der </a:t>
            </a:r>
            <a:r>
              <a:rPr lang="de-DE" sz="2600" b="1" dirty="0"/>
              <a:t>Fleischkonsum</a:t>
            </a:r>
            <a:r>
              <a:rPr lang="de-DE" sz="2600" dirty="0"/>
              <a:t> soll weniger sein. 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e-DE" sz="2600" dirty="0"/>
              <a:t>Man soll </a:t>
            </a:r>
            <a:r>
              <a:rPr lang="de-DE" sz="2600" b="1" dirty="0"/>
              <a:t>auf</a:t>
            </a:r>
            <a:r>
              <a:rPr lang="de-DE" sz="2600" dirty="0"/>
              <a:t> die </a:t>
            </a:r>
            <a:r>
              <a:rPr lang="de-DE" sz="2600" b="1" dirty="0"/>
              <a:t>Einkaufsmenge</a:t>
            </a:r>
            <a:r>
              <a:rPr lang="de-DE" sz="2600" dirty="0"/>
              <a:t> </a:t>
            </a:r>
            <a:r>
              <a:rPr lang="de-DE" sz="2600" b="1" dirty="0"/>
              <a:t>achten</a:t>
            </a:r>
            <a:r>
              <a:rPr lang="de-DE" sz="2600" dirty="0"/>
              <a:t>. 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e-DE" sz="2600" dirty="0"/>
              <a:t>Viele Lebensmittel werden </a:t>
            </a:r>
            <a:r>
              <a:rPr lang="de-DE" sz="2600" b="1" dirty="0"/>
              <a:t>weggeschmissen</a:t>
            </a:r>
            <a:r>
              <a:rPr lang="de-DE" sz="2600" dirty="0"/>
              <a:t>. 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e-DE" sz="2600" dirty="0"/>
              <a:t>Weniger ist mehr. </a:t>
            </a:r>
          </a:p>
          <a:p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391CA83-41FE-7495-3E14-45DFAFD287B5}"/>
              </a:ext>
            </a:extLst>
          </p:cNvPr>
          <p:cNvSpPr txBox="1"/>
          <p:nvPr/>
        </p:nvSpPr>
        <p:spPr>
          <a:xfrm>
            <a:off x="7847636" y="6088559"/>
            <a:ext cx="434436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a-DK" sz="2200" b="1" dirty="0"/>
              <a:t>Disse sætninger samler op på teksten.</a:t>
            </a:r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122045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F0B2C-0001-8569-D0B6-23D1C9DBF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84FAC7BC-5A8C-8812-499A-65218A2965AB}"/>
              </a:ext>
            </a:extLst>
          </p:cNvPr>
          <p:cNvSpPr txBox="1"/>
          <p:nvPr/>
        </p:nvSpPr>
        <p:spPr>
          <a:xfrm>
            <a:off x="0" y="0"/>
            <a:ext cx="12192000" cy="706860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a-DK" sz="2600" dirty="0"/>
              <a:t>Mange økologiske fødevarer kommer fra Asien, Sydamerika eller New Zealand.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a-DK" sz="2600" dirty="0"/>
              <a:t>Lange transportveje er dårlige for miljøet (f).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a-DK" sz="2600" dirty="0"/>
              <a:t>Fødevarer som æbler fra Argentina eller lam fra New Zealand er problematiske.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a-DK" sz="2600" dirty="0"/>
              <a:t>Nogle forbrugere kan undvære</a:t>
            </a:r>
            <a:r>
              <a:rPr lang="da-DK" sz="2600" b="1" baseline="30000" dirty="0"/>
              <a:t> ↗</a:t>
            </a:r>
            <a:r>
              <a:rPr lang="da-DK" sz="2600" dirty="0"/>
              <a:t> </a:t>
            </a:r>
            <a:r>
              <a:rPr lang="da-DK" sz="2600" b="1" dirty="0" err="1"/>
              <a:t>auf</a:t>
            </a:r>
            <a:r>
              <a:rPr lang="da-DK" sz="2600" dirty="0"/>
              <a:t> </a:t>
            </a:r>
            <a:r>
              <a:rPr lang="da-DK" sz="2600" b="1" dirty="0" err="1"/>
              <a:t>solche</a:t>
            </a:r>
            <a:r>
              <a:rPr lang="da-DK" sz="2600" dirty="0"/>
              <a:t> produkter.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a-DK" sz="2600" dirty="0"/>
              <a:t>Importen (m) af fødevarer, som</a:t>
            </a:r>
            <a:r>
              <a:rPr lang="da-DK" sz="2600" b="1" baseline="30000" dirty="0"/>
              <a:t>(pl)</a:t>
            </a:r>
            <a:r>
              <a:rPr lang="da-DK" sz="2600" b="1" dirty="0"/>
              <a:t> </a:t>
            </a:r>
            <a:r>
              <a:rPr lang="da-DK" sz="2600" dirty="0"/>
              <a:t>vokser</a:t>
            </a:r>
            <a:r>
              <a:rPr lang="da-DK" sz="2600" b="1" baseline="30000" dirty="0"/>
              <a:t>↗</a:t>
            </a:r>
            <a:r>
              <a:rPr lang="da-DK" sz="2600" dirty="0"/>
              <a:t> her, er kritisk.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a-DK" sz="2600" dirty="0"/>
              <a:t>Man bør købe</a:t>
            </a:r>
            <a:r>
              <a:rPr lang="da-DK" sz="2600" b="1" baseline="30000" dirty="0"/>
              <a:t>↗</a:t>
            </a:r>
            <a:r>
              <a:rPr lang="da-DK" sz="2600" dirty="0"/>
              <a:t> regionalt og sæsonbestemt.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a-DK" sz="2600" dirty="0"/>
              <a:t>Frugt og grøntsager smager bedre i (+d) sæsonen (f).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a-DK" sz="2600" dirty="0"/>
              <a:t>Man skal ikke ubetinget spise</a:t>
            </a:r>
            <a:r>
              <a:rPr lang="da-DK" sz="2600" b="1" baseline="30000" dirty="0"/>
              <a:t>↗</a:t>
            </a:r>
            <a:r>
              <a:rPr lang="da-DK" sz="2600" dirty="0"/>
              <a:t> tomat, jordbær og squash hele året (n).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a-DK" sz="2600" dirty="0"/>
              <a:t>Forbrugeren skal være</a:t>
            </a:r>
            <a:r>
              <a:rPr lang="da-DK" sz="2600" b="1" baseline="30000" dirty="0"/>
              <a:t>↗</a:t>
            </a:r>
            <a:r>
              <a:rPr lang="da-DK" sz="2600" dirty="0"/>
              <a:t> kritisk.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a-DK" sz="2600" dirty="0"/>
              <a:t>Kødforbruget bør være</a:t>
            </a:r>
            <a:r>
              <a:rPr lang="da-DK" sz="2600" b="1" baseline="30000" dirty="0"/>
              <a:t>↗</a:t>
            </a:r>
            <a:r>
              <a:rPr lang="da-DK" sz="2600" dirty="0"/>
              <a:t> mindre.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a-DK" sz="2600" dirty="0"/>
              <a:t>Man skal </a:t>
            </a:r>
            <a:r>
              <a:rPr lang="da-DK" sz="2600" b="1" dirty="0" err="1"/>
              <a:t>auf</a:t>
            </a:r>
            <a:r>
              <a:rPr lang="da-DK" sz="2600" b="1" dirty="0"/>
              <a:t> (+a) </a:t>
            </a:r>
            <a:r>
              <a:rPr lang="da-DK" sz="2600" dirty="0"/>
              <a:t>indkøbsmængden (f) </a:t>
            </a:r>
            <a:r>
              <a:rPr lang="da-DK" sz="2600" b="1" dirty="0" err="1"/>
              <a:t>achten</a:t>
            </a:r>
            <a:r>
              <a:rPr lang="da-DK" sz="2600" dirty="0"/>
              <a:t>.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a-DK" sz="2600" dirty="0"/>
              <a:t>Mange fødevarer bliver smidt væk</a:t>
            </a:r>
            <a:r>
              <a:rPr lang="da-DK" sz="2600" b="1" baseline="30000" dirty="0"/>
              <a:t> ↗</a:t>
            </a:r>
            <a:r>
              <a:rPr lang="da-DK" sz="2600" dirty="0"/>
              <a:t>.</a:t>
            </a:r>
          </a:p>
          <a:p>
            <a:pPr marL="342900" indent="-360000">
              <a:lnSpc>
                <a:spcPts val="3800"/>
              </a:lnSpc>
              <a:buFont typeface="+mj-lt"/>
              <a:buAutoNum type="arabicPeriod"/>
            </a:pPr>
            <a:r>
              <a:rPr lang="da-DK" sz="2600" dirty="0"/>
              <a:t>Mindre er mere.</a:t>
            </a:r>
          </a:p>
          <a:p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9E83AF2-0CBC-C72E-7363-3860E5025640}"/>
              </a:ext>
            </a:extLst>
          </p:cNvPr>
          <p:cNvSpPr txBox="1"/>
          <p:nvPr/>
        </p:nvSpPr>
        <p:spPr>
          <a:xfrm>
            <a:off x="8708571" y="6088559"/>
            <a:ext cx="3483429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a-DK" sz="2200" b="1" dirty="0"/>
              <a:t>Oversæt sætningerne til tysk</a:t>
            </a:r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260593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Autorin und Bloggerin Shia Su mit zwei Gläsern mit dem gesammelten Müll aus den letzten Monaten.">
            <a:extLst>
              <a:ext uri="{FF2B5EF4-FFF2-40B4-BE49-F238E27FC236}">
                <a16:creationId xmlns:a16="http://schemas.microsoft.com/office/drawing/2014/main" id="{8CD9D002-1032-1BEB-9C96-E10DACBB2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2" b="-375"/>
          <a:stretch/>
        </p:blipFill>
        <p:spPr bwMode="auto">
          <a:xfrm>
            <a:off x="0" y="-90713"/>
            <a:ext cx="12192000" cy="6987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25ED76-27BA-F1BD-A4C5-41BA75827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5392"/>
            <a:ext cx="9144000" cy="2387600"/>
          </a:xfrm>
        </p:spPr>
        <p:txBody>
          <a:bodyPr>
            <a:normAutofit/>
          </a:bodyPr>
          <a:lstStyle/>
          <a:p>
            <a:r>
              <a:rPr lang="da-DK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Waste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F3A3FFA-CC96-C0D9-4CC8-8D0870AB09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Jahresmüll in einem Glas</a:t>
            </a:r>
            <a:endParaRPr lang="da-DK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3258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1084</Words>
  <Application>Microsoft Office PowerPoint</Application>
  <PresentationFormat>Widescreen</PresentationFormat>
  <Paragraphs>191</Paragraphs>
  <Slides>13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Office-tema</vt:lpstr>
      <vt:lpstr>Klima und Nachhaltigkeit</vt:lpstr>
      <vt:lpstr>Klimawandel</vt:lpstr>
      <vt:lpstr>PowerPoint-præsentation</vt:lpstr>
      <vt:lpstr>PowerPoint-præsentation</vt:lpstr>
      <vt:lpstr>Wie kaufe ich  korrekt ein?</vt:lpstr>
      <vt:lpstr>PowerPoint-præsentation</vt:lpstr>
      <vt:lpstr>PowerPoint-præsentation</vt:lpstr>
      <vt:lpstr>PowerPoint-præsentation</vt:lpstr>
      <vt:lpstr>Zero Waste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Frederik Kühnel</dc:creator>
  <cp:lastModifiedBy>Frederik Kühnel</cp:lastModifiedBy>
  <cp:revision>3</cp:revision>
  <dcterms:created xsi:type="dcterms:W3CDTF">2026-04-28T10:11:19Z</dcterms:created>
  <dcterms:modified xsi:type="dcterms:W3CDTF">2026-05-02T19:34:01Z</dcterms:modified>
</cp:coreProperties>
</file>