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58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2A5B02-FAC4-7EED-338C-71A1EC8126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812FEBB3-9A6B-4420-85AD-8A9C22E27F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848C4DA-2CAB-B155-5825-565E23378A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207FF-89B7-4907-AD25-D1E50870AF60}" type="datetimeFigureOut">
              <a:rPr lang="da-DK" smtClean="0"/>
              <a:t>10-03-2026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D3C867E-57F7-B22E-7F97-BB145B0CED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E03F385-2175-28F3-C235-1EC678420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0CA0A-0534-4C1F-A949-45B0FD5F7DA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99152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8EFE54-0E45-1F48-6FE6-44CC3B47A1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E0713667-2A6B-4C04-9314-23B741CA27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8C2B982-8DAD-64AF-D638-8C49A1D8E4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207FF-89B7-4907-AD25-D1E50870AF60}" type="datetimeFigureOut">
              <a:rPr lang="da-DK" smtClean="0"/>
              <a:t>10-03-2026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A7E4718-7A7D-AE11-F6F7-7517EF272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9ACA082-A075-C5A4-55D7-4386B3901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0CA0A-0534-4C1F-A949-45B0FD5F7DA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49673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47A07F52-ABF1-6FCE-6015-53A8F8A982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B25109EC-42A5-054C-870D-66ED6E76C8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64F9A88-09D8-DE18-EB55-4F3776BFEC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207FF-89B7-4907-AD25-D1E50870AF60}" type="datetimeFigureOut">
              <a:rPr lang="da-DK" smtClean="0"/>
              <a:t>10-03-2026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8D59AA9-320D-FC09-B797-D1B72396F2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B047C1C-1186-2D82-4F75-1A5FEE9CC9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0CA0A-0534-4C1F-A949-45B0FD5F7DA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50637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F96760-AC8F-1035-3F42-DA80D5E60C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72AFC27-1B1A-1C9B-4D4F-0D36F43F21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0F62AFF-581B-CF2C-2BE9-2B0E8EC01B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207FF-89B7-4907-AD25-D1E50870AF60}" type="datetimeFigureOut">
              <a:rPr lang="da-DK" smtClean="0"/>
              <a:t>10-03-2026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2D42B53-1EC7-8F09-4946-262F718467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049509A-EF5E-36C0-7CC7-AC8C7B4CD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0CA0A-0534-4C1F-A949-45B0FD5F7DA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65687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1221E2D-6508-850D-1991-8035349878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1D7C2E4E-A5B4-5B22-600D-45A7780D04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652E16D-C105-0FE2-289B-CB5C237E24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207FF-89B7-4907-AD25-D1E50870AF60}" type="datetimeFigureOut">
              <a:rPr lang="da-DK" smtClean="0"/>
              <a:t>10-03-2026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00F629E-E55B-8259-A5AD-FBAD9639F0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82017CD-2BAD-C0B9-C9D9-AF34BDA02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0CA0A-0534-4C1F-A949-45B0FD5F7DA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55332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E4DD8A-26DB-33FB-026E-0C55C9730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8B61A59-C474-CD7F-0B80-3E15BB018F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46DF4C9A-918F-4908-CD41-4CCB4AD159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3E88888B-A94C-1BCB-3859-042CD01074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207FF-89B7-4907-AD25-D1E50870AF60}" type="datetimeFigureOut">
              <a:rPr lang="da-DK" smtClean="0"/>
              <a:t>10-03-2026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618159A6-91D7-9DDF-A721-F0F8A5E00F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C7CC593C-F7CA-CB37-26A9-C54ADB2BD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0CA0A-0534-4C1F-A949-45B0FD5F7DA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91274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10694C8-14E6-7580-C458-9784D4EA86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8FD6EF8A-4DD0-12CA-8DF4-9D9053A720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C15AF8C6-5983-8156-F07C-20F23A8871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7A7DCB51-B7FF-4F14-0F71-88FC49A3FF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465EE08B-D876-A90D-8444-C127441FB4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CE54C859-16A5-B287-74E6-03CA74594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207FF-89B7-4907-AD25-D1E50870AF60}" type="datetimeFigureOut">
              <a:rPr lang="da-DK" smtClean="0"/>
              <a:t>10-03-2026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13B26707-3578-BF7B-3625-672F5FFC6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74392B97-F5FD-41FE-6DBD-0E60CFFF91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0CA0A-0534-4C1F-A949-45B0FD5F7DA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84947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6FE647-750C-1337-BFB6-D60084A8FC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357BFE13-C1EB-AB3F-9C38-16509F1AA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207FF-89B7-4907-AD25-D1E50870AF60}" type="datetimeFigureOut">
              <a:rPr lang="da-DK" smtClean="0"/>
              <a:t>10-03-2026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ED01AAE3-1057-EF45-8DD2-66502D0468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9D50846D-EE36-E2A4-DFB2-982239543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0CA0A-0534-4C1F-A949-45B0FD5F7DA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03946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4102331D-4737-31AC-FD3B-8D02C8797E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207FF-89B7-4907-AD25-D1E50870AF60}" type="datetimeFigureOut">
              <a:rPr lang="da-DK" smtClean="0"/>
              <a:t>10-03-2026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558FBCF1-82EA-1493-785E-D9B63A2E9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B6FF72FF-A954-B57E-883A-6B37EA340E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0CA0A-0534-4C1F-A949-45B0FD5F7DA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39988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F15A93-431A-A09E-058E-6A69783ADA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81943D8-6C1A-1052-47D9-C5960253F7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EC5FCB65-3DD0-8C53-2862-EBFA733DD2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B5B2110C-F916-2FE2-AFF3-48B870E8A4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207FF-89B7-4907-AD25-D1E50870AF60}" type="datetimeFigureOut">
              <a:rPr lang="da-DK" smtClean="0"/>
              <a:t>10-03-2026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AB34C022-86DA-B771-1991-16F32154A4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3678CBE6-5836-B87A-3833-A271BDB7E5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0CA0A-0534-4C1F-A949-45B0FD5F7DA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4944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D84BAF-8B5A-A6EF-4F11-EF3F519800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CB6B006F-267B-C2A8-3C0E-98A0A63508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A5AD71AC-7EDC-D09C-D526-D2D19AE49B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5038D899-36CD-03B6-352F-EFC5509317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207FF-89B7-4907-AD25-D1E50870AF60}" type="datetimeFigureOut">
              <a:rPr lang="da-DK" smtClean="0"/>
              <a:t>10-03-2026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F0425713-A0A7-1385-8397-9CE9FBB59C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67BFFC96-2839-5635-369A-010C03F40E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0CA0A-0534-4C1F-A949-45B0FD5F7DA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20082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187C80BD-4ED3-C9CD-D425-0FB8983D93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BE131163-A217-5241-4F99-14399D3092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82E98F4-A978-4091-C3D5-6E12805C09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9F207FF-89B7-4907-AD25-D1E50870AF60}" type="datetimeFigureOut">
              <a:rPr lang="da-DK" smtClean="0"/>
              <a:t>10-03-2026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8D7766E-567F-F9B2-075C-295EFC4E19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814E654-DE9D-B0A7-1DB6-A536586E49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680CA0A-0534-4C1F-A949-45B0FD5F7DA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06164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4D2803-41A4-360F-C1A9-B117C6CA127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Der </a:t>
            </a:r>
            <a:r>
              <a:rPr lang="da-DK" dirty="0" err="1"/>
              <a:t>Erlkönig</a:t>
            </a:r>
            <a:r>
              <a:rPr lang="da-DK" dirty="0"/>
              <a:t> (Goethe)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19E98574-CE57-BC89-4982-7D074FBCA05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758164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3FDF47-BF4F-B22B-AFEB-1F183F3F70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B65C098-08CD-CF10-6A74-83332F9ADA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a-DK" sz="3600" dirty="0"/>
              <a:t>Zu </a:t>
            </a:r>
            <a:r>
              <a:rPr lang="da-DK" sz="3600" dirty="0" err="1"/>
              <a:t>welcher</a:t>
            </a:r>
            <a:r>
              <a:rPr lang="da-DK" sz="3600" dirty="0"/>
              <a:t> </a:t>
            </a:r>
            <a:r>
              <a:rPr lang="da-DK" sz="3600" dirty="0" err="1"/>
              <a:t>Strophe</a:t>
            </a:r>
            <a:r>
              <a:rPr lang="da-DK" sz="3600" dirty="0"/>
              <a:t> </a:t>
            </a:r>
            <a:r>
              <a:rPr lang="da-DK" sz="3600" dirty="0" err="1"/>
              <a:t>passen</a:t>
            </a:r>
            <a:r>
              <a:rPr lang="da-DK" sz="3600" dirty="0"/>
              <a:t> die 8 </a:t>
            </a:r>
            <a:r>
              <a:rPr lang="da-DK" sz="3600" dirty="0" err="1"/>
              <a:t>Umschreibungen</a:t>
            </a:r>
            <a:r>
              <a:rPr lang="da-DK" sz="3600" dirty="0"/>
              <a:t>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F609CE1-0C29-3214-0A3E-E12196B820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166" y="1423358"/>
            <a:ext cx="11835441" cy="5287993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lphaLcParenR"/>
            </a:pPr>
            <a:r>
              <a:rPr lang="de-DE" dirty="0"/>
              <a:t>Der Erlkönig fragt das Kind, ob es ihm zu Seinen Töchtern folgen will. </a:t>
            </a:r>
            <a:r>
              <a:rPr lang="de-DE" dirty="0">
                <a:highlight>
                  <a:srgbClr val="00FF00"/>
                </a:highlight>
              </a:rPr>
              <a:t>= Strophe 5</a:t>
            </a:r>
          </a:p>
          <a:p>
            <a:pPr marL="514350" indent="-514350">
              <a:buFont typeface="+mj-lt"/>
              <a:buAutoNum type="alphaLcParenR"/>
            </a:pPr>
            <a:r>
              <a:rPr lang="de-DE" dirty="0"/>
              <a:t>Auch der Vater spürt die Todesangst des Kindes. Er erreicht verzweifelt den Hof, doch das Kind ist bereits tot. </a:t>
            </a:r>
            <a:r>
              <a:rPr lang="de-DE" dirty="0">
                <a:highlight>
                  <a:srgbClr val="00FF00"/>
                </a:highlight>
              </a:rPr>
              <a:t>= Strophe 8</a:t>
            </a:r>
          </a:p>
          <a:p>
            <a:pPr marL="514350" indent="-514350">
              <a:buFont typeface="+mj-lt"/>
              <a:buAutoNum type="alphaLcParenR"/>
            </a:pPr>
            <a:r>
              <a:rPr lang="de-DE" dirty="0"/>
              <a:t>Ein Vater reitet nachts mit seinem kleinen Sohn auf den Arm durch die stürmische Nacht. </a:t>
            </a:r>
            <a:r>
              <a:rPr lang="de-DE" dirty="0">
                <a:highlight>
                  <a:srgbClr val="00FF00"/>
                </a:highlight>
              </a:rPr>
              <a:t>=Strophe 1</a:t>
            </a:r>
          </a:p>
          <a:p>
            <a:pPr marL="514350" indent="-514350">
              <a:buFont typeface="+mj-lt"/>
              <a:buAutoNum type="alphaLcParenR"/>
            </a:pPr>
            <a:r>
              <a:rPr lang="de-DE" dirty="0"/>
              <a:t>In der Finsternis glaubt der Sohn den Erlkönig zu sehen, doch der Vater beruhigt den Sohn. </a:t>
            </a:r>
            <a:r>
              <a:rPr lang="de-DE" dirty="0">
                <a:highlight>
                  <a:srgbClr val="00FF00"/>
                </a:highlight>
              </a:rPr>
              <a:t>= Strophe 2</a:t>
            </a:r>
          </a:p>
          <a:p>
            <a:pPr marL="514350" indent="-514350">
              <a:buFont typeface="+mj-lt"/>
              <a:buAutoNum type="alphaLcParenR"/>
            </a:pPr>
            <a:r>
              <a:rPr lang="de-DE" dirty="0"/>
              <a:t>Das Kind wendet sich wegen der unheimlichen Gestalten an den Vater, denn die Gestalten ängstigen es. Doch der Vater sieht nur alte Weiden. </a:t>
            </a:r>
            <a:r>
              <a:rPr lang="de-DE" dirty="0">
                <a:highlight>
                  <a:srgbClr val="00FF00"/>
                </a:highlight>
              </a:rPr>
              <a:t>= Strophe 6</a:t>
            </a:r>
          </a:p>
          <a:p>
            <a:pPr marL="514350" indent="-514350">
              <a:buFont typeface="+mj-lt"/>
              <a:buAutoNum type="alphaLcParenR"/>
            </a:pPr>
            <a:r>
              <a:rPr lang="de-DE" dirty="0"/>
              <a:t>Schließlich fühlt sich der Sohn vom Erlkönig angegriffen. </a:t>
            </a:r>
            <a:r>
              <a:rPr lang="de-DE" dirty="0">
                <a:highlight>
                  <a:srgbClr val="00FF00"/>
                </a:highlight>
              </a:rPr>
              <a:t>= Strophe 7</a:t>
            </a:r>
          </a:p>
          <a:p>
            <a:pPr marL="514350" indent="-514350">
              <a:buFont typeface="+mj-lt"/>
              <a:buAutoNum type="alphaLcParenR"/>
            </a:pPr>
            <a:r>
              <a:rPr lang="de-DE" dirty="0"/>
              <a:t>Der Erlkönig fordert den Sohn auf, mit ihm zu gehen. </a:t>
            </a:r>
            <a:r>
              <a:rPr lang="de-DE" dirty="0">
                <a:highlight>
                  <a:srgbClr val="00FF00"/>
                </a:highlight>
              </a:rPr>
              <a:t>= Strophe 3</a:t>
            </a:r>
          </a:p>
          <a:p>
            <a:pPr marL="514350" indent="-514350">
              <a:buFont typeface="+mj-lt"/>
              <a:buAutoNum type="alphaLcParenR"/>
            </a:pPr>
            <a:r>
              <a:rPr lang="de-DE" dirty="0"/>
              <a:t>Das Kind erzählt dem Vater davon, doch der Vater versucht den Sohn wieder zu beruhigen. </a:t>
            </a:r>
            <a:r>
              <a:rPr lang="de-DE" dirty="0">
                <a:highlight>
                  <a:srgbClr val="00FF00"/>
                </a:highlight>
              </a:rPr>
              <a:t>= Strophe 4</a:t>
            </a:r>
            <a:endParaRPr lang="da-DK" dirty="0">
              <a:highlight>
                <a:srgbClr val="00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7916810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FF09A7-6046-24A2-5C1B-EEF34D7DF8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/>
              <a:t>Hintergrund</a:t>
            </a:r>
            <a:r>
              <a:rPr lang="da-DK" dirty="0"/>
              <a:t> </a:t>
            </a:r>
            <a:r>
              <a:rPr lang="da-DK" dirty="0" err="1"/>
              <a:t>zum</a:t>
            </a:r>
            <a:r>
              <a:rPr lang="da-DK" dirty="0"/>
              <a:t> </a:t>
            </a:r>
            <a:r>
              <a:rPr lang="da-DK" dirty="0" err="1"/>
              <a:t>Gedicht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22D0FFA-D7DC-96D0-E103-ACBE9FE366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de-DE" sz="2600" dirty="0"/>
              <a:t>Eine Sage aus dem Mittelalter, die von skandinavischen Dichtern aufgeschrieben wurde (meist bekannte Version ‘</a:t>
            </a:r>
            <a:r>
              <a:rPr lang="de-DE" sz="2600" dirty="0" err="1"/>
              <a:t>Elleskud</a:t>
            </a:r>
            <a:r>
              <a:rPr lang="de-DE" sz="2600" dirty="0"/>
              <a:t>’ von </a:t>
            </a:r>
            <a:r>
              <a:rPr lang="de-DE" sz="2600" dirty="0" err="1"/>
              <a:t>Peder</a:t>
            </a:r>
            <a:r>
              <a:rPr lang="de-DE" sz="2600" dirty="0"/>
              <a:t> </a:t>
            </a:r>
            <a:r>
              <a:rPr lang="de-DE" sz="2600" dirty="0" err="1"/>
              <a:t>Syv</a:t>
            </a:r>
            <a:r>
              <a:rPr lang="de-DE" sz="2600" dirty="0"/>
              <a:t> 1695).</a:t>
            </a:r>
          </a:p>
          <a:p>
            <a:pPr>
              <a:lnSpc>
                <a:spcPct val="150000"/>
              </a:lnSpc>
            </a:pPr>
            <a:r>
              <a:rPr lang="de-DE" sz="2600" dirty="0"/>
              <a:t>Hat Goethe inspiriert, ein Gedicht daraus zu schreiben.</a:t>
            </a:r>
          </a:p>
          <a:p>
            <a:pPr>
              <a:lnSpc>
                <a:spcPct val="150000"/>
              </a:lnSpc>
            </a:pPr>
            <a:r>
              <a:rPr lang="de-DE" sz="2600" dirty="0"/>
              <a:t>Elfen sind teil alten skandinavischen Aberglaubens – die herrschen in den Wäldern, und sie haben magische Kräfte und können Menschen umbringen, wenn man die Elfen benachteiligen.</a:t>
            </a:r>
          </a:p>
        </p:txBody>
      </p:sp>
    </p:spTree>
    <p:extLst>
      <p:ext uri="{BB962C8B-B14F-4D97-AF65-F5344CB8AC3E}">
        <p14:creationId xmlns:p14="http://schemas.microsoft.com/office/powerpoint/2010/main" val="41046012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0DCE4D7-FF06-691A-92B7-A7EC9310C7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‘</a:t>
            </a:r>
            <a:r>
              <a:rPr lang="da-DK" dirty="0" err="1"/>
              <a:t>Naturmagische</a:t>
            </a:r>
            <a:r>
              <a:rPr lang="da-DK" dirty="0"/>
              <a:t> Ballade’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5E8108F-71BA-0E61-FCF2-624EBFACC9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Zu dieser Zeit (Sturm und Drang 1765-1785) Ende der Aufklärung und vor der Zeit der Romantik</a:t>
            </a:r>
          </a:p>
          <a:p>
            <a:r>
              <a:rPr lang="de-DE" dirty="0"/>
              <a:t>Erlkönig als Reaktion auf die Aufklärung: </a:t>
            </a:r>
          </a:p>
        </p:txBody>
      </p:sp>
    </p:spTree>
    <p:extLst>
      <p:ext uri="{BB962C8B-B14F-4D97-AF65-F5344CB8AC3E}">
        <p14:creationId xmlns:p14="http://schemas.microsoft.com/office/powerpoint/2010/main" val="16355945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1282AD-FF61-0078-29DC-3B6970BE2B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DE7F25-3556-D298-750A-41F0677B13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‘</a:t>
            </a:r>
            <a:r>
              <a:rPr lang="da-DK" dirty="0" err="1"/>
              <a:t>Naturmagische</a:t>
            </a:r>
            <a:r>
              <a:rPr lang="da-DK" dirty="0"/>
              <a:t> Ballade’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834241D-4E43-6A1B-5CFE-A139B3C847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de-DE" u="sng" dirty="0"/>
              <a:t>Die Epoche</a:t>
            </a:r>
            <a:r>
              <a:rPr lang="de-DE" dirty="0"/>
              <a:t> (Sturm und Drang 1765-1785): Ende der Aufklärung und vor der Zeit der Romantik.</a:t>
            </a:r>
          </a:p>
          <a:p>
            <a:pPr>
              <a:lnSpc>
                <a:spcPct val="150000"/>
              </a:lnSpc>
            </a:pPr>
            <a:r>
              <a:rPr lang="de-DE" dirty="0"/>
              <a:t>Erlkönig als Reaktion auf die Aufklärung: Im Fokus der Aufklärung stehen die Vernunft, die Logik und die Wissenschaft.</a:t>
            </a:r>
            <a:br>
              <a:rPr lang="de-DE" dirty="0"/>
            </a:br>
            <a:r>
              <a:rPr lang="de-DE" dirty="0">
                <a:sym typeface="Wingdings" panose="05000000000000000000" pitchFamily="2" charset="2"/>
              </a:rPr>
              <a:t> mit einem Gedicht wie ‘der Erlkönig’ distanziert man sich von diesen Werten und rückt Werte wie Gefühle und Mystik ins Blickfeld (die Werte des Herzens statt der Werten des Gehirns)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536699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8388C9-C7A5-0908-89A1-D4B0BDE9F5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3547B28-4D9F-0D86-A4DA-4C33861DC1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a-DK" sz="3600" dirty="0"/>
              <a:t>Zu </a:t>
            </a:r>
            <a:r>
              <a:rPr lang="da-DK" sz="3600" dirty="0" err="1"/>
              <a:t>welcher</a:t>
            </a:r>
            <a:r>
              <a:rPr lang="da-DK" sz="3600" dirty="0"/>
              <a:t> </a:t>
            </a:r>
            <a:r>
              <a:rPr lang="da-DK" sz="3600" dirty="0" err="1"/>
              <a:t>Strophe</a:t>
            </a:r>
            <a:r>
              <a:rPr lang="da-DK" sz="3600" dirty="0"/>
              <a:t> </a:t>
            </a:r>
            <a:r>
              <a:rPr lang="da-DK" sz="3600" dirty="0" err="1"/>
              <a:t>passen</a:t>
            </a:r>
            <a:r>
              <a:rPr lang="da-DK" sz="3600" dirty="0"/>
              <a:t> die 8 </a:t>
            </a:r>
            <a:r>
              <a:rPr lang="da-DK" sz="3600" dirty="0" err="1"/>
              <a:t>Umschreibungen</a:t>
            </a:r>
            <a:r>
              <a:rPr lang="da-DK" sz="3600" dirty="0"/>
              <a:t>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172D486-7D93-7287-E99E-0AF09E20F2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166" y="1423358"/>
            <a:ext cx="11835441" cy="528799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lphaLcParenR"/>
            </a:pPr>
            <a:r>
              <a:rPr lang="de-DE" dirty="0"/>
              <a:t>Der Erlkönig fragt das Kind, ob es ihm zu Seinen Töchtern folgen will</a:t>
            </a:r>
          </a:p>
          <a:p>
            <a:pPr marL="514350" indent="-514350">
              <a:buFont typeface="+mj-lt"/>
              <a:buAutoNum type="alphaLcParenR"/>
            </a:pPr>
            <a:r>
              <a:rPr lang="de-DE" dirty="0"/>
              <a:t>Auch der Vater spürt die Todesangst des Kindes. Er erreicht verzweifelt den Hof, doch das Kind ist bereits tot. </a:t>
            </a:r>
          </a:p>
          <a:p>
            <a:pPr marL="514350" indent="-514350">
              <a:buFont typeface="+mj-lt"/>
              <a:buAutoNum type="alphaLcParenR"/>
            </a:pPr>
            <a:r>
              <a:rPr lang="de-DE" dirty="0"/>
              <a:t>Ein Vater reitet nachts mit seinem kleinen Sohn auf den Arm durch die stürmische Nacht. </a:t>
            </a:r>
          </a:p>
          <a:p>
            <a:pPr marL="514350" indent="-514350">
              <a:buFont typeface="+mj-lt"/>
              <a:buAutoNum type="alphaLcParenR"/>
            </a:pPr>
            <a:r>
              <a:rPr lang="de-DE" dirty="0"/>
              <a:t>In der Finsternis glaubt der Sohn den Erlkönig zu sehen, doch der Vater beruhigt den Sohn. </a:t>
            </a:r>
          </a:p>
          <a:p>
            <a:pPr marL="514350" indent="-514350">
              <a:buFont typeface="+mj-lt"/>
              <a:buAutoNum type="alphaLcParenR"/>
            </a:pPr>
            <a:r>
              <a:rPr lang="de-DE" dirty="0"/>
              <a:t>Das Kind wendet sich wegen der unheimlichen Gestalten an den Vater, denn die Gestalten ängstigen es. Doch der Vater sieht nur alte Weiden. </a:t>
            </a:r>
          </a:p>
          <a:p>
            <a:pPr marL="514350" indent="-514350">
              <a:buFont typeface="+mj-lt"/>
              <a:buAutoNum type="alphaLcParenR"/>
            </a:pPr>
            <a:r>
              <a:rPr lang="de-DE" dirty="0"/>
              <a:t>Schließlich fühlt sich der Sohn vom Erlkönig angegriffen. </a:t>
            </a:r>
          </a:p>
          <a:p>
            <a:pPr marL="514350" indent="-514350">
              <a:buFont typeface="+mj-lt"/>
              <a:buAutoNum type="alphaLcParenR"/>
            </a:pPr>
            <a:r>
              <a:rPr lang="de-DE" dirty="0"/>
              <a:t>Der Erlkönig fordert den Sohn auf, mit ihm zu gehen. </a:t>
            </a:r>
          </a:p>
          <a:p>
            <a:pPr marL="514350" indent="-514350">
              <a:buFont typeface="+mj-lt"/>
              <a:buAutoNum type="alphaLcParenR"/>
            </a:pPr>
            <a:r>
              <a:rPr lang="de-DE" dirty="0"/>
              <a:t>Das Kind erzählt dem Vater davon, doch der Vater versucht den Sohn wieder zu beruhigen. </a:t>
            </a:r>
          </a:p>
        </p:txBody>
      </p:sp>
    </p:spTree>
    <p:extLst>
      <p:ext uri="{BB962C8B-B14F-4D97-AF65-F5344CB8AC3E}">
        <p14:creationId xmlns:p14="http://schemas.microsoft.com/office/powerpoint/2010/main" val="27759094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71361B-C3B3-3686-BF32-15C6674F8C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5890B7F-5895-4C30-45FB-CF208369D5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a-DK" sz="3600" dirty="0"/>
              <a:t>Zu </a:t>
            </a:r>
            <a:r>
              <a:rPr lang="da-DK" sz="3600" dirty="0" err="1"/>
              <a:t>welcher</a:t>
            </a:r>
            <a:r>
              <a:rPr lang="da-DK" sz="3600" dirty="0"/>
              <a:t> </a:t>
            </a:r>
            <a:r>
              <a:rPr lang="da-DK" sz="3600" dirty="0" err="1"/>
              <a:t>Strophe</a:t>
            </a:r>
            <a:r>
              <a:rPr lang="da-DK" sz="3600" dirty="0"/>
              <a:t> </a:t>
            </a:r>
            <a:r>
              <a:rPr lang="da-DK" sz="3600" dirty="0" err="1"/>
              <a:t>passen</a:t>
            </a:r>
            <a:r>
              <a:rPr lang="da-DK" sz="3600" dirty="0"/>
              <a:t> die 8 </a:t>
            </a:r>
            <a:r>
              <a:rPr lang="da-DK" sz="3600" dirty="0" err="1"/>
              <a:t>Umschreibungen</a:t>
            </a:r>
            <a:r>
              <a:rPr lang="da-DK" sz="3600" dirty="0"/>
              <a:t>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8A189AE-E206-21B3-3F04-874E3E76D1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166" y="1423358"/>
            <a:ext cx="11835441" cy="5287993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lphaLcParenR"/>
            </a:pPr>
            <a:r>
              <a:rPr lang="de-DE" dirty="0"/>
              <a:t>Der Erlkönig fragt das Kind, ob es ihm zu Seinen Töchtern folgen will. </a:t>
            </a:r>
            <a:r>
              <a:rPr lang="de-DE" dirty="0">
                <a:highlight>
                  <a:srgbClr val="00FF00"/>
                </a:highlight>
              </a:rPr>
              <a:t>= Strophe 5</a:t>
            </a:r>
          </a:p>
          <a:p>
            <a:pPr marL="514350" indent="-514350">
              <a:buFont typeface="+mj-lt"/>
              <a:buAutoNum type="alphaLcParenR"/>
            </a:pPr>
            <a:r>
              <a:rPr lang="de-DE" dirty="0"/>
              <a:t>Auch der Vater spürt die Todesangst des Kindes. Er erreicht verzweifelt den Hof, doch das Kind ist bereits tot. </a:t>
            </a:r>
          </a:p>
          <a:p>
            <a:pPr marL="514350" indent="-514350">
              <a:buFont typeface="+mj-lt"/>
              <a:buAutoNum type="alphaLcParenR"/>
            </a:pPr>
            <a:r>
              <a:rPr lang="de-DE" dirty="0"/>
              <a:t>Ein Vater reitet nachts mit seinem kleinen Sohn auf den Arm durch die stürmische Nacht. </a:t>
            </a:r>
          </a:p>
          <a:p>
            <a:pPr marL="514350" indent="-514350">
              <a:buFont typeface="+mj-lt"/>
              <a:buAutoNum type="alphaLcParenR"/>
            </a:pPr>
            <a:r>
              <a:rPr lang="de-DE" dirty="0"/>
              <a:t>In der Finsternis glaubt der Sohn den Erlkönig zu sehen, doch der Vater beruhigt den Sohn. </a:t>
            </a:r>
          </a:p>
          <a:p>
            <a:pPr marL="514350" indent="-514350">
              <a:buFont typeface="+mj-lt"/>
              <a:buAutoNum type="alphaLcParenR"/>
            </a:pPr>
            <a:r>
              <a:rPr lang="de-DE" dirty="0"/>
              <a:t>Das Kind wendet sich wegen der unheimlichen Gestalten an den Vater, denn die Gestalten ängstigen es. Doch der Vater sieht nur alte Weiden. </a:t>
            </a:r>
          </a:p>
          <a:p>
            <a:pPr marL="514350" indent="-514350">
              <a:buFont typeface="+mj-lt"/>
              <a:buAutoNum type="alphaLcParenR"/>
            </a:pPr>
            <a:r>
              <a:rPr lang="de-DE" dirty="0"/>
              <a:t>Schließlich fühlt sich der Sohn vom Erlkönig angegriffen. </a:t>
            </a:r>
          </a:p>
          <a:p>
            <a:pPr marL="514350" indent="-514350">
              <a:buFont typeface="+mj-lt"/>
              <a:buAutoNum type="alphaLcParenR"/>
            </a:pPr>
            <a:r>
              <a:rPr lang="de-DE" dirty="0"/>
              <a:t>Der Erlkönig fordert den Sohn auf, mit ihm zu gehen. </a:t>
            </a:r>
          </a:p>
          <a:p>
            <a:pPr marL="514350" indent="-514350">
              <a:buFont typeface="+mj-lt"/>
              <a:buAutoNum type="alphaLcParenR"/>
            </a:pPr>
            <a:r>
              <a:rPr lang="de-DE" dirty="0"/>
              <a:t>Das Kind erzählt dem Vater davon, doch der Vater versucht den Sohn wieder zu beruhigen. </a:t>
            </a:r>
          </a:p>
        </p:txBody>
      </p:sp>
    </p:spTree>
    <p:extLst>
      <p:ext uri="{BB962C8B-B14F-4D97-AF65-F5344CB8AC3E}">
        <p14:creationId xmlns:p14="http://schemas.microsoft.com/office/powerpoint/2010/main" val="35630659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34FABC-8FC7-3D18-7153-3119F1EB98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85EFB26-118C-BF34-5C59-D9A790AA80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a-DK" sz="3600" dirty="0"/>
              <a:t>Zu </a:t>
            </a:r>
            <a:r>
              <a:rPr lang="da-DK" sz="3600" dirty="0" err="1"/>
              <a:t>welcher</a:t>
            </a:r>
            <a:r>
              <a:rPr lang="da-DK" sz="3600" dirty="0"/>
              <a:t> </a:t>
            </a:r>
            <a:r>
              <a:rPr lang="da-DK" sz="3600" dirty="0" err="1"/>
              <a:t>Strophe</a:t>
            </a:r>
            <a:r>
              <a:rPr lang="da-DK" sz="3600" dirty="0"/>
              <a:t> </a:t>
            </a:r>
            <a:r>
              <a:rPr lang="da-DK" sz="3600" dirty="0" err="1"/>
              <a:t>passen</a:t>
            </a:r>
            <a:r>
              <a:rPr lang="da-DK" sz="3600" dirty="0"/>
              <a:t> die 8 </a:t>
            </a:r>
            <a:r>
              <a:rPr lang="da-DK" sz="3600" dirty="0" err="1"/>
              <a:t>Umschreibungen</a:t>
            </a:r>
            <a:r>
              <a:rPr lang="da-DK" sz="3600" dirty="0"/>
              <a:t>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294AB31-E2C0-944F-328D-788C48634C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166" y="1423358"/>
            <a:ext cx="11835441" cy="5287993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lphaLcParenR"/>
            </a:pPr>
            <a:r>
              <a:rPr lang="de-DE" dirty="0"/>
              <a:t>Der Erlkönig fragt das Kind, ob es ihm zu Seinen Töchtern folgen will. </a:t>
            </a:r>
            <a:r>
              <a:rPr lang="de-DE" dirty="0">
                <a:highlight>
                  <a:srgbClr val="00FF00"/>
                </a:highlight>
              </a:rPr>
              <a:t>= Strophe 5</a:t>
            </a:r>
          </a:p>
          <a:p>
            <a:pPr marL="514350" indent="-514350">
              <a:buFont typeface="+mj-lt"/>
              <a:buAutoNum type="alphaLcParenR"/>
            </a:pPr>
            <a:r>
              <a:rPr lang="de-DE" dirty="0"/>
              <a:t>Auch der Vater spürt die Todesangst des Kindes. Er erreicht verzweifelt den Hof, doch das Kind ist bereits tot. </a:t>
            </a:r>
            <a:r>
              <a:rPr lang="de-DE" dirty="0">
                <a:highlight>
                  <a:srgbClr val="00FF00"/>
                </a:highlight>
              </a:rPr>
              <a:t>= Strophe 8</a:t>
            </a:r>
          </a:p>
          <a:p>
            <a:pPr marL="514350" indent="-514350">
              <a:buFont typeface="+mj-lt"/>
              <a:buAutoNum type="alphaLcParenR"/>
            </a:pPr>
            <a:r>
              <a:rPr lang="de-DE" dirty="0"/>
              <a:t>Ein Vater reitet nachts mit seinem kleinen Sohn auf den Arm durch die stürmische Nacht. </a:t>
            </a:r>
          </a:p>
          <a:p>
            <a:pPr marL="514350" indent="-514350">
              <a:buFont typeface="+mj-lt"/>
              <a:buAutoNum type="alphaLcParenR"/>
            </a:pPr>
            <a:r>
              <a:rPr lang="de-DE" dirty="0"/>
              <a:t>In der Finsternis glaubt der Sohn den Erlkönig zu sehen, doch der Vater beruhigt den Sohn. </a:t>
            </a:r>
          </a:p>
          <a:p>
            <a:pPr marL="514350" indent="-514350">
              <a:buFont typeface="+mj-lt"/>
              <a:buAutoNum type="alphaLcParenR"/>
            </a:pPr>
            <a:r>
              <a:rPr lang="de-DE" dirty="0"/>
              <a:t>Das Kind wendet sich wegen der unheimlichen Gestalten an den Vater, denn die Gestalten ängstigen es. Doch der Vater sieht nur alte Weiden. </a:t>
            </a:r>
          </a:p>
          <a:p>
            <a:pPr marL="514350" indent="-514350">
              <a:buFont typeface="+mj-lt"/>
              <a:buAutoNum type="alphaLcParenR"/>
            </a:pPr>
            <a:r>
              <a:rPr lang="de-DE" dirty="0"/>
              <a:t>Schließlich fühlt sich der Sohn vom Erlkönig angegriffen. </a:t>
            </a:r>
          </a:p>
          <a:p>
            <a:pPr marL="514350" indent="-514350">
              <a:buFont typeface="+mj-lt"/>
              <a:buAutoNum type="alphaLcParenR"/>
            </a:pPr>
            <a:r>
              <a:rPr lang="de-DE" dirty="0"/>
              <a:t>Der Erlkönig fordert den Sohn auf, mit ihm zu gehen. </a:t>
            </a:r>
          </a:p>
          <a:p>
            <a:pPr marL="514350" indent="-514350">
              <a:buFont typeface="+mj-lt"/>
              <a:buAutoNum type="alphaLcParenR"/>
            </a:pPr>
            <a:r>
              <a:rPr lang="de-DE" dirty="0"/>
              <a:t>Das Kind erzählt dem Vater davon, doch der Vater versucht den Sohn wieder zu beruhigen. </a:t>
            </a:r>
            <a:endParaRPr lang="da-DK" dirty="0">
              <a:highlight>
                <a:srgbClr val="00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9034277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94A4AF-0033-630E-4A3F-8192D48A0A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FDC4D73-65E1-9E13-6808-73065D76F4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a-DK" sz="3600" dirty="0"/>
              <a:t>Zu </a:t>
            </a:r>
            <a:r>
              <a:rPr lang="da-DK" sz="3600" dirty="0" err="1"/>
              <a:t>welcher</a:t>
            </a:r>
            <a:r>
              <a:rPr lang="da-DK" sz="3600" dirty="0"/>
              <a:t> </a:t>
            </a:r>
            <a:r>
              <a:rPr lang="da-DK" sz="3600" dirty="0" err="1"/>
              <a:t>Strophe</a:t>
            </a:r>
            <a:r>
              <a:rPr lang="da-DK" sz="3600" dirty="0"/>
              <a:t> </a:t>
            </a:r>
            <a:r>
              <a:rPr lang="da-DK" sz="3600" dirty="0" err="1"/>
              <a:t>passen</a:t>
            </a:r>
            <a:r>
              <a:rPr lang="da-DK" sz="3600" dirty="0"/>
              <a:t> die 8 </a:t>
            </a:r>
            <a:r>
              <a:rPr lang="da-DK" sz="3600" dirty="0" err="1"/>
              <a:t>Umschreibungen</a:t>
            </a:r>
            <a:r>
              <a:rPr lang="da-DK" sz="3600" dirty="0"/>
              <a:t>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F538999-F033-4D95-65B9-CA0B8640E6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166" y="1423358"/>
            <a:ext cx="11835441" cy="5287993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lphaLcParenR"/>
            </a:pPr>
            <a:r>
              <a:rPr lang="de-DE" dirty="0"/>
              <a:t>Der Erlkönig fragt das Kind, ob es ihm zu Seinen Töchtern folgen will. </a:t>
            </a:r>
            <a:r>
              <a:rPr lang="de-DE" dirty="0">
                <a:highlight>
                  <a:srgbClr val="00FF00"/>
                </a:highlight>
              </a:rPr>
              <a:t>= Strophe 5</a:t>
            </a:r>
          </a:p>
          <a:p>
            <a:pPr marL="514350" indent="-514350">
              <a:buFont typeface="+mj-lt"/>
              <a:buAutoNum type="alphaLcParenR"/>
            </a:pPr>
            <a:r>
              <a:rPr lang="de-DE" dirty="0"/>
              <a:t>Auch der Vater spürt die Todesangst des Kindes. Er erreicht verzweifelt den Hof, doch das Kind ist bereits tot. </a:t>
            </a:r>
            <a:r>
              <a:rPr lang="de-DE" dirty="0">
                <a:highlight>
                  <a:srgbClr val="00FF00"/>
                </a:highlight>
              </a:rPr>
              <a:t>= Strophe 8</a:t>
            </a:r>
          </a:p>
          <a:p>
            <a:pPr marL="514350" indent="-514350">
              <a:buFont typeface="+mj-lt"/>
              <a:buAutoNum type="alphaLcParenR"/>
            </a:pPr>
            <a:r>
              <a:rPr lang="de-DE" dirty="0"/>
              <a:t>Ein Vater reitet nachts mit seinem kleinen Sohn auf den Arm durch die stürmische Nacht. </a:t>
            </a:r>
            <a:r>
              <a:rPr lang="de-DE" dirty="0">
                <a:highlight>
                  <a:srgbClr val="00FF00"/>
                </a:highlight>
              </a:rPr>
              <a:t>=Strophe 1</a:t>
            </a:r>
          </a:p>
          <a:p>
            <a:pPr marL="514350" indent="-514350">
              <a:buFont typeface="+mj-lt"/>
              <a:buAutoNum type="alphaLcParenR"/>
            </a:pPr>
            <a:r>
              <a:rPr lang="de-DE" dirty="0"/>
              <a:t>In der Finsternis glaubt der Sohn den Erlkönig zu sehen, doch der Vater beruhigt den Sohn. </a:t>
            </a:r>
          </a:p>
          <a:p>
            <a:pPr marL="514350" indent="-514350">
              <a:buFont typeface="+mj-lt"/>
              <a:buAutoNum type="alphaLcParenR"/>
            </a:pPr>
            <a:r>
              <a:rPr lang="de-DE" dirty="0"/>
              <a:t>Das Kind wendet sich wegen der unheimlichen Gestalten an den Vater, denn die Gestalten ängstigen es. Doch der Vater sieht nur alte Weiden. </a:t>
            </a:r>
          </a:p>
          <a:p>
            <a:pPr marL="514350" indent="-514350">
              <a:buFont typeface="+mj-lt"/>
              <a:buAutoNum type="alphaLcParenR"/>
            </a:pPr>
            <a:r>
              <a:rPr lang="de-DE" dirty="0"/>
              <a:t>Schließlich fühlt sich der Sohn vom Erlkönig angegriffen. </a:t>
            </a:r>
          </a:p>
          <a:p>
            <a:pPr marL="514350" indent="-514350">
              <a:buFont typeface="+mj-lt"/>
              <a:buAutoNum type="alphaLcParenR"/>
            </a:pPr>
            <a:r>
              <a:rPr lang="de-DE" dirty="0"/>
              <a:t>Der Erlkönig fordert den Sohn auf, mit ihm zu gehen. </a:t>
            </a:r>
          </a:p>
          <a:p>
            <a:pPr marL="514350" indent="-514350">
              <a:buFont typeface="+mj-lt"/>
              <a:buAutoNum type="alphaLcParenR"/>
            </a:pPr>
            <a:r>
              <a:rPr lang="de-DE" dirty="0"/>
              <a:t>Das Kind erzählt dem Vater davon, doch der Vater versucht den Sohn wieder zu beruhigen. </a:t>
            </a:r>
            <a:endParaRPr lang="da-DK" dirty="0">
              <a:highlight>
                <a:srgbClr val="00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2082213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26A11E-26D7-6B2F-9705-D26298A68D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AD49E0-C3B6-F38C-F531-8C96C5DCB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a-DK" sz="3600" dirty="0"/>
              <a:t>Zu </a:t>
            </a:r>
            <a:r>
              <a:rPr lang="da-DK" sz="3600" dirty="0" err="1"/>
              <a:t>welcher</a:t>
            </a:r>
            <a:r>
              <a:rPr lang="da-DK" sz="3600" dirty="0"/>
              <a:t> </a:t>
            </a:r>
            <a:r>
              <a:rPr lang="da-DK" sz="3600" dirty="0" err="1"/>
              <a:t>Strophe</a:t>
            </a:r>
            <a:r>
              <a:rPr lang="da-DK" sz="3600" dirty="0"/>
              <a:t> </a:t>
            </a:r>
            <a:r>
              <a:rPr lang="da-DK" sz="3600" dirty="0" err="1"/>
              <a:t>passen</a:t>
            </a:r>
            <a:r>
              <a:rPr lang="da-DK" sz="3600" dirty="0"/>
              <a:t> die 8 </a:t>
            </a:r>
            <a:r>
              <a:rPr lang="da-DK" sz="3600" dirty="0" err="1"/>
              <a:t>Umschreibungen</a:t>
            </a:r>
            <a:r>
              <a:rPr lang="da-DK" sz="3600" dirty="0"/>
              <a:t>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12BE3E6-332A-4DA3-0894-797F9CBFA2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166" y="1423358"/>
            <a:ext cx="11835441" cy="5287993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lphaLcParenR"/>
            </a:pPr>
            <a:r>
              <a:rPr lang="de-DE" dirty="0"/>
              <a:t>Der Erlkönig fragt das Kind, ob es ihm zu Seinen Töchtern folgen will. </a:t>
            </a:r>
            <a:r>
              <a:rPr lang="de-DE" dirty="0">
                <a:highlight>
                  <a:srgbClr val="00FF00"/>
                </a:highlight>
              </a:rPr>
              <a:t>= Strophe 5</a:t>
            </a:r>
          </a:p>
          <a:p>
            <a:pPr marL="514350" indent="-514350">
              <a:buFont typeface="+mj-lt"/>
              <a:buAutoNum type="alphaLcParenR"/>
            </a:pPr>
            <a:r>
              <a:rPr lang="de-DE" dirty="0"/>
              <a:t>Auch der Vater spürt die Todesangst des Kindes. Er erreicht verzweifelt den Hof, doch das Kind ist bereits tot. </a:t>
            </a:r>
            <a:r>
              <a:rPr lang="de-DE" dirty="0">
                <a:highlight>
                  <a:srgbClr val="00FF00"/>
                </a:highlight>
              </a:rPr>
              <a:t>= Strophe 8</a:t>
            </a:r>
          </a:p>
          <a:p>
            <a:pPr marL="514350" indent="-514350">
              <a:buFont typeface="+mj-lt"/>
              <a:buAutoNum type="alphaLcParenR"/>
            </a:pPr>
            <a:r>
              <a:rPr lang="de-DE" dirty="0"/>
              <a:t>Ein Vater reitet nachts mit seinem kleinen Sohn auf den Arm durch die stürmische Nacht. </a:t>
            </a:r>
            <a:r>
              <a:rPr lang="de-DE" dirty="0">
                <a:highlight>
                  <a:srgbClr val="00FF00"/>
                </a:highlight>
              </a:rPr>
              <a:t>=Strophe 1</a:t>
            </a:r>
          </a:p>
          <a:p>
            <a:pPr marL="514350" indent="-514350">
              <a:buFont typeface="+mj-lt"/>
              <a:buAutoNum type="alphaLcParenR"/>
            </a:pPr>
            <a:r>
              <a:rPr lang="de-DE" dirty="0"/>
              <a:t>In der Finsternis glaubt der Sohn den Erlkönig zu sehen, doch der Vater beruhigt den Sohn. </a:t>
            </a:r>
            <a:r>
              <a:rPr lang="de-DE" dirty="0">
                <a:highlight>
                  <a:srgbClr val="00FF00"/>
                </a:highlight>
              </a:rPr>
              <a:t>= Strophe 2</a:t>
            </a:r>
          </a:p>
          <a:p>
            <a:pPr marL="514350" indent="-514350">
              <a:buFont typeface="+mj-lt"/>
              <a:buAutoNum type="alphaLcParenR"/>
            </a:pPr>
            <a:r>
              <a:rPr lang="de-DE" dirty="0"/>
              <a:t>Das Kind wendet sich wegen der unheimlichen Gestalten an den Vater, denn die Gestalten ängstigen es. Doch der Vater sieht nur alte Weiden. </a:t>
            </a:r>
          </a:p>
          <a:p>
            <a:pPr marL="514350" indent="-514350">
              <a:buFont typeface="+mj-lt"/>
              <a:buAutoNum type="alphaLcParenR"/>
            </a:pPr>
            <a:r>
              <a:rPr lang="de-DE" dirty="0"/>
              <a:t>Schließlich fühlt sich der Sohn vom Erlkönig angegriffen. </a:t>
            </a:r>
          </a:p>
          <a:p>
            <a:pPr marL="514350" indent="-514350">
              <a:buFont typeface="+mj-lt"/>
              <a:buAutoNum type="alphaLcParenR"/>
            </a:pPr>
            <a:r>
              <a:rPr lang="de-DE" dirty="0"/>
              <a:t>Der Erlkönig fordert den Sohn auf, mit ihm zu gehen. </a:t>
            </a:r>
          </a:p>
          <a:p>
            <a:pPr marL="514350" indent="-514350">
              <a:buFont typeface="+mj-lt"/>
              <a:buAutoNum type="alphaLcParenR"/>
            </a:pPr>
            <a:r>
              <a:rPr lang="de-DE" dirty="0"/>
              <a:t>Das Kind erzählt dem Vater davon, doch der Vater versucht den Sohn wieder zu beruhigen. </a:t>
            </a:r>
          </a:p>
        </p:txBody>
      </p:sp>
    </p:spTree>
    <p:extLst>
      <p:ext uri="{BB962C8B-B14F-4D97-AF65-F5344CB8AC3E}">
        <p14:creationId xmlns:p14="http://schemas.microsoft.com/office/powerpoint/2010/main" val="19496856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CDF25F-19C3-0BCB-5203-9569947563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CE7F1AA-7C3F-8CCE-385D-F63AEB56F2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a-DK" sz="3600" dirty="0"/>
              <a:t>Zu </a:t>
            </a:r>
            <a:r>
              <a:rPr lang="da-DK" sz="3600" dirty="0" err="1"/>
              <a:t>welcher</a:t>
            </a:r>
            <a:r>
              <a:rPr lang="da-DK" sz="3600" dirty="0"/>
              <a:t> </a:t>
            </a:r>
            <a:r>
              <a:rPr lang="da-DK" sz="3600" dirty="0" err="1"/>
              <a:t>Strophe</a:t>
            </a:r>
            <a:r>
              <a:rPr lang="da-DK" sz="3600" dirty="0"/>
              <a:t> </a:t>
            </a:r>
            <a:r>
              <a:rPr lang="da-DK" sz="3600" dirty="0" err="1"/>
              <a:t>passen</a:t>
            </a:r>
            <a:r>
              <a:rPr lang="da-DK" sz="3600" dirty="0"/>
              <a:t> die 8 </a:t>
            </a:r>
            <a:r>
              <a:rPr lang="da-DK" sz="3600" dirty="0" err="1"/>
              <a:t>Umschreibungen</a:t>
            </a:r>
            <a:r>
              <a:rPr lang="da-DK" sz="3600" dirty="0"/>
              <a:t>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4AC6576-3917-F523-D2C4-4D1872EB6D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166" y="1423358"/>
            <a:ext cx="11835441" cy="5287993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lphaLcParenR"/>
            </a:pPr>
            <a:r>
              <a:rPr lang="de-DE" dirty="0"/>
              <a:t>Der Erlkönig fragt das Kind, ob es ihm zu Seinen Töchtern folgen will. </a:t>
            </a:r>
            <a:r>
              <a:rPr lang="de-DE" dirty="0">
                <a:highlight>
                  <a:srgbClr val="00FF00"/>
                </a:highlight>
              </a:rPr>
              <a:t>= Strophe 5</a:t>
            </a:r>
          </a:p>
          <a:p>
            <a:pPr marL="514350" indent="-514350">
              <a:buFont typeface="+mj-lt"/>
              <a:buAutoNum type="alphaLcParenR"/>
            </a:pPr>
            <a:r>
              <a:rPr lang="de-DE" dirty="0"/>
              <a:t>Auch der Vater spürt die Todesangst des Kindes. Er erreicht verzweifelt den Hof, doch das Kind ist bereits tot. </a:t>
            </a:r>
            <a:r>
              <a:rPr lang="de-DE" dirty="0">
                <a:highlight>
                  <a:srgbClr val="00FF00"/>
                </a:highlight>
              </a:rPr>
              <a:t>= Strophe 8</a:t>
            </a:r>
          </a:p>
          <a:p>
            <a:pPr marL="514350" indent="-514350">
              <a:buFont typeface="+mj-lt"/>
              <a:buAutoNum type="alphaLcParenR"/>
            </a:pPr>
            <a:r>
              <a:rPr lang="de-DE" dirty="0"/>
              <a:t>Ein Vater reitet nachts mit seinem kleinen Sohn auf den Arm durch die stürmische Nacht. </a:t>
            </a:r>
            <a:r>
              <a:rPr lang="de-DE" dirty="0">
                <a:highlight>
                  <a:srgbClr val="00FF00"/>
                </a:highlight>
              </a:rPr>
              <a:t>=Strophe 1</a:t>
            </a:r>
          </a:p>
          <a:p>
            <a:pPr marL="514350" indent="-514350">
              <a:buFont typeface="+mj-lt"/>
              <a:buAutoNum type="alphaLcParenR"/>
            </a:pPr>
            <a:r>
              <a:rPr lang="de-DE" dirty="0"/>
              <a:t>In der Finsternis glaubt der Sohn den Erlkönig zu sehen, doch der Vater beruhigt den Sohn. </a:t>
            </a:r>
            <a:r>
              <a:rPr lang="de-DE" dirty="0">
                <a:highlight>
                  <a:srgbClr val="00FF00"/>
                </a:highlight>
              </a:rPr>
              <a:t>= Strophe 2</a:t>
            </a:r>
          </a:p>
          <a:p>
            <a:pPr marL="514350" indent="-514350">
              <a:buFont typeface="+mj-lt"/>
              <a:buAutoNum type="alphaLcParenR"/>
            </a:pPr>
            <a:r>
              <a:rPr lang="de-DE" dirty="0"/>
              <a:t>Das Kind wendet sich wegen der unheimlichen Gestalten an den Vater, denn die Gestalten ängstigen es. Doch der Vater sieht nur alte Weiden. </a:t>
            </a:r>
            <a:r>
              <a:rPr lang="de-DE" dirty="0">
                <a:highlight>
                  <a:srgbClr val="00FF00"/>
                </a:highlight>
              </a:rPr>
              <a:t>= Strophe 6</a:t>
            </a:r>
          </a:p>
          <a:p>
            <a:pPr marL="514350" indent="-514350">
              <a:buFont typeface="+mj-lt"/>
              <a:buAutoNum type="alphaLcParenR"/>
            </a:pPr>
            <a:r>
              <a:rPr lang="de-DE" dirty="0"/>
              <a:t>Schließlich fühlt sich der Sohn vom Erlkönig angegriffen. </a:t>
            </a:r>
          </a:p>
          <a:p>
            <a:pPr marL="514350" indent="-514350">
              <a:buFont typeface="+mj-lt"/>
              <a:buAutoNum type="alphaLcParenR"/>
            </a:pPr>
            <a:r>
              <a:rPr lang="de-DE" dirty="0"/>
              <a:t>Der Erlkönig fordert den Sohn auf, mit ihm zu gehen. </a:t>
            </a:r>
          </a:p>
          <a:p>
            <a:pPr marL="514350" indent="-514350">
              <a:buFont typeface="+mj-lt"/>
              <a:buAutoNum type="alphaLcParenR"/>
            </a:pPr>
            <a:r>
              <a:rPr lang="de-DE" dirty="0"/>
              <a:t>Das Kind erzählt dem Vater davon, doch der Vater versucht den Sohn wieder zu beruhigen. </a:t>
            </a:r>
            <a:endParaRPr lang="da-DK" dirty="0">
              <a:highlight>
                <a:srgbClr val="00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0367091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616E2D-76E4-9BE0-1E7B-2764B7477C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0AAF33-4A82-5064-FF03-424A7EAA1D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a-DK" sz="3600" dirty="0"/>
              <a:t>Zu </a:t>
            </a:r>
            <a:r>
              <a:rPr lang="da-DK" sz="3600" dirty="0" err="1"/>
              <a:t>welcher</a:t>
            </a:r>
            <a:r>
              <a:rPr lang="da-DK" sz="3600" dirty="0"/>
              <a:t> </a:t>
            </a:r>
            <a:r>
              <a:rPr lang="da-DK" sz="3600" dirty="0" err="1"/>
              <a:t>Strophe</a:t>
            </a:r>
            <a:r>
              <a:rPr lang="da-DK" sz="3600" dirty="0"/>
              <a:t> </a:t>
            </a:r>
            <a:r>
              <a:rPr lang="da-DK" sz="3600" dirty="0" err="1"/>
              <a:t>passen</a:t>
            </a:r>
            <a:r>
              <a:rPr lang="da-DK" sz="3600" dirty="0"/>
              <a:t> die 8 </a:t>
            </a:r>
            <a:r>
              <a:rPr lang="da-DK" sz="3600" dirty="0" err="1"/>
              <a:t>Umschreibungen</a:t>
            </a:r>
            <a:r>
              <a:rPr lang="da-DK" sz="3600" dirty="0"/>
              <a:t>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D479A8D-95DB-ED48-13D0-595031DBD0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166" y="1423358"/>
            <a:ext cx="11835441" cy="5287993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lphaLcParenR"/>
            </a:pPr>
            <a:r>
              <a:rPr lang="de-DE" dirty="0"/>
              <a:t>Der Erlkönig fragt das Kind, ob es ihm zu Seinen Töchtern folgen will. </a:t>
            </a:r>
            <a:r>
              <a:rPr lang="de-DE" dirty="0">
                <a:highlight>
                  <a:srgbClr val="00FF00"/>
                </a:highlight>
              </a:rPr>
              <a:t>= Strophe 5</a:t>
            </a:r>
          </a:p>
          <a:p>
            <a:pPr marL="514350" indent="-514350">
              <a:buFont typeface="+mj-lt"/>
              <a:buAutoNum type="alphaLcParenR"/>
            </a:pPr>
            <a:r>
              <a:rPr lang="de-DE" dirty="0"/>
              <a:t>Auch der Vater spürt die Todesangst des Kindes. Er erreicht verzweifelt den Hof, doch das Kind ist bereits tot. </a:t>
            </a:r>
            <a:r>
              <a:rPr lang="de-DE" dirty="0">
                <a:highlight>
                  <a:srgbClr val="00FF00"/>
                </a:highlight>
              </a:rPr>
              <a:t>= Strophe 8</a:t>
            </a:r>
          </a:p>
          <a:p>
            <a:pPr marL="514350" indent="-514350">
              <a:buFont typeface="+mj-lt"/>
              <a:buAutoNum type="alphaLcParenR"/>
            </a:pPr>
            <a:r>
              <a:rPr lang="de-DE" dirty="0"/>
              <a:t>Ein Vater reitet nachts mit seinem kleinen Sohn auf den Arm durch die stürmische Nacht. </a:t>
            </a:r>
            <a:r>
              <a:rPr lang="de-DE" dirty="0">
                <a:highlight>
                  <a:srgbClr val="00FF00"/>
                </a:highlight>
              </a:rPr>
              <a:t>=Strophe 1</a:t>
            </a:r>
          </a:p>
          <a:p>
            <a:pPr marL="514350" indent="-514350">
              <a:buFont typeface="+mj-lt"/>
              <a:buAutoNum type="alphaLcParenR"/>
            </a:pPr>
            <a:r>
              <a:rPr lang="de-DE" dirty="0"/>
              <a:t>In der Finsternis glaubt der Sohn den Erlkönig zu sehen, doch der Vater beruhigt den Sohn. </a:t>
            </a:r>
            <a:r>
              <a:rPr lang="de-DE" dirty="0">
                <a:highlight>
                  <a:srgbClr val="00FF00"/>
                </a:highlight>
              </a:rPr>
              <a:t>= Strophe 2</a:t>
            </a:r>
          </a:p>
          <a:p>
            <a:pPr marL="514350" indent="-514350">
              <a:buFont typeface="+mj-lt"/>
              <a:buAutoNum type="alphaLcParenR"/>
            </a:pPr>
            <a:r>
              <a:rPr lang="de-DE" dirty="0"/>
              <a:t>Das Kind wendet sich wegen der unheimlichen Gestalten an den Vater, denn die Gestalten ängstigen es. Doch der Vater sieht nur alte Weiden. </a:t>
            </a:r>
            <a:r>
              <a:rPr lang="de-DE" dirty="0">
                <a:highlight>
                  <a:srgbClr val="00FF00"/>
                </a:highlight>
              </a:rPr>
              <a:t>= Strophe 6</a:t>
            </a:r>
          </a:p>
          <a:p>
            <a:pPr marL="514350" indent="-514350">
              <a:buFont typeface="+mj-lt"/>
              <a:buAutoNum type="alphaLcParenR"/>
            </a:pPr>
            <a:r>
              <a:rPr lang="de-DE" dirty="0"/>
              <a:t>Schließlich fühlt sich der Sohn vom Erlkönig angegriffen. </a:t>
            </a:r>
            <a:r>
              <a:rPr lang="de-DE" dirty="0">
                <a:highlight>
                  <a:srgbClr val="00FF00"/>
                </a:highlight>
              </a:rPr>
              <a:t>= Strophe 7</a:t>
            </a:r>
          </a:p>
          <a:p>
            <a:pPr marL="514350" indent="-514350">
              <a:buFont typeface="+mj-lt"/>
              <a:buAutoNum type="alphaLcParenR"/>
            </a:pPr>
            <a:r>
              <a:rPr lang="de-DE" dirty="0"/>
              <a:t>Der Erlkönig fordert den Sohn auf, mit ihm zu gehen. </a:t>
            </a:r>
          </a:p>
          <a:p>
            <a:pPr marL="514350" indent="-514350">
              <a:buFont typeface="+mj-lt"/>
              <a:buAutoNum type="alphaLcParenR"/>
            </a:pPr>
            <a:r>
              <a:rPr lang="de-DE" dirty="0"/>
              <a:t>Das Kind erzählt dem Vater davon, doch der Vater versucht den Sohn wieder zu beruhigen. </a:t>
            </a:r>
            <a:endParaRPr lang="da-DK" dirty="0">
              <a:highlight>
                <a:srgbClr val="00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2593051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AA4F99-D455-188E-98FE-CED9F51595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1011996-FC7C-D271-36B0-719802215C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a-DK" sz="3600" dirty="0"/>
              <a:t>Zu </a:t>
            </a:r>
            <a:r>
              <a:rPr lang="da-DK" sz="3600" dirty="0" err="1"/>
              <a:t>welcher</a:t>
            </a:r>
            <a:r>
              <a:rPr lang="da-DK" sz="3600" dirty="0"/>
              <a:t> </a:t>
            </a:r>
            <a:r>
              <a:rPr lang="da-DK" sz="3600" dirty="0" err="1"/>
              <a:t>Strophe</a:t>
            </a:r>
            <a:r>
              <a:rPr lang="da-DK" sz="3600" dirty="0"/>
              <a:t> </a:t>
            </a:r>
            <a:r>
              <a:rPr lang="da-DK" sz="3600" dirty="0" err="1"/>
              <a:t>passen</a:t>
            </a:r>
            <a:r>
              <a:rPr lang="da-DK" sz="3600" dirty="0"/>
              <a:t> die 8 </a:t>
            </a:r>
            <a:r>
              <a:rPr lang="da-DK" sz="3600" dirty="0" err="1"/>
              <a:t>Umschreibungen</a:t>
            </a:r>
            <a:r>
              <a:rPr lang="da-DK" sz="3600" dirty="0"/>
              <a:t>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814323A-7370-C29F-8ED2-28074848D2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0166" y="1423358"/>
            <a:ext cx="11835441" cy="5287993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lphaLcParenR"/>
            </a:pPr>
            <a:r>
              <a:rPr lang="de-DE" dirty="0"/>
              <a:t>Der Erlkönig fragt das Kind, ob es ihm zu Seinen Töchtern folgen will. </a:t>
            </a:r>
            <a:r>
              <a:rPr lang="de-DE" dirty="0">
                <a:highlight>
                  <a:srgbClr val="00FF00"/>
                </a:highlight>
              </a:rPr>
              <a:t>= Strophe 5</a:t>
            </a:r>
          </a:p>
          <a:p>
            <a:pPr marL="514350" indent="-514350">
              <a:buFont typeface="+mj-lt"/>
              <a:buAutoNum type="alphaLcParenR"/>
            </a:pPr>
            <a:r>
              <a:rPr lang="de-DE" dirty="0"/>
              <a:t>Auch der Vater spürt die Todesangst des Kindes. Er erreicht verzweifelt den Hof, doch das Kind ist bereits tot. </a:t>
            </a:r>
            <a:r>
              <a:rPr lang="de-DE" dirty="0">
                <a:highlight>
                  <a:srgbClr val="00FF00"/>
                </a:highlight>
              </a:rPr>
              <a:t>= Strophe 8</a:t>
            </a:r>
          </a:p>
          <a:p>
            <a:pPr marL="514350" indent="-514350">
              <a:buFont typeface="+mj-lt"/>
              <a:buAutoNum type="alphaLcParenR"/>
            </a:pPr>
            <a:r>
              <a:rPr lang="de-DE" dirty="0"/>
              <a:t>Ein Vater reitet nachts mit seinem kleinen Sohn auf den Arm durch die stürmische Nacht. </a:t>
            </a:r>
            <a:r>
              <a:rPr lang="de-DE" dirty="0">
                <a:highlight>
                  <a:srgbClr val="00FF00"/>
                </a:highlight>
              </a:rPr>
              <a:t>=Strophe 1</a:t>
            </a:r>
          </a:p>
          <a:p>
            <a:pPr marL="514350" indent="-514350">
              <a:buFont typeface="+mj-lt"/>
              <a:buAutoNum type="alphaLcParenR"/>
            </a:pPr>
            <a:r>
              <a:rPr lang="de-DE" dirty="0"/>
              <a:t>In der Finsternis glaubt der Sohn den Erlkönig zu sehen, doch der Vater beruhigt den Sohn. </a:t>
            </a:r>
            <a:r>
              <a:rPr lang="de-DE" dirty="0">
                <a:highlight>
                  <a:srgbClr val="00FF00"/>
                </a:highlight>
              </a:rPr>
              <a:t>= Strophe 2</a:t>
            </a:r>
          </a:p>
          <a:p>
            <a:pPr marL="514350" indent="-514350">
              <a:buFont typeface="+mj-lt"/>
              <a:buAutoNum type="alphaLcParenR"/>
            </a:pPr>
            <a:r>
              <a:rPr lang="de-DE" dirty="0"/>
              <a:t>Das Kind wendet sich wegen der unheimlichen Gestalten an den Vater, denn die Gestalten ängstigen es. Doch der Vater sieht nur alte Weiden. </a:t>
            </a:r>
            <a:r>
              <a:rPr lang="de-DE" dirty="0">
                <a:highlight>
                  <a:srgbClr val="00FF00"/>
                </a:highlight>
              </a:rPr>
              <a:t>= Strophe 6</a:t>
            </a:r>
          </a:p>
          <a:p>
            <a:pPr marL="514350" indent="-514350">
              <a:buFont typeface="+mj-lt"/>
              <a:buAutoNum type="alphaLcParenR"/>
            </a:pPr>
            <a:r>
              <a:rPr lang="de-DE" dirty="0"/>
              <a:t>Schließlich fühlt sich der Sohn vom Erlkönig angegriffen. </a:t>
            </a:r>
            <a:r>
              <a:rPr lang="de-DE" dirty="0">
                <a:highlight>
                  <a:srgbClr val="00FF00"/>
                </a:highlight>
              </a:rPr>
              <a:t>= Strophe 7</a:t>
            </a:r>
          </a:p>
          <a:p>
            <a:pPr marL="514350" indent="-514350">
              <a:buFont typeface="+mj-lt"/>
              <a:buAutoNum type="alphaLcParenR"/>
            </a:pPr>
            <a:r>
              <a:rPr lang="de-DE" dirty="0"/>
              <a:t>Der Erlkönig fordert den Sohn auf, mit ihm zu gehen. </a:t>
            </a:r>
            <a:r>
              <a:rPr lang="de-DE" dirty="0">
                <a:highlight>
                  <a:srgbClr val="00FF00"/>
                </a:highlight>
              </a:rPr>
              <a:t>= Strophe 3</a:t>
            </a:r>
          </a:p>
          <a:p>
            <a:pPr marL="514350" indent="-514350">
              <a:buFont typeface="+mj-lt"/>
              <a:buAutoNum type="alphaLcParenR"/>
            </a:pPr>
            <a:r>
              <a:rPr lang="de-DE" dirty="0"/>
              <a:t>Das Kind erzählt dem Vater davon, doch der Vater versucht den Sohn wieder zu beruhigen. </a:t>
            </a:r>
            <a:endParaRPr lang="da-DK" dirty="0">
              <a:highlight>
                <a:srgbClr val="00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2937689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1573</Words>
  <Application>Microsoft Office PowerPoint</Application>
  <PresentationFormat>Widescreen</PresentationFormat>
  <Paragraphs>92</Paragraphs>
  <Slides>13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13</vt:i4>
      </vt:variant>
    </vt:vector>
  </HeadingPairs>
  <TitlesOfParts>
    <vt:vector size="18" baseType="lpstr">
      <vt:lpstr>Aptos</vt:lpstr>
      <vt:lpstr>Aptos Display</vt:lpstr>
      <vt:lpstr>Arial</vt:lpstr>
      <vt:lpstr>Wingdings</vt:lpstr>
      <vt:lpstr>Office-tema</vt:lpstr>
      <vt:lpstr>Der Erlkönig (Goethe)</vt:lpstr>
      <vt:lpstr>Zu welcher Strophe passen die 8 Umschreibungen?</vt:lpstr>
      <vt:lpstr>Zu welcher Strophe passen die 8 Umschreibungen?</vt:lpstr>
      <vt:lpstr>Zu welcher Strophe passen die 8 Umschreibungen?</vt:lpstr>
      <vt:lpstr>Zu welcher Strophe passen die 8 Umschreibungen?</vt:lpstr>
      <vt:lpstr>Zu welcher Strophe passen die 8 Umschreibungen?</vt:lpstr>
      <vt:lpstr>Zu welcher Strophe passen die 8 Umschreibungen?</vt:lpstr>
      <vt:lpstr>Zu welcher Strophe passen die 8 Umschreibungen?</vt:lpstr>
      <vt:lpstr>Zu welcher Strophe passen die 8 Umschreibungen?</vt:lpstr>
      <vt:lpstr>Zu welcher Strophe passen die 8 Umschreibungen?</vt:lpstr>
      <vt:lpstr>Hintergrund zum Gedicht</vt:lpstr>
      <vt:lpstr>‘Naturmagische Ballade’</vt:lpstr>
      <vt:lpstr>‘Naturmagische Ballade’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Jonas Emil Klüver-Kristensen</dc:creator>
  <cp:lastModifiedBy>Jonas Emil Klüver-Kristensen</cp:lastModifiedBy>
  <cp:revision>5</cp:revision>
  <dcterms:created xsi:type="dcterms:W3CDTF">2026-03-10T07:17:19Z</dcterms:created>
  <dcterms:modified xsi:type="dcterms:W3CDTF">2026-03-10T08:13:52Z</dcterms:modified>
</cp:coreProperties>
</file>