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sldIdLst>
    <p:sldId id="256" r:id="rId2"/>
    <p:sldId id="257" r:id="rId3"/>
    <p:sldId id="259" r:id="rId4"/>
    <p:sldId id="258" r:id="rId5"/>
    <p:sldId id="260" r:id="rId6"/>
    <p:sldId id="261"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‹nr.›</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9573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1787144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‹nr.›</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768510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3413634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1043330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4072960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98063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3800747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2357799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596135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11/23/2022</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‹nr.›</a:t>
            </a:fld>
            <a:endParaRPr lang="en-US"/>
          </a:p>
        </p:txBody>
      </p:sp>
    </p:spTree>
    <p:extLst>
      <p:ext uri="{BB962C8B-B14F-4D97-AF65-F5344CB8AC3E}">
        <p14:creationId xmlns:p14="http://schemas.microsoft.com/office/powerpoint/2010/main" val="962147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‹nr.›</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11/23/2022</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704729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15" r:id="rId6"/>
    <p:sldLayoutId id="2147483711" r:id="rId7"/>
    <p:sldLayoutId id="2147483712" r:id="rId8"/>
    <p:sldLayoutId id="2147483713" r:id="rId9"/>
    <p:sldLayoutId id="2147483714" r:id="rId10"/>
    <p:sldLayoutId id="2147483716"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docs.google.com/document/d/15MHMLIulwVoRlFR9BqIWSE9KklXSnLxlzzAFNy_QeAY/edit?usp=sharing" TargetMode="Externa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DF0CAD46-2E46-44EB-A063-C05881768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63E59A7-2D3C-4C34-BED2-DF48685026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856" b="499"/>
          <a:stretch/>
        </p:blipFill>
        <p:spPr bwMode="auto">
          <a:xfrm>
            <a:off x="81624" y="11606"/>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38" name="Rectangle 1037">
            <a:extLst>
              <a:ext uri="{FF2B5EF4-FFF2-40B4-BE49-F238E27FC236}">
                <a16:creationId xmlns:a16="http://schemas.microsoft.com/office/drawing/2014/main" id="{0FDFF237-4369-41A3-9CE4-CD1A6813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49553"/>
            <a:ext cx="12191999" cy="5320052"/>
          </a:xfrm>
          <a:prstGeom prst="rect">
            <a:avLst/>
          </a:prstGeom>
          <a:gradFill flip="none" rotWithShape="1">
            <a:gsLst>
              <a:gs pos="0">
                <a:srgbClr val="000000">
                  <a:alpha val="0"/>
                </a:srgbClr>
              </a:gs>
              <a:gs pos="47000">
                <a:srgbClr val="000000">
                  <a:alpha val="41000"/>
                </a:srgbClr>
              </a:gs>
              <a:gs pos="81000">
                <a:srgbClr val="000000">
                  <a:alpha val="56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CE2E815-7765-43AE-A2EF-4D64A57AF0BB}"/>
              </a:ext>
            </a:extLst>
          </p:cNvPr>
          <p:cNvSpPr>
            <a:spLocks noGrp="1"/>
          </p:cNvSpPr>
          <p:nvPr>
            <p:ph type="ctrTitle"/>
          </p:nvPr>
        </p:nvSpPr>
        <p:spPr>
          <a:xfrm>
            <a:off x="2076090" y="2990430"/>
            <a:ext cx="8039818" cy="1643572"/>
          </a:xfrm>
        </p:spPr>
        <p:txBody>
          <a:bodyPr>
            <a:normAutofit/>
          </a:bodyPr>
          <a:lstStyle/>
          <a:p>
            <a:r>
              <a:rPr lang="da-DK">
                <a:solidFill>
                  <a:srgbClr val="FFFFFF"/>
                </a:solidFill>
                <a:latin typeface="Aladin" panose="02000506000000020004" pitchFamily="2" charset="0"/>
              </a:rPr>
              <a:t>Hvad er periodisering?</a:t>
            </a:r>
            <a:endParaRPr lang="da-DK" dirty="0">
              <a:solidFill>
                <a:srgbClr val="FFFFFF"/>
              </a:solidFill>
              <a:latin typeface="Aladin" panose="02000506000000020004" pitchFamily="2" charset="0"/>
            </a:endParaRPr>
          </a:p>
        </p:txBody>
      </p:sp>
      <p:grpSp>
        <p:nvGrpSpPr>
          <p:cNvPr id="1040" name="Group 1039">
            <a:extLst>
              <a:ext uri="{FF2B5EF4-FFF2-40B4-BE49-F238E27FC236}">
                <a16:creationId xmlns:a16="http://schemas.microsoft.com/office/drawing/2014/main" id="{C3E45FAB-3768-4529-B0E8-A0E9BE5E38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739509"/>
            <a:ext cx="867485" cy="115439"/>
            <a:chOff x="8910933" y="1861308"/>
            <a:chExt cx="867485" cy="115439"/>
          </a:xfrm>
        </p:grpSpPr>
        <p:sp>
          <p:nvSpPr>
            <p:cNvPr id="1041" name="Rectangle 1040">
              <a:extLst>
                <a:ext uri="{FF2B5EF4-FFF2-40B4-BE49-F238E27FC236}">
                  <a16:creationId xmlns:a16="http://schemas.microsoft.com/office/drawing/2014/main" id="{6FF68CFF-0675-43D9-8EF2-EAC1F19D2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042" name="Straight Connector 1041">
              <a:extLst>
                <a:ext uri="{FF2B5EF4-FFF2-40B4-BE49-F238E27FC236}">
                  <a16:creationId xmlns:a16="http://schemas.microsoft.com/office/drawing/2014/main" id="{E1414FA8-D7DF-4B14-AD83-846AB2899B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43" name="Straight Connector 1042">
              <a:extLst>
                <a:ext uri="{FF2B5EF4-FFF2-40B4-BE49-F238E27FC236}">
                  <a16:creationId xmlns:a16="http://schemas.microsoft.com/office/drawing/2014/main" id="{638B88A0-A01D-4106-8E09-1AEB09B04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0445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extLst>
              <a:ext uri="{BEBA8EAE-BF5A-486C-A8C5-ECC9F3942E4B}">
                <a14:imgProps xmlns:a14="http://schemas.microsoft.com/office/drawing/2010/main">
                  <a14:imgLayer r:embed="rId3">
                    <a14:imgEffect>
                      <a14:sharpenSoften amount="-4000"/>
                    </a14:imgEffect>
                    <a14:imgEffect>
                      <a14:brightnessContrast bright="-40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02F281-A4E3-4FD4-9DEF-3FB33B660D91}"/>
              </a:ext>
            </a:extLst>
          </p:cNvPr>
          <p:cNvSpPr>
            <a:spLocks noGrp="1"/>
          </p:cNvSpPr>
          <p:nvPr>
            <p:ph type="title"/>
          </p:nvPr>
        </p:nvSpPr>
        <p:spPr/>
        <p:txBody>
          <a:bodyPr>
            <a:normAutofit/>
          </a:bodyPr>
          <a:lstStyle/>
          <a:p>
            <a:r>
              <a:rPr lang="da-DK" sz="3500" dirty="0">
                <a:solidFill>
                  <a:schemeClr val="bg1"/>
                </a:solidFill>
              </a:rPr>
              <a:t>Hvorfor periodiserer man historien?</a:t>
            </a:r>
          </a:p>
        </p:txBody>
      </p:sp>
      <p:sp>
        <p:nvSpPr>
          <p:cNvPr id="3" name="Pladsholder til indhold 2">
            <a:extLst>
              <a:ext uri="{FF2B5EF4-FFF2-40B4-BE49-F238E27FC236}">
                <a16:creationId xmlns:a16="http://schemas.microsoft.com/office/drawing/2014/main" id="{E1541362-122E-4AB7-81CA-F91768A21EA1}"/>
              </a:ext>
            </a:extLst>
          </p:cNvPr>
          <p:cNvSpPr>
            <a:spLocks noGrp="1"/>
          </p:cNvSpPr>
          <p:nvPr>
            <p:ph idx="1"/>
          </p:nvPr>
        </p:nvSpPr>
        <p:spPr/>
        <p:txBody>
          <a:bodyPr/>
          <a:lstStyle/>
          <a:p>
            <a:pPr marL="342900" indent="-342900">
              <a:buFont typeface="Arial" panose="020B0604020202020204" pitchFamily="34" charset="0"/>
              <a:buChar char="•"/>
            </a:pPr>
            <a:r>
              <a:rPr lang="da-DK" sz="2200" dirty="0">
                <a:solidFill>
                  <a:schemeClr val="bg1"/>
                </a:solidFill>
              </a:rPr>
              <a:t>For at skabe sammenhæng og sætte fortiden i system.</a:t>
            </a:r>
          </a:p>
          <a:p>
            <a:pPr marL="342900" indent="-342900">
              <a:buFont typeface="Arial" panose="020B0604020202020204" pitchFamily="34" charset="0"/>
              <a:buChar char="•"/>
            </a:pPr>
            <a:r>
              <a:rPr lang="da-DK" sz="2200" dirty="0">
                <a:solidFill>
                  <a:schemeClr val="bg1"/>
                </a:solidFill>
              </a:rPr>
              <a:t>Giver os et overblik og forståelse for hvad der kendetegnede en bestemt periode. </a:t>
            </a:r>
          </a:p>
          <a:p>
            <a:pPr marL="342900" indent="-342900">
              <a:buFont typeface="Arial" panose="020B0604020202020204" pitchFamily="34" charset="0"/>
              <a:buChar char="•"/>
            </a:pPr>
            <a:r>
              <a:rPr lang="da-DK" sz="2200" dirty="0">
                <a:solidFill>
                  <a:schemeClr val="bg1"/>
                </a:solidFill>
              </a:rPr>
              <a:t>Perioder er en kunstig inddeling af fortiden som historikere laver bagudrettet – mennesker i middelalderen gik fx ikke rundt og tænkte at de levede i middelalderen. </a:t>
            </a:r>
          </a:p>
          <a:p>
            <a:pPr marL="342900" indent="-342900">
              <a:buFont typeface="Arial" panose="020B0604020202020204" pitchFamily="34" charset="0"/>
              <a:buChar char="•"/>
            </a:pPr>
            <a:r>
              <a:rPr lang="da-DK" sz="2200" dirty="0">
                <a:solidFill>
                  <a:schemeClr val="bg1"/>
                </a:solidFill>
              </a:rPr>
              <a:t>Det giver os et indblik i hvordan- og hvorfor historien udvikler sig som den gør. </a:t>
            </a:r>
          </a:p>
          <a:p>
            <a:pPr marL="342900" indent="-342900">
              <a:buFont typeface="Arial" panose="020B0604020202020204" pitchFamily="34" charset="0"/>
              <a:buChar char="•"/>
            </a:pPr>
            <a:r>
              <a:rPr lang="da-DK" sz="2200" dirty="0">
                <a:solidFill>
                  <a:schemeClr val="bg1"/>
                </a:solidFill>
              </a:rPr>
              <a:t>Gør at vi bedre kan forstå fortidens historiske </a:t>
            </a:r>
            <a:r>
              <a:rPr lang="da-DK" sz="2200" b="1" dirty="0">
                <a:solidFill>
                  <a:schemeClr val="bg1"/>
                </a:solidFill>
              </a:rPr>
              <a:t>brud </a:t>
            </a:r>
            <a:r>
              <a:rPr lang="da-DK" sz="2200" dirty="0">
                <a:solidFill>
                  <a:schemeClr val="bg1"/>
                </a:solidFill>
              </a:rPr>
              <a:t>og </a:t>
            </a:r>
            <a:r>
              <a:rPr lang="da-DK" sz="2200" b="1" dirty="0">
                <a:solidFill>
                  <a:schemeClr val="bg1"/>
                </a:solidFill>
              </a:rPr>
              <a:t>kontinuitet. </a:t>
            </a:r>
          </a:p>
          <a:p>
            <a:endParaRPr lang="da-DK" dirty="0"/>
          </a:p>
          <a:p>
            <a:pPr marL="342900" indent="-342900">
              <a:buFont typeface="Arial" panose="020B0604020202020204" pitchFamily="34" charset="0"/>
              <a:buChar char="•"/>
            </a:pPr>
            <a:endParaRPr lang="da-DK" dirty="0"/>
          </a:p>
        </p:txBody>
      </p:sp>
    </p:spTree>
    <p:extLst>
      <p:ext uri="{BB962C8B-B14F-4D97-AF65-F5344CB8AC3E}">
        <p14:creationId xmlns:p14="http://schemas.microsoft.com/office/powerpoint/2010/main" val="52680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extLst>
              <a:ext uri="{BEBA8EAE-BF5A-486C-A8C5-ECC9F3942E4B}">
                <a14:imgProps xmlns:a14="http://schemas.microsoft.com/office/drawing/2010/main">
                  <a14:imgLayer r:embed="rId3">
                    <a14:imgEffect>
                      <a14:sharpenSoften amount="2000"/>
                    </a14:imgEffect>
                    <a14:imgEffect>
                      <a14:brightnessContrast bright="-58000" contrast="-1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0D92E-F024-441B-818E-4E83261E5C6C}"/>
              </a:ext>
            </a:extLst>
          </p:cNvPr>
          <p:cNvSpPr>
            <a:spLocks noGrp="1"/>
          </p:cNvSpPr>
          <p:nvPr>
            <p:ph type="title"/>
          </p:nvPr>
        </p:nvSpPr>
        <p:spPr/>
        <p:txBody>
          <a:bodyPr>
            <a:normAutofit/>
          </a:bodyPr>
          <a:lstStyle/>
          <a:p>
            <a:r>
              <a:rPr lang="da-DK" sz="4400" dirty="0">
                <a:solidFill>
                  <a:schemeClr val="bg1"/>
                </a:solidFill>
              </a:rPr>
              <a:t>Historiesyn</a:t>
            </a:r>
          </a:p>
        </p:txBody>
      </p:sp>
      <p:sp>
        <p:nvSpPr>
          <p:cNvPr id="3" name="Pladsholder til indhold 2">
            <a:extLst>
              <a:ext uri="{FF2B5EF4-FFF2-40B4-BE49-F238E27FC236}">
                <a16:creationId xmlns:a16="http://schemas.microsoft.com/office/drawing/2014/main" id="{521DCB30-578C-4079-AA99-616561DD9988}"/>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da-DK" dirty="0">
                <a:solidFill>
                  <a:schemeClr val="bg1"/>
                </a:solidFill>
              </a:rPr>
              <a:t>En periodisering vil ALTID være et udtryk for at historikere har valgt at se historien på en bestemt måde.</a:t>
            </a:r>
          </a:p>
          <a:p>
            <a:pPr marL="342900" indent="-342900">
              <a:buFont typeface="Arial" panose="020B0604020202020204" pitchFamily="34" charset="0"/>
              <a:buChar char="•"/>
            </a:pPr>
            <a:r>
              <a:rPr lang="da-DK" dirty="0">
                <a:solidFill>
                  <a:schemeClr val="bg1"/>
                </a:solidFill>
              </a:rPr>
              <a:t>Nogle historikere lægger vægt på et </a:t>
            </a:r>
            <a:r>
              <a:rPr lang="da-DK" b="1" dirty="0">
                <a:solidFill>
                  <a:schemeClr val="bg1"/>
                </a:solidFill>
              </a:rPr>
              <a:t>idealistisk historiesyn</a:t>
            </a:r>
            <a:r>
              <a:rPr lang="da-DK" dirty="0">
                <a:solidFill>
                  <a:schemeClr val="bg1"/>
                </a:solidFill>
              </a:rPr>
              <a:t>, mens andre lægger vægt på det </a:t>
            </a:r>
            <a:r>
              <a:rPr lang="da-DK" b="1" dirty="0">
                <a:solidFill>
                  <a:schemeClr val="bg1"/>
                </a:solidFill>
              </a:rPr>
              <a:t>materialistiske historiesyn</a:t>
            </a:r>
          </a:p>
          <a:p>
            <a:pPr marL="342900" indent="-342900">
              <a:buFont typeface="Arial" panose="020B0604020202020204" pitchFamily="34" charset="0"/>
              <a:buChar char="•"/>
            </a:pPr>
            <a:r>
              <a:rPr lang="da-DK" dirty="0">
                <a:solidFill>
                  <a:schemeClr val="bg1"/>
                </a:solidFill>
              </a:rPr>
              <a:t>Det </a:t>
            </a:r>
            <a:r>
              <a:rPr lang="da-DK" b="1" dirty="0">
                <a:solidFill>
                  <a:schemeClr val="bg1"/>
                </a:solidFill>
              </a:rPr>
              <a:t>idealistiske historiesyn </a:t>
            </a:r>
            <a:r>
              <a:rPr lang="da-DK" dirty="0">
                <a:solidFill>
                  <a:schemeClr val="bg1"/>
                </a:solidFill>
              </a:rPr>
              <a:t>lægger vægt på, at historisk forandring skabes på baggrund af menneskets idéer og individuelle handlinger. Det er historiens store enkeltpersoner, store politiske begivenheder og idéer, der forandrer historien = </a:t>
            </a:r>
            <a:r>
              <a:rPr lang="da-DK" b="1" dirty="0">
                <a:solidFill>
                  <a:schemeClr val="bg1"/>
                </a:solidFill>
              </a:rPr>
              <a:t>Aktørniveau</a:t>
            </a:r>
          </a:p>
          <a:p>
            <a:pPr marL="342900" indent="-342900">
              <a:buFont typeface="Arial" panose="020B0604020202020204" pitchFamily="34" charset="0"/>
              <a:buChar char="•"/>
            </a:pPr>
            <a:r>
              <a:rPr lang="da-DK" dirty="0">
                <a:solidFill>
                  <a:schemeClr val="bg1"/>
                </a:solidFill>
              </a:rPr>
              <a:t>Det </a:t>
            </a:r>
            <a:r>
              <a:rPr lang="da-DK" b="1" dirty="0">
                <a:solidFill>
                  <a:schemeClr val="bg1"/>
                </a:solidFill>
              </a:rPr>
              <a:t>materialistiske historiesyn </a:t>
            </a:r>
            <a:r>
              <a:rPr lang="da-DK" dirty="0">
                <a:solidFill>
                  <a:schemeClr val="bg1"/>
                </a:solidFill>
              </a:rPr>
              <a:t>lægger vægt på materielle levevilkår, fx teknologi, klima- og naturforhold, sociale og økonomiske forhold og magtmæssige forhold i samfundet. Med andre ord kigger man på, hvordan udviklingen indenfor samfundets opbygning i socialklasser, produktion, levevilkår og styreformer, skaber historisk forandring = </a:t>
            </a:r>
            <a:r>
              <a:rPr lang="da-DK" b="1" dirty="0">
                <a:solidFill>
                  <a:schemeClr val="bg1"/>
                </a:solidFill>
              </a:rPr>
              <a:t>Strukturniveau</a:t>
            </a:r>
            <a:endParaRPr lang="da-DK" dirty="0">
              <a:solidFill>
                <a:schemeClr val="bg1"/>
              </a:solidFill>
            </a:endParaRPr>
          </a:p>
        </p:txBody>
      </p:sp>
    </p:spTree>
    <p:extLst>
      <p:ext uri="{BB962C8B-B14F-4D97-AF65-F5344CB8AC3E}">
        <p14:creationId xmlns:p14="http://schemas.microsoft.com/office/powerpoint/2010/main" val="4122088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extLst>
              <a:ext uri="{BEBA8EAE-BF5A-486C-A8C5-ECC9F3942E4B}">
                <a14:imgProps xmlns:a14="http://schemas.microsoft.com/office/drawing/2010/main">
                  <a14:imgLayer r:embed="rId3">
                    <a14:imgEffect>
                      <a14:brightnessContrast bright="-49000"/>
                    </a14:imgEffect>
                  </a14:imgLayer>
                </a14:imgProps>
              </a:ext>
            </a:extLst>
          </a:blip>
          <a:srcRect/>
          <a:stretch>
            <a:fillRect t="-25000" b="-25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4867B4-551C-4CB7-A0F1-226EF2EEA6FD}"/>
              </a:ext>
            </a:extLst>
          </p:cNvPr>
          <p:cNvSpPr>
            <a:spLocks noGrp="1"/>
          </p:cNvSpPr>
          <p:nvPr>
            <p:ph type="title"/>
          </p:nvPr>
        </p:nvSpPr>
        <p:spPr>
          <a:xfrm>
            <a:off x="1028700" y="723901"/>
            <a:ext cx="9514892" cy="713014"/>
          </a:xfrm>
        </p:spPr>
        <p:txBody>
          <a:bodyPr/>
          <a:lstStyle/>
          <a:p>
            <a:r>
              <a:rPr lang="da-DK" b="1" dirty="0">
                <a:solidFill>
                  <a:schemeClr val="bg1"/>
                </a:solidFill>
              </a:rPr>
              <a:t>Brud</a:t>
            </a:r>
            <a:r>
              <a:rPr lang="da-DK" dirty="0">
                <a:solidFill>
                  <a:schemeClr val="bg1"/>
                </a:solidFill>
              </a:rPr>
              <a:t> og </a:t>
            </a:r>
            <a:r>
              <a:rPr lang="da-DK" b="1" dirty="0">
                <a:solidFill>
                  <a:schemeClr val="bg1"/>
                </a:solidFill>
              </a:rPr>
              <a:t>kontinuitet</a:t>
            </a:r>
          </a:p>
        </p:txBody>
      </p:sp>
      <p:sp>
        <p:nvSpPr>
          <p:cNvPr id="3" name="Pladsholder til indhold 2">
            <a:extLst>
              <a:ext uri="{FF2B5EF4-FFF2-40B4-BE49-F238E27FC236}">
                <a16:creationId xmlns:a16="http://schemas.microsoft.com/office/drawing/2014/main" id="{67BE4562-F0A2-40E2-A349-A77E9ACCDD6D}"/>
              </a:ext>
            </a:extLst>
          </p:cNvPr>
          <p:cNvSpPr>
            <a:spLocks noGrp="1"/>
          </p:cNvSpPr>
          <p:nvPr>
            <p:ph idx="1"/>
          </p:nvPr>
        </p:nvSpPr>
        <p:spPr>
          <a:xfrm>
            <a:off x="1028700" y="1716834"/>
            <a:ext cx="10134600" cy="4414412"/>
          </a:xfrm>
        </p:spPr>
        <p:txBody>
          <a:bodyPr>
            <a:normAutofit/>
          </a:bodyPr>
          <a:lstStyle/>
          <a:p>
            <a:pPr marL="342900" indent="-342900">
              <a:buFont typeface="Arial" panose="020B0604020202020204" pitchFamily="34" charset="0"/>
              <a:buChar char="•"/>
            </a:pPr>
            <a:r>
              <a:rPr lang="da-DK" dirty="0">
                <a:solidFill>
                  <a:schemeClr val="bg1"/>
                </a:solidFill>
              </a:rPr>
              <a:t>Når vi undersøger den historiske udvikling i en bestemt periode, kan vi vurdere om det vi er vidne til, var en markant forandring, eller en videreførelse af noget der fandtes i forvejen.</a:t>
            </a:r>
          </a:p>
          <a:p>
            <a:pPr marL="342900" indent="-342900">
              <a:buFont typeface="Arial" panose="020B0604020202020204" pitchFamily="34" charset="0"/>
              <a:buChar char="•"/>
            </a:pPr>
            <a:r>
              <a:rPr lang="da-DK" dirty="0">
                <a:solidFill>
                  <a:schemeClr val="bg1"/>
                </a:solidFill>
              </a:rPr>
              <a:t>Når man undersøger historiske </a:t>
            </a:r>
            <a:r>
              <a:rPr lang="da-DK" b="1" dirty="0">
                <a:solidFill>
                  <a:schemeClr val="bg1"/>
                </a:solidFill>
              </a:rPr>
              <a:t>BRUD </a:t>
            </a:r>
            <a:r>
              <a:rPr lang="da-DK" dirty="0">
                <a:solidFill>
                  <a:schemeClr val="bg1"/>
                </a:solidFill>
              </a:rPr>
              <a:t>vil man kigge på, om der sker noget i perioden som er markant anderledes. Der vil blive brudt med grundlæggende normer, strukturer, måden at leve på eller opfattelser af verden. Der opstår noget helt nyt = </a:t>
            </a:r>
            <a:r>
              <a:rPr lang="da-DK" b="1" dirty="0">
                <a:solidFill>
                  <a:schemeClr val="bg1"/>
                </a:solidFill>
              </a:rPr>
              <a:t>BRUD!</a:t>
            </a:r>
            <a:r>
              <a:rPr lang="da-DK" dirty="0">
                <a:solidFill>
                  <a:schemeClr val="bg1"/>
                </a:solidFill>
              </a:rPr>
              <a:t> </a:t>
            </a:r>
            <a:br>
              <a:rPr lang="da-DK" b="1" dirty="0">
                <a:solidFill>
                  <a:schemeClr val="bg1"/>
                </a:solidFill>
              </a:rPr>
            </a:br>
            <a:endParaRPr lang="da-DK" b="1" dirty="0">
              <a:solidFill>
                <a:schemeClr val="bg1"/>
              </a:solidFill>
            </a:endParaRPr>
          </a:p>
          <a:p>
            <a:pPr marL="342900" indent="-342900">
              <a:buFont typeface="Arial" panose="020B0604020202020204" pitchFamily="34" charset="0"/>
              <a:buChar char="•"/>
            </a:pPr>
            <a:r>
              <a:rPr lang="da-DK" dirty="0">
                <a:solidFill>
                  <a:schemeClr val="bg1"/>
                </a:solidFill>
              </a:rPr>
              <a:t>Når man undersøger </a:t>
            </a:r>
            <a:r>
              <a:rPr lang="da-DK" b="1" dirty="0">
                <a:solidFill>
                  <a:schemeClr val="bg1"/>
                </a:solidFill>
              </a:rPr>
              <a:t>HISTORISK KONTINUITET </a:t>
            </a:r>
            <a:r>
              <a:rPr lang="da-DK" dirty="0">
                <a:solidFill>
                  <a:schemeClr val="bg1"/>
                </a:solidFill>
              </a:rPr>
              <a:t>vil man kigge på, om den udviklingen i den periode vi arbejder med, er en fortsættelse af en udvikling som går forud. Altså, er den begivenhed eller periode vi kigger på, en del af en serie af andre begivenheder og perioder, som ligner den meget? Er den periode vi kigger på, bare en videreførelse af det der kom før, blot med lidt andre nuancer = </a:t>
            </a:r>
            <a:r>
              <a:rPr lang="da-DK" b="1" dirty="0">
                <a:solidFill>
                  <a:schemeClr val="bg1"/>
                </a:solidFill>
              </a:rPr>
              <a:t>KONTINUITET</a:t>
            </a:r>
          </a:p>
        </p:txBody>
      </p:sp>
    </p:spTree>
    <p:extLst>
      <p:ext uri="{BB962C8B-B14F-4D97-AF65-F5344CB8AC3E}">
        <p14:creationId xmlns:p14="http://schemas.microsoft.com/office/powerpoint/2010/main" val="2869770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extLst>
              <a:ext uri="{BEBA8EAE-BF5A-486C-A8C5-ECC9F3942E4B}">
                <a14:imgProps xmlns:a14="http://schemas.microsoft.com/office/drawing/2010/main">
                  <a14:imgLayer r:embed="rId3">
                    <a14:imgEffect>
                      <a14:brightnessContrast bright="-5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2C9B5C-0484-4A8D-838F-918223DBBE40}"/>
              </a:ext>
            </a:extLst>
          </p:cNvPr>
          <p:cNvSpPr>
            <a:spLocks noGrp="1"/>
          </p:cNvSpPr>
          <p:nvPr>
            <p:ph type="title"/>
          </p:nvPr>
        </p:nvSpPr>
        <p:spPr>
          <a:xfrm>
            <a:off x="1028700" y="0"/>
            <a:ext cx="10134600" cy="1288489"/>
          </a:xfrm>
        </p:spPr>
        <p:txBody>
          <a:bodyPr/>
          <a:lstStyle/>
          <a:p>
            <a:r>
              <a:rPr lang="da-DK" dirty="0">
                <a:solidFill>
                  <a:schemeClr val="bg1"/>
                </a:solidFill>
              </a:rPr>
              <a:t>Opgave 1: Før, under og efter perioden </a:t>
            </a:r>
            <a:r>
              <a:rPr lang="da-DK" b="1" dirty="0">
                <a:solidFill>
                  <a:schemeClr val="bg1"/>
                </a:solidFill>
              </a:rPr>
              <a:t>”Jægerstenalderen”</a:t>
            </a:r>
          </a:p>
        </p:txBody>
      </p:sp>
      <p:sp>
        <p:nvSpPr>
          <p:cNvPr id="3" name="Pladsholder til indhold 2">
            <a:extLst>
              <a:ext uri="{FF2B5EF4-FFF2-40B4-BE49-F238E27FC236}">
                <a16:creationId xmlns:a16="http://schemas.microsoft.com/office/drawing/2014/main" id="{91F68B16-096F-47CA-B8FE-E679CFA59578}"/>
              </a:ext>
            </a:extLst>
          </p:cNvPr>
          <p:cNvSpPr>
            <a:spLocks noGrp="1"/>
          </p:cNvSpPr>
          <p:nvPr>
            <p:ph idx="1"/>
          </p:nvPr>
        </p:nvSpPr>
        <p:spPr>
          <a:xfrm>
            <a:off x="1028700" y="1444329"/>
            <a:ext cx="10134600" cy="3969342"/>
          </a:xfrm>
        </p:spPr>
        <p:txBody>
          <a:bodyPr/>
          <a:lstStyle/>
          <a:p>
            <a:pPr marL="457200" indent="-457200">
              <a:buFont typeface="+mj-lt"/>
              <a:buAutoNum type="arabicPeriod"/>
            </a:pPr>
            <a:r>
              <a:rPr lang="da-DK" dirty="0">
                <a:solidFill>
                  <a:schemeClr val="bg1"/>
                </a:solidFill>
              </a:rPr>
              <a:t>Sæt jer sammen i makkerpar og besvar følgende arbejdsspørgsmål:</a:t>
            </a:r>
          </a:p>
          <a:p>
            <a:pPr marL="731520" lvl="1" indent="-457200">
              <a:buFont typeface="+mj-lt"/>
              <a:buAutoNum type="alphaLcParenR"/>
            </a:pPr>
            <a:r>
              <a:rPr lang="da-DK" sz="1600" dirty="0">
                <a:solidFill>
                  <a:schemeClr val="bg1"/>
                </a:solidFill>
              </a:rPr>
              <a:t>Hvad  kendetegner perioden ”før” Jægerstenalderen. Hvordan påvirkede denne ”</a:t>
            </a:r>
            <a:r>
              <a:rPr lang="da-DK" sz="1600" dirty="0" err="1">
                <a:solidFill>
                  <a:schemeClr val="bg1"/>
                </a:solidFill>
              </a:rPr>
              <a:t>før”-periode</a:t>
            </a:r>
            <a:r>
              <a:rPr lang="da-DK" sz="1600" dirty="0">
                <a:solidFill>
                  <a:schemeClr val="bg1"/>
                </a:solidFill>
              </a:rPr>
              <a:t> Jægerstenalderen?</a:t>
            </a:r>
          </a:p>
          <a:p>
            <a:pPr marL="731520" lvl="1" indent="-457200">
              <a:buFont typeface="+mj-lt"/>
              <a:buAutoNum type="alphaLcParenR"/>
            </a:pPr>
            <a:r>
              <a:rPr lang="da-DK" sz="1600" dirty="0">
                <a:solidFill>
                  <a:schemeClr val="bg1"/>
                </a:solidFill>
              </a:rPr>
              <a:t>Hvilke vigtige udviklinger og begivenheder fandt sted i Jægerstenalderen?</a:t>
            </a:r>
          </a:p>
          <a:p>
            <a:pPr marL="731520" lvl="1" indent="-457200">
              <a:buFont typeface="+mj-lt"/>
              <a:buAutoNum type="alphaLcParenR"/>
            </a:pPr>
            <a:r>
              <a:rPr lang="da-DK" sz="1600" dirty="0">
                <a:solidFill>
                  <a:schemeClr val="bg1"/>
                </a:solidFill>
              </a:rPr>
              <a:t>Hvad kendetegner perioden ”efter” Jægerstenalderen?</a:t>
            </a:r>
          </a:p>
          <a:p>
            <a:pPr marL="731520" lvl="1" indent="-457200">
              <a:buFont typeface="+mj-lt"/>
              <a:buAutoNum type="alphaLcParenR"/>
            </a:pPr>
            <a:r>
              <a:rPr lang="da-DK" sz="1600" dirty="0">
                <a:solidFill>
                  <a:schemeClr val="bg1"/>
                </a:solidFill>
              </a:rPr>
              <a:t>Hvad har vi i dag arvet fra ”</a:t>
            </a:r>
            <a:r>
              <a:rPr lang="da-DK" sz="1600" dirty="0" err="1">
                <a:solidFill>
                  <a:schemeClr val="bg1"/>
                </a:solidFill>
              </a:rPr>
              <a:t>efter”-perioden</a:t>
            </a:r>
            <a:r>
              <a:rPr lang="da-DK" sz="1600" dirty="0">
                <a:solidFill>
                  <a:schemeClr val="bg1"/>
                </a:solidFill>
              </a:rPr>
              <a:t>?</a:t>
            </a:r>
          </a:p>
          <a:p>
            <a:pPr marL="731520" lvl="1" indent="-457200">
              <a:buFont typeface="+mj-lt"/>
              <a:buAutoNum type="alphaLcParenR"/>
            </a:pPr>
            <a:r>
              <a:rPr lang="da-DK" sz="1600" dirty="0">
                <a:solidFill>
                  <a:schemeClr val="bg1"/>
                </a:solidFill>
              </a:rPr>
              <a:t>Er der tale om </a:t>
            </a:r>
            <a:r>
              <a:rPr lang="da-DK" sz="1600" b="1" dirty="0">
                <a:solidFill>
                  <a:schemeClr val="bg1"/>
                </a:solidFill>
              </a:rPr>
              <a:t>brud </a:t>
            </a:r>
            <a:r>
              <a:rPr lang="da-DK" sz="1600" dirty="0">
                <a:solidFill>
                  <a:schemeClr val="bg1"/>
                </a:solidFill>
              </a:rPr>
              <a:t>eller </a:t>
            </a:r>
            <a:r>
              <a:rPr lang="da-DK" sz="1600" b="1" dirty="0">
                <a:solidFill>
                  <a:schemeClr val="bg1"/>
                </a:solidFill>
              </a:rPr>
              <a:t>kontinuitet </a:t>
            </a:r>
            <a:r>
              <a:rPr lang="da-DK" sz="1600" dirty="0">
                <a:solidFill>
                  <a:schemeClr val="bg1"/>
                </a:solidFill>
              </a:rPr>
              <a:t>i de forandringer der sker i perioderne?</a:t>
            </a:r>
          </a:p>
          <a:p>
            <a:pPr marL="731520" lvl="1" indent="-457200">
              <a:buFont typeface="+mj-lt"/>
              <a:buAutoNum type="alphaLcParenR"/>
            </a:pPr>
            <a:r>
              <a:rPr lang="da-DK" sz="1600" dirty="0">
                <a:solidFill>
                  <a:schemeClr val="bg1"/>
                </a:solidFill>
              </a:rPr>
              <a:t>Hvilket </a:t>
            </a:r>
            <a:r>
              <a:rPr lang="da-DK" sz="1600" b="1" dirty="0">
                <a:solidFill>
                  <a:schemeClr val="bg1"/>
                </a:solidFill>
              </a:rPr>
              <a:t>historiesyn </a:t>
            </a:r>
            <a:r>
              <a:rPr lang="da-DK" sz="1600" dirty="0">
                <a:solidFill>
                  <a:schemeClr val="bg1"/>
                </a:solidFill>
              </a:rPr>
              <a:t>lægger jeres undersøgelser op til?</a:t>
            </a:r>
          </a:p>
          <a:p>
            <a:pPr marL="731520" lvl="1" indent="-457200">
              <a:buFont typeface="+mj-lt"/>
              <a:buAutoNum type="alphaLcParenR"/>
            </a:pPr>
            <a:r>
              <a:rPr lang="da-DK" sz="1600" dirty="0">
                <a:solidFill>
                  <a:schemeClr val="bg1"/>
                </a:solidFill>
              </a:rPr>
              <a:t>Hvordan kan vi overhovedet vide noget om helst om de her tre perioder?</a:t>
            </a:r>
            <a:br>
              <a:rPr lang="da-DK" sz="1600" dirty="0">
                <a:solidFill>
                  <a:schemeClr val="bg1"/>
                </a:solidFill>
              </a:rPr>
            </a:br>
            <a:endParaRPr lang="da-DK" sz="1600" dirty="0">
              <a:solidFill>
                <a:schemeClr val="bg1"/>
              </a:solidFill>
            </a:endParaRPr>
          </a:p>
          <a:p>
            <a:pPr marL="457200" indent="-457200">
              <a:buFont typeface="+mj-lt"/>
              <a:buAutoNum type="arabicPeriod"/>
            </a:pPr>
            <a:r>
              <a:rPr lang="da-DK" sz="1800" dirty="0">
                <a:solidFill>
                  <a:schemeClr val="bg1"/>
                </a:solidFill>
              </a:rPr>
              <a:t>I skal bruge jeres viden, fra BÅDE dokumentarfilmen fra i går og lektien til i dag. </a:t>
            </a:r>
          </a:p>
          <a:p>
            <a:pPr marL="457200" indent="-457200">
              <a:buFont typeface="+mj-lt"/>
              <a:buAutoNum type="arabicPeriod"/>
            </a:pPr>
            <a:endParaRPr lang="da-DK" sz="1800" dirty="0">
              <a:solidFill>
                <a:schemeClr val="bg1"/>
              </a:solidFill>
            </a:endParaRPr>
          </a:p>
        </p:txBody>
      </p:sp>
    </p:spTree>
    <p:extLst>
      <p:ext uri="{BB962C8B-B14F-4D97-AF65-F5344CB8AC3E}">
        <p14:creationId xmlns:p14="http://schemas.microsoft.com/office/powerpoint/2010/main" val="244749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extLst>
              <a:ext uri="{BEBA8EAE-BF5A-486C-A8C5-ECC9F3942E4B}">
                <a14:imgProps xmlns:a14="http://schemas.microsoft.com/office/drawing/2010/main">
                  <a14:imgLayer r:embed="rId3">
                    <a14:imgEffect>
                      <a14:brightnessContrast bright="-5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2C9B5C-0484-4A8D-838F-918223DBBE40}"/>
              </a:ext>
            </a:extLst>
          </p:cNvPr>
          <p:cNvSpPr>
            <a:spLocks noGrp="1"/>
          </p:cNvSpPr>
          <p:nvPr>
            <p:ph type="title"/>
          </p:nvPr>
        </p:nvSpPr>
        <p:spPr>
          <a:xfrm>
            <a:off x="1028700" y="0"/>
            <a:ext cx="10134600" cy="1288489"/>
          </a:xfrm>
        </p:spPr>
        <p:txBody>
          <a:bodyPr/>
          <a:lstStyle/>
          <a:p>
            <a:r>
              <a:rPr lang="da-DK" dirty="0">
                <a:solidFill>
                  <a:schemeClr val="bg1"/>
                </a:solidFill>
              </a:rPr>
              <a:t>Opgave 2: 1.b’s lille meme- og GIF-fabrik</a:t>
            </a:r>
            <a:endParaRPr lang="da-DK" b="1" dirty="0">
              <a:solidFill>
                <a:schemeClr val="bg1"/>
              </a:solidFill>
            </a:endParaRPr>
          </a:p>
        </p:txBody>
      </p:sp>
      <p:sp>
        <p:nvSpPr>
          <p:cNvPr id="3" name="Pladsholder til indhold 2">
            <a:extLst>
              <a:ext uri="{FF2B5EF4-FFF2-40B4-BE49-F238E27FC236}">
                <a16:creationId xmlns:a16="http://schemas.microsoft.com/office/drawing/2014/main" id="{91F68B16-096F-47CA-B8FE-E679CFA59578}"/>
              </a:ext>
            </a:extLst>
          </p:cNvPr>
          <p:cNvSpPr>
            <a:spLocks noGrp="1"/>
          </p:cNvSpPr>
          <p:nvPr>
            <p:ph idx="1"/>
          </p:nvPr>
        </p:nvSpPr>
        <p:spPr>
          <a:xfrm>
            <a:off x="1028700" y="1444329"/>
            <a:ext cx="10134600" cy="3969342"/>
          </a:xfrm>
        </p:spPr>
        <p:txBody>
          <a:bodyPr/>
          <a:lstStyle/>
          <a:p>
            <a:pPr marL="457200" indent="-457200">
              <a:buFont typeface="+mj-lt"/>
              <a:buAutoNum type="arabicPeriod"/>
            </a:pPr>
            <a:r>
              <a:rPr lang="da-DK" dirty="0">
                <a:solidFill>
                  <a:schemeClr val="bg1"/>
                </a:solidFill>
              </a:rPr>
              <a:t>Sæt jer nu sammen i større arbejdsgrupper og sammenlign hinandens noter fra opgaven før. Er I kommet frem til det samme? </a:t>
            </a:r>
            <a:br>
              <a:rPr lang="da-DK" dirty="0">
                <a:solidFill>
                  <a:schemeClr val="bg1"/>
                </a:solidFill>
              </a:rPr>
            </a:br>
            <a:endParaRPr lang="da-DK" dirty="0">
              <a:solidFill>
                <a:schemeClr val="bg1"/>
              </a:solidFill>
            </a:endParaRPr>
          </a:p>
          <a:p>
            <a:pPr marL="457200" indent="-457200">
              <a:buFont typeface="+mj-lt"/>
              <a:buAutoNum type="arabicPeriod"/>
            </a:pPr>
            <a:r>
              <a:rPr lang="da-DK" sz="1800" dirty="0">
                <a:solidFill>
                  <a:schemeClr val="bg1"/>
                </a:solidFill>
              </a:rPr>
              <a:t>Udarbejd i fællesskab ét meme eller én GIF til hver periode, som I synes beskriver udviklingen i perioden godt. </a:t>
            </a:r>
          </a:p>
          <a:p>
            <a:pPr marL="457200" indent="-457200">
              <a:buFont typeface="+mj-lt"/>
              <a:buAutoNum type="arabicPeriod"/>
            </a:pPr>
            <a:endParaRPr lang="da-DK" sz="1800" dirty="0">
              <a:solidFill>
                <a:schemeClr val="bg1"/>
              </a:solidFill>
            </a:endParaRPr>
          </a:p>
          <a:p>
            <a:r>
              <a:rPr lang="da-DK" sz="1800" dirty="0">
                <a:solidFill>
                  <a:schemeClr val="bg1"/>
                </a:solidFill>
              </a:rPr>
              <a:t>Eksempler</a:t>
            </a:r>
          </a:p>
          <a:p>
            <a:endParaRPr lang="da-DK" sz="1800" dirty="0">
              <a:solidFill>
                <a:schemeClr val="bg1"/>
              </a:solidFill>
            </a:endParaRPr>
          </a:p>
          <a:p>
            <a:endParaRPr lang="da-DK" sz="1800" dirty="0">
              <a:solidFill>
                <a:schemeClr val="bg1"/>
              </a:solidFill>
            </a:endParaRPr>
          </a:p>
        </p:txBody>
      </p:sp>
      <p:pic>
        <p:nvPicPr>
          <p:cNvPr id="5" name="Billede 4" descr="Et billede, der indeholder bygning, person, udendørs, kvinde&#10;&#10;Automatisk genereret beskrivelse">
            <a:extLst>
              <a:ext uri="{FF2B5EF4-FFF2-40B4-BE49-F238E27FC236}">
                <a16:creationId xmlns:a16="http://schemas.microsoft.com/office/drawing/2014/main" id="{C865F611-4745-439F-98C4-BDF6621DB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9562" y="3710899"/>
            <a:ext cx="4016634" cy="2677756"/>
          </a:xfrm>
          <a:prstGeom prst="rect">
            <a:avLst/>
          </a:prstGeom>
        </p:spPr>
      </p:pic>
      <p:sp>
        <p:nvSpPr>
          <p:cNvPr id="7" name="Tekstfelt 6">
            <a:extLst>
              <a:ext uri="{FF2B5EF4-FFF2-40B4-BE49-F238E27FC236}">
                <a16:creationId xmlns:a16="http://schemas.microsoft.com/office/drawing/2014/main" id="{6D0952D3-10B0-494F-AFFF-5A448A4EBF14}"/>
              </a:ext>
            </a:extLst>
          </p:cNvPr>
          <p:cNvSpPr txBox="1"/>
          <p:nvPr/>
        </p:nvSpPr>
        <p:spPr>
          <a:xfrm>
            <a:off x="6386222" y="3825551"/>
            <a:ext cx="4950472" cy="923330"/>
          </a:xfrm>
          <a:prstGeom prst="rect">
            <a:avLst/>
          </a:prstGeom>
          <a:noFill/>
        </p:spPr>
        <p:txBody>
          <a:bodyPr wrap="square">
            <a:spAutoFit/>
          </a:bodyPr>
          <a:lstStyle/>
          <a:p>
            <a:r>
              <a:rPr lang="da-DK" dirty="0">
                <a:solidFill>
                  <a:srgbClr val="00B0F0"/>
                </a:solidFill>
                <a:hlinkClick r:id="rId5">
                  <a:extLst>
                    <a:ext uri="{A12FA001-AC4F-418D-AE19-62706E023703}">
                      <ahyp:hlinkClr xmlns:ahyp="http://schemas.microsoft.com/office/drawing/2018/hyperlinkcolor" val="tx"/>
                    </a:ext>
                  </a:extLst>
                </a:hlinkClick>
              </a:rPr>
              <a:t>https://docs.google.com/document/d/15MHMLIulwVoRlFR9BqIWSE9KklXSnLxlzzAFNy_QeAY/edit?usp=sharing</a:t>
            </a:r>
            <a:r>
              <a:rPr lang="da-DK" dirty="0">
                <a:solidFill>
                  <a:srgbClr val="00B0F0"/>
                </a:solidFill>
              </a:rPr>
              <a:t> </a:t>
            </a:r>
          </a:p>
        </p:txBody>
      </p:sp>
    </p:spTree>
    <p:extLst>
      <p:ext uri="{BB962C8B-B14F-4D97-AF65-F5344CB8AC3E}">
        <p14:creationId xmlns:p14="http://schemas.microsoft.com/office/powerpoint/2010/main" val="3030487665"/>
      </p:ext>
    </p:extLst>
  </p:cSld>
  <p:clrMapOvr>
    <a:masterClrMapping/>
  </p:clrMapOvr>
</p:sld>
</file>

<file path=ppt/theme/theme1.xml><?xml version="1.0" encoding="utf-8"?>
<a:theme xmlns:a="http://schemas.openxmlformats.org/drawingml/2006/main" name="AdornVTI">
  <a:themeElements>
    <a:clrScheme name="GC1">
      <a:dk1>
        <a:sysClr val="windowText" lastClr="000000"/>
      </a:dk1>
      <a:lt1>
        <a:sysClr val="window" lastClr="FFFFFF"/>
      </a:lt1>
      <a:dk2>
        <a:srgbClr val="2C2830"/>
      </a:dk2>
      <a:lt2>
        <a:srgbClr val="E0DCE1"/>
      </a:lt2>
      <a:accent1>
        <a:srgbClr val="908193"/>
      </a:accent1>
      <a:accent2>
        <a:srgbClr val="A08889"/>
      </a:accent2>
      <a:accent3>
        <a:srgbClr val="B48C7E"/>
      </a:accent3>
      <a:accent4>
        <a:srgbClr val="809C9B"/>
      </a:accent4>
      <a:accent5>
        <a:srgbClr val="899F91"/>
      </a:accent5>
      <a:accent6>
        <a:srgbClr val="728274"/>
      </a:accent6>
      <a:hlink>
        <a:srgbClr val="837585"/>
      </a:hlink>
      <a:folHlink>
        <a:srgbClr val="677E83"/>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otalTime>90</TotalTime>
  <Words>585</Words>
  <Application>Microsoft Office PowerPoint</Application>
  <PresentationFormat>Widescreen</PresentationFormat>
  <Paragraphs>32</Paragraphs>
  <Slides>6</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Aladin</vt:lpstr>
      <vt:lpstr>Arial</vt:lpstr>
      <vt:lpstr>Bembo</vt:lpstr>
      <vt:lpstr>AdornVTI</vt:lpstr>
      <vt:lpstr>Hvad er periodisering?</vt:lpstr>
      <vt:lpstr>Hvorfor periodiserer man historien?</vt:lpstr>
      <vt:lpstr>Historiesyn</vt:lpstr>
      <vt:lpstr>Brud og kontinuitet</vt:lpstr>
      <vt:lpstr>Opgave 1: Før, under og efter perioden ”Jægerstenalderen”</vt:lpstr>
      <vt:lpstr>Opgave 2: 1.b’s lille meme- og GIF-fabrik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Hvad er periodisering?</dc:title>
  <dc:creator>Søren Sørensen</dc:creator>
  <cp:lastModifiedBy>Søren Sørensen</cp:lastModifiedBy>
  <cp:revision>2</cp:revision>
  <dcterms:created xsi:type="dcterms:W3CDTF">2022-11-23T20:13:29Z</dcterms:created>
  <dcterms:modified xsi:type="dcterms:W3CDTF">2022-11-23T21:44:09Z</dcterms:modified>
</cp:coreProperties>
</file>