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447" r:id="rId7"/>
    <p:sldId id="389" r:id="rId8"/>
    <p:sldId id="282" r:id="rId9"/>
    <p:sldId id="387" r:id="rId10"/>
    <p:sldId id="386" r:id="rId11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nnis Kuntz" initials="DK" lastIdx="1" clrIdx="0">
    <p:extLst>
      <p:ext uri="{19B8F6BF-5375-455C-9EA6-DF929625EA0E}">
        <p15:presenceInfo xmlns:p15="http://schemas.microsoft.com/office/powerpoint/2012/main" userId="S::denn749h@slagelse-gym.dk::ad15a070-2fd6-4af5-a73e-0ad15c9fa1d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bias Normann" userId="fa50d515-7d30-4d1f-9a0a-6f0a54a30d1d" providerId="ADAL" clId="{65E59679-0F9F-42D1-ABFA-CAC046302054}"/>
    <pc:docChg chg="addSld delSld modSld">
      <pc:chgData name="Tobias Normann" userId="fa50d515-7d30-4d1f-9a0a-6f0a54a30d1d" providerId="ADAL" clId="{65E59679-0F9F-42D1-ABFA-CAC046302054}" dt="2026-02-16T19:44:04.996" v="4" actId="2696"/>
      <pc:docMkLst>
        <pc:docMk/>
      </pc:docMkLst>
      <pc:sldChg chg="modSp mod">
        <pc:chgData name="Tobias Normann" userId="fa50d515-7d30-4d1f-9a0a-6f0a54a30d1d" providerId="ADAL" clId="{65E59679-0F9F-42D1-ABFA-CAC046302054}" dt="2026-02-16T18:38:01.928" v="2" actId="1076"/>
        <pc:sldMkLst>
          <pc:docMk/>
          <pc:sldMk cId="299056572" sldId="256"/>
        </pc:sldMkLst>
        <pc:spChg chg="mod">
          <ac:chgData name="Tobias Normann" userId="fa50d515-7d30-4d1f-9a0a-6f0a54a30d1d" providerId="ADAL" clId="{65E59679-0F9F-42D1-ABFA-CAC046302054}" dt="2026-02-16T18:38:01.928" v="2" actId="1076"/>
          <ac:spMkLst>
            <pc:docMk/>
            <pc:sldMk cId="299056572" sldId="256"/>
            <ac:spMk id="3" creationId="{8C81F6FF-BAD5-41EF-8C40-D8D72472EE5D}"/>
          </ac:spMkLst>
        </pc:spChg>
      </pc:sldChg>
      <pc:sldChg chg="new del">
        <pc:chgData name="Tobias Normann" userId="fa50d515-7d30-4d1f-9a0a-6f0a54a30d1d" providerId="ADAL" clId="{65E59679-0F9F-42D1-ABFA-CAC046302054}" dt="2026-02-16T19:44:04.996" v="4" actId="2696"/>
        <pc:sldMkLst>
          <pc:docMk/>
          <pc:sldMk cId="3220531063" sldId="44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5C2425-31C4-41E7-B05F-8C7DBE2D248F}" type="datetimeFigureOut">
              <a:rPr lang="da-DK" smtClean="0"/>
              <a:t>16-02-2026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AC9F10-2234-4BE1-99DC-A41B94FABD98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12840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E939B-3B6A-4E88-9932-25FCEF4C3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AB0FA2B-8D64-4F3D-8BE8-ACFC117F09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46B957-0382-40B1-98E2-4780E58E4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4D5B3-ACC7-4278-A52D-148AF8034725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BCC4CA4-CD3D-4C31-ABCB-FC21A0D46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6EDC2973-ED0E-456B-98F6-AB549DE1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06333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85A3B7D-6303-45BD-A982-12024CFBF5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0B9AAB2A-316F-4102-9D79-BA28C0C3CF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9961F5E-06E7-4CEA-A5DF-39A02C2C0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B3865-55C2-40EB-8D2D-1795332D70F9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A8D59DD-3394-4EA6-8941-BB9561C08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123EA73-9D20-4262-9934-C3C8821A0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9723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6694F1BB-8431-4906-89A2-ABF396532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B3E6CC7E-A665-4447-80FA-4CC60B92DA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4F2BE67-C8D5-41DA-B62E-AE0AC95A0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915E6-9E46-4FE5-A384-BA06CAA0EAB7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8A8E614A-B783-497D-AFD9-CBFA32547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F4008D44-2B3D-4784-9E65-7EBAECD82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23467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CA5134-E772-4A76-946E-D65D6CE1C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61ED6E7-9007-47E9-A9D6-18EAE863D5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A368A54-7FF4-492A-8658-22D6A1FC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F448C-CF6B-4E59-92EC-CF1659A57A71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1C2A8C1-8AA9-4827-9235-06A959963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579B7B4-2E06-49C5-BDCE-780BB11A0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3326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BCDF8E-FC64-4559-801F-8B6C0A84F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D8C772EB-638C-4364-8DCB-E7B26DDE8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388FD1-6D29-4B0B-B286-12A5EC476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8569C-635A-4AFF-867A-E6FACD727723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00436CE-91B0-48B1-897F-2550F1AC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C4C5DE5-6B65-4CA5-9393-4EEB934162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25478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07D8B2F-6B97-4E7F-B36A-FB2A16B9FA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D4F3698-43FB-4118-8EA8-B13B1278C2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B6084E4C-B708-4D1C-AA05-E5CDC63AB1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F7C27AA-FC8E-4AC4-97E1-A3E5B39E4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3C849-63B6-4F20-91AF-5A3E002CB813}" type="datetime1">
              <a:rPr lang="da-DK" smtClean="0"/>
              <a:t>16-02-2026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D684377-3578-4237-92B6-168D855B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261A41D-D9BC-4CF2-B858-DCF8B016D5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03476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EA3C17-10FC-4D9E-995A-9F381B45A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5697BA-4E96-4292-9A9F-491423CC2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CBE384-EB9D-45B5-97F8-1EB936FA77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D6421C9A-EB29-41B8-8F58-9855F08939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19B6F215-6FC3-4E83-B617-7F7A807369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615B5972-8986-4881-984C-0A8874AC1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8D05-EB7E-4A10-8F8E-142F9D7126C1}" type="datetime1">
              <a:rPr lang="da-DK" smtClean="0"/>
              <a:t>16-02-2026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77AF456B-7787-4125-B54B-FA6978C2D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6F6C3856-07B4-4B14-AE64-5C942C88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3173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806C78-ABC2-4B02-A907-591952392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7F22EF2-B222-45C5-93CA-8CDD275A4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6F50E9-6295-42FE-AD00-12C4032F5709}" type="datetime1">
              <a:rPr lang="da-DK" smtClean="0"/>
              <a:t>16-02-2026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651B4973-D5F6-4254-A217-1DD6CBA61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7F5F81B4-19E9-4B24-A964-8591CB4D7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20022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64978C16-F4D6-49FD-ADDE-AD11B9E3D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3DCF-41D7-409D-91B8-3041E606354D}" type="datetime1">
              <a:rPr lang="da-DK" smtClean="0"/>
              <a:t>16-02-2026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685306BF-B0E2-4CDF-AAE0-38BA1A8D1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66841A4-6076-43CD-B1A0-71E55DD38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45608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AFD03-6F07-4B47-AAD3-C8A179948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FB5433E-B67D-4720-BFEB-159EB4174E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FF3B7AC6-D48A-4BDE-A48D-E3E0C47BEF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B2CFCE0-853B-450C-A79D-B89E64F4A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56969-768A-4B6D-BD39-FB2F2E48D939}" type="datetime1">
              <a:rPr lang="da-DK" smtClean="0"/>
              <a:t>16-02-2026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D5EE4D6-6EA9-44AB-A43A-8C298C223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6D6A07E-FB86-42D4-9C28-D752EC9B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75533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587137-965C-4DEA-B739-439BDFDB3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17E6F77-BD3E-45B2-A92B-608B15416D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05800B6C-DA73-4EF5-85C2-054C32161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4E53461-8E50-434D-8507-2362080CE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1E6AFF-F3BE-4ABA-9802-CF2C04DB8B88}" type="datetime1">
              <a:rPr lang="da-DK" smtClean="0"/>
              <a:t>16-02-2026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105F87D-523A-41CA-853B-22A5BD311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5FDC99-7416-4A0A-9CD4-661092D68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9567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E47998F-F7F5-4E11-BCE7-399E5E9F2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E62672-6D1D-42DD-8F9E-FBCE98DA2A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91979D0-A009-41E9-BB9F-2B2E85F50A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9AF59-3A19-49D5-9B10-3EE2FDA98605}" type="datetime1">
              <a:rPr lang="da-DK" smtClean="0"/>
              <a:t>16-02-2026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6970CC3-7E53-4B41-872B-E8D5ED7647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6A10230-1689-47A5-AE24-C089D06F1C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FBAEEB-4FB5-4287-8E07-42A7F12BF52B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917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5F950BA-2C91-44FD-A6C5-36FAD23BC2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da-DK" dirty="0">
                <a:solidFill>
                  <a:schemeClr val="bg1"/>
                </a:solidFill>
              </a:rPr>
              <a:t>Sex, pubertet og kønsorganer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8C81F6FF-BAD5-41EF-8C40-D8D72472EE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6198"/>
            <a:ext cx="9144000" cy="1071562"/>
          </a:xfrm>
        </p:spPr>
        <p:txBody>
          <a:bodyPr>
            <a:normAutofit/>
          </a:bodyPr>
          <a:lstStyle/>
          <a:p>
            <a:r>
              <a:rPr lang="da-DK" sz="3000" dirty="0">
                <a:solidFill>
                  <a:schemeClr val="bg1"/>
                </a:solidFill>
              </a:rPr>
              <a:t>Forplantning – Hvordan bliver et barn til?</a:t>
            </a:r>
          </a:p>
          <a:p>
            <a:r>
              <a:rPr lang="da-DK" sz="3000" dirty="0">
                <a:solidFill>
                  <a:schemeClr val="bg1"/>
                </a:solidFill>
              </a:rPr>
              <a:t>Slagelse Gymnasium 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F425D885-608E-40CB-9EE6-DBBF40E127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FBAEEB-4FB5-4287-8E07-42A7F12BF52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05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36CC0-DF6F-49E5-8F07-FB66E1D2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Indhold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942B2AE-AD54-492B-9C56-5A74F36C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3FBAEEB-4FB5-4287-8E07-42A7F12BF52B}" type="slidenum">
              <a:rPr lang="da-DK" smtClean="0"/>
              <a:t>2</a:t>
            </a:fld>
            <a:endParaRPr lang="da-DK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9A3F89C0-A5E7-205B-B540-A45CE87A0D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sz="3000" dirty="0">
                <a:solidFill>
                  <a:srgbClr val="FFFF00"/>
                </a:solidFill>
              </a:rPr>
              <a:t>Overvejelser</a:t>
            </a:r>
          </a:p>
          <a:p>
            <a:r>
              <a:rPr lang="da-DK" sz="3000" dirty="0">
                <a:solidFill>
                  <a:schemeClr val="bg1"/>
                </a:solidFill>
              </a:rPr>
              <a:t>Pubertet</a:t>
            </a:r>
          </a:p>
        </p:txBody>
      </p:sp>
    </p:spTree>
    <p:extLst>
      <p:ext uri="{BB962C8B-B14F-4D97-AF65-F5344CB8AC3E}">
        <p14:creationId xmlns:p14="http://schemas.microsoft.com/office/powerpoint/2010/main" val="869928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3C217AC-81C4-4758-B3E8-E71AC12C2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Størrelseshierarkiet</a:t>
            </a:r>
          </a:p>
        </p:txBody>
      </p:sp>
      <p:sp>
        <p:nvSpPr>
          <p:cNvPr id="5" name="Pladsholder til indhold 4">
            <a:extLst>
              <a:ext uri="{FF2B5EF4-FFF2-40B4-BE49-F238E27FC236}">
                <a16:creationId xmlns:a16="http://schemas.microsoft.com/office/drawing/2014/main" id="{1078363D-94CD-46C4-AD2A-3A310AEA13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90688"/>
            <a:ext cx="8612250" cy="4486275"/>
          </a:xfrm>
        </p:spPr>
        <p:txBody>
          <a:bodyPr>
            <a:normAutofit/>
          </a:bodyPr>
          <a:lstStyle/>
          <a:p>
            <a:r>
              <a:rPr lang="da-DK" sz="3000" dirty="0">
                <a:solidFill>
                  <a:schemeClr val="bg1"/>
                </a:solidFill>
              </a:rPr>
              <a:t>Økologi</a:t>
            </a:r>
          </a:p>
          <a:p>
            <a:endParaRPr lang="da-DK" sz="3000" dirty="0">
              <a:solidFill>
                <a:schemeClr val="bg1"/>
              </a:solidFill>
            </a:endParaRPr>
          </a:p>
          <a:p>
            <a:r>
              <a:rPr lang="da-DK" sz="3000" dirty="0">
                <a:solidFill>
                  <a:schemeClr val="bg1"/>
                </a:solidFill>
              </a:rPr>
              <a:t>Forplantning</a:t>
            </a:r>
          </a:p>
          <a:p>
            <a:r>
              <a:rPr lang="da-DK" sz="3000" dirty="0">
                <a:solidFill>
                  <a:schemeClr val="bg1"/>
                </a:solidFill>
              </a:rPr>
              <a:t>Fordøjelse</a:t>
            </a:r>
          </a:p>
          <a:p>
            <a:endParaRPr lang="da-DK" sz="3000" dirty="0">
              <a:solidFill>
                <a:schemeClr val="bg1"/>
              </a:solidFill>
            </a:endParaRPr>
          </a:p>
          <a:p>
            <a:r>
              <a:rPr lang="da-DK" sz="3000" dirty="0">
                <a:solidFill>
                  <a:schemeClr val="bg1"/>
                </a:solidFill>
              </a:rPr>
              <a:t>Mikrobiologi</a:t>
            </a:r>
          </a:p>
          <a:p>
            <a:r>
              <a:rPr lang="da-DK" sz="3000" dirty="0">
                <a:solidFill>
                  <a:schemeClr val="bg1"/>
                </a:solidFill>
              </a:rPr>
              <a:t>Genetik</a:t>
            </a:r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86F132EC-78E6-ED44-1891-5AA0252DEB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467" y="0"/>
            <a:ext cx="2741533" cy="6858000"/>
          </a:xfrm>
          <a:prstGeom prst="rect">
            <a:avLst/>
          </a:prstGeom>
        </p:spPr>
      </p:pic>
      <p:sp>
        <p:nvSpPr>
          <p:cNvPr id="9" name="Højre klammeparentes 8">
            <a:extLst>
              <a:ext uri="{FF2B5EF4-FFF2-40B4-BE49-F238E27FC236}">
                <a16:creationId xmlns:a16="http://schemas.microsoft.com/office/drawing/2014/main" id="{E7A52F74-92B1-BB2C-7C21-AE149DF9E558}"/>
              </a:ext>
            </a:extLst>
          </p:cNvPr>
          <p:cNvSpPr/>
          <p:nvPr/>
        </p:nvSpPr>
        <p:spPr>
          <a:xfrm rot="10800000">
            <a:off x="3270365" y="1912665"/>
            <a:ext cx="6180084" cy="2207172"/>
          </a:xfrm>
          <a:prstGeom prst="rightBrace">
            <a:avLst>
              <a:gd name="adj1" fmla="val 12944"/>
              <a:gd name="adj2" fmla="val 49350"/>
            </a:avLst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11500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36CC0-DF6F-49E5-8F07-FB66E1D2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da-DK" dirty="0">
                <a:solidFill>
                  <a:srgbClr val="FFFF00"/>
                </a:solidFill>
              </a:rPr>
              <a:t>Overvejelser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942B2AE-AD54-492B-9C56-5A74F36C4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3FBAEEB-4FB5-4287-8E07-42A7F12BF52B}" type="slidenum">
              <a:rPr lang="da-DK" smtClean="0"/>
              <a:t>4</a:t>
            </a:fld>
            <a:endParaRPr lang="da-DK" dirty="0"/>
          </a:p>
        </p:txBody>
      </p:sp>
      <p:sp>
        <p:nvSpPr>
          <p:cNvPr id="7" name="Pladsholder til indhold 6">
            <a:extLst>
              <a:ext uri="{FF2B5EF4-FFF2-40B4-BE49-F238E27FC236}">
                <a16:creationId xmlns:a16="http://schemas.microsoft.com/office/drawing/2014/main" id="{9A3F89C0-A5E7-205B-B540-A45CE87A0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257800" cy="4486275"/>
          </a:xfrm>
        </p:spPr>
        <p:txBody>
          <a:bodyPr/>
          <a:lstStyle/>
          <a:p>
            <a:r>
              <a:rPr lang="da-DK" sz="3000" dirty="0">
                <a:solidFill>
                  <a:srgbClr val="FFFF00"/>
                </a:solidFill>
              </a:rPr>
              <a:t>Hvad er pubertet?</a:t>
            </a:r>
          </a:p>
          <a:p>
            <a:endParaRPr lang="da-DK" sz="3000" dirty="0">
              <a:solidFill>
                <a:srgbClr val="FFFF00"/>
              </a:solidFill>
            </a:endParaRPr>
          </a:p>
          <a:p>
            <a:r>
              <a:rPr lang="da-DK" sz="3000" dirty="0">
                <a:solidFill>
                  <a:srgbClr val="FFFF00"/>
                </a:solidFill>
              </a:rPr>
              <a:t>Hvad sker der ved kroppen i puberteten?</a:t>
            </a:r>
          </a:p>
          <a:p>
            <a:endParaRPr lang="da-DK" dirty="0"/>
          </a:p>
        </p:txBody>
      </p:sp>
      <p:pic>
        <p:nvPicPr>
          <p:cNvPr id="8" name="Billede 7" descr="Et billede, der indeholder tekst, mand&#10;&#10;Automatisk genereret beskrivelse">
            <a:extLst>
              <a:ext uri="{FF2B5EF4-FFF2-40B4-BE49-F238E27FC236}">
                <a16:creationId xmlns:a16="http://schemas.microsoft.com/office/drawing/2014/main" id="{8A335DE5-AA1A-ED03-1098-4011EFCA4D6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423083"/>
            <a:ext cx="6096000" cy="60118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766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8993A29-535B-4CDC-BD01-50E68D60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71DB-0BBA-460E-ABBD-34A4400E0679}" type="slidenum">
              <a:rPr lang="da-DK" smtClean="0"/>
              <a:t>5</a:t>
            </a:fld>
            <a:endParaRPr lang="da-DK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19186346-5E61-4F27-9C1C-DC9F5853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Pubertet</a:t>
            </a:r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46B0E0AF-193A-4923-8F38-9DACA0D55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8610600" cy="4486275"/>
          </a:xfrm>
        </p:spPr>
        <p:txBody>
          <a:bodyPr>
            <a:normAutofit/>
          </a:bodyPr>
          <a:lstStyle/>
          <a:p>
            <a:r>
              <a:rPr lang="da-DK" sz="3000" dirty="0">
                <a:solidFill>
                  <a:srgbClr val="FFFF00"/>
                </a:solidFill>
              </a:rPr>
              <a:t>Kønsmodning:</a:t>
            </a:r>
          </a:p>
          <a:p>
            <a:pPr lvl="1"/>
            <a:r>
              <a:rPr lang="da-DK" sz="2600" dirty="0">
                <a:solidFill>
                  <a:srgbClr val="FFFF00"/>
                </a:solidFill>
              </a:rPr>
              <a:t>Piger: </a:t>
            </a:r>
            <a:r>
              <a:rPr lang="da-DK" sz="2600" dirty="0">
                <a:solidFill>
                  <a:schemeClr val="bg1"/>
                </a:solidFill>
              </a:rPr>
              <a:t>10-11 år</a:t>
            </a:r>
          </a:p>
          <a:p>
            <a:pPr lvl="1"/>
            <a:r>
              <a:rPr lang="da-DK" sz="2600" dirty="0">
                <a:solidFill>
                  <a:srgbClr val="FFFF00"/>
                </a:solidFill>
              </a:rPr>
              <a:t>Drenge: </a:t>
            </a:r>
            <a:r>
              <a:rPr lang="da-DK" sz="2600" dirty="0">
                <a:solidFill>
                  <a:schemeClr val="bg1"/>
                </a:solidFill>
              </a:rPr>
              <a:t>1-2 år senere</a:t>
            </a:r>
          </a:p>
          <a:p>
            <a:r>
              <a:rPr lang="da-DK" sz="3000" dirty="0">
                <a:solidFill>
                  <a:srgbClr val="FFFF00"/>
                </a:solidFill>
              </a:rPr>
              <a:t>Leptin</a:t>
            </a:r>
            <a:r>
              <a:rPr lang="da-DK" sz="3000" dirty="0">
                <a:solidFill>
                  <a:schemeClr val="bg1"/>
                </a:solidFill>
              </a:rPr>
              <a:t> (hormon) </a:t>
            </a:r>
            <a:r>
              <a:rPr lang="da-DK" sz="3000" dirty="0">
                <a:solidFill>
                  <a:schemeClr val="bg1"/>
                </a:solidFill>
                <a:sym typeface="Wingdings" panose="05000000000000000000" pitchFamily="2" charset="2"/>
              </a:rPr>
              <a:t> pubertet</a:t>
            </a:r>
          </a:p>
          <a:p>
            <a:r>
              <a:rPr lang="da-DK" sz="3000" dirty="0">
                <a:solidFill>
                  <a:schemeClr val="bg1"/>
                </a:solidFill>
                <a:sym typeface="Wingdings" panose="05000000000000000000" pitchFamily="2" charset="2"/>
              </a:rPr>
              <a:t>P</a:t>
            </a:r>
            <a:r>
              <a:rPr lang="da-DK" sz="3000" dirty="0">
                <a:solidFill>
                  <a:schemeClr val="bg1"/>
                </a:solidFill>
              </a:rPr>
              <a:t>ubertet </a:t>
            </a:r>
            <a:r>
              <a:rPr lang="da-DK" sz="3000" dirty="0">
                <a:solidFill>
                  <a:schemeClr val="bg1"/>
                </a:solidFill>
                <a:sym typeface="Wingdings" panose="05000000000000000000" pitchFamily="2" charset="2"/>
              </a:rPr>
              <a:t> </a:t>
            </a:r>
            <a:r>
              <a:rPr lang="da-DK" sz="3000" dirty="0">
                <a:solidFill>
                  <a:srgbClr val="FFFF00"/>
                </a:solidFill>
                <a:sym typeface="Wingdings" panose="05000000000000000000" pitchFamily="2" charset="2"/>
              </a:rPr>
              <a:t>GnRH</a:t>
            </a:r>
            <a:r>
              <a:rPr lang="da-DK" sz="3000" dirty="0">
                <a:solidFill>
                  <a:schemeClr val="bg1"/>
                </a:solidFill>
                <a:sym typeface="Wingdings" panose="05000000000000000000" pitchFamily="2" charset="2"/>
              </a:rPr>
              <a:t> (hormon)</a:t>
            </a:r>
          </a:p>
          <a:p>
            <a:r>
              <a:rPr lang="da-DK" sz="3000" dirty="0">
                <a:solidFill>
                  <a:schemeClr val="bg1"/>
                </a:solidFill>
                <a:sym typeface="Wingdings" panose="05000000000000000000" pitchFamily="2" charset="2"/>
              </a:rPr>
              <a:t>GnRH  </a:t>
            </a:r>
          </a:p>
          <a:p>
            <a:pPr lvl="1"/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Drenge:</a:t>
            </a:r>
            <a:r>
              <a:rPr lang="da-DK" sz="2600" dirty="0">
                <a:solidFill>
                  <a:srgbClr val="FFFF00"/>
                </a:solidFill>
                <a:sym typeface="Wingdings" panose="05000000000000000000" pitchFamily="2" charset="2"/>
              </a:rPr>
              <a:t> Testosteron</a:t>
            </a:r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 (hormon) </a:t>
            </a:r>
            <a:r>
              <a:rPr lang="da-DK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↗ </a:t>
            </a:r>
          </a:p>
          <a:p>
            <a:pPr lvl="1"/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Piger: </a:t>
            </a:r>
            <a:r>
              <a:rPr lang="da-DK" sz="2600" dirty="0">
                <a:solidFill>
                  <a:srgbClr val="FFFF00"/>
                </a:solidFill>
                <a:sym typeface="Wingdings" panose="05000000000000000000" pitchFamily="2" charset="2"/>
              </a:rPr>
              <a:t>Østrogen</a:t>
            </a:r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 (hormon) </a:t>
            </a:r>
            <a:r>
              <a:rPr lang="da-DK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↗</a:t>
            </a:r>
            <a:endParaRPr lang="da-DK" sz="2600" dirty="0">
              <a:solidFill>
                <a:schemeClr val="bg1"/>
              </a:solidFill>
            </a:endParaRPr>
          </a:p>
        </p:txBody>
      </p:sp>
      <p:pic>
        <p:nvPicPr>
          <p:cNvPr id="5" name="Billede 4" descr="Et billede, der indeholder tekst, skærmbillede&#10;&#10;Automatisk genereret beskrivelse">
            <a:extLst>
              <a:ext uri="{FF2B5EF4-FFF2-40B4-BE49-F238E27FC236}">
                <a16:creationId xmlns:a16="http://schemas.microsoft.com/office/drawing/2014/main" id="{3CF63C4E-5247-334F-F113-F1002F157A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8800" y="0"/>
            <a:ext cx="27432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01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8993A29-535B-4CDC-BD01-50E68D60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71DB-0BBA-460E-ABBD-34A4400E0679}" type="slidenum">
              <a:rPr lang="da-DK" smtClean="0"/>
              <a:t>6</a:t>
            </a:fld>
            <a:endParaRPr lang="da-DK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19186346-5E61-4F27-9C1C-DC9F5853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Pubertet (</a:t>
            </a:r>
            <a:r>
              <a:rPr lang="da-DK" dirty="0">
                <a:solidFill>
                  <a:srgbClr val="FFFF00"/>
                </a:solidFill>
              </a:rPr>
              <a:t>drenge</a:t>
            </a:r>
            <a:r>
              <a:rPr lang="da-DK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46B0E0AF-193A-4923-8F38-9DACA0D55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257800" cy="4486275"/>
          </a:xfrm>
        </p:spPr>
        <p:txBody>
          <a:bodyPr>
            <a:normAutofit/>
          </a:bodyPr>
          <a:lstStyle/>
          <a:p>
            <a:r>
              <a:rPr lang="da-DK" sz="3000" dirty="0">
                <a:solidFill>
                  <a:srgbClr val="FFFF00"/>
                </a:solidFill>
              </a:rPr>
              <a:t>Sekundære kønskarakterer: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Testiklerne </a:t>
            </a:r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 testosteron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Øget muskelvækst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Øget knoglevækst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Bredere skuldre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Kropsbehåring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Skæg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Dybere stemme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Testikler og penis vokser</a:t>
            </a:r>
          </a:p>
        </p:txBody>
      </p:sp>
      <p:pic>
        <p:nvPicPr>
          <p:cNvPr id="5" name="Billede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C6249CA4-81D4-8F54-FEDD-1493819EA9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210264"/>
            <a:ext cx="6096000" cy="2437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8234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8993A29-535B-4CDC-BD01-50E68D60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E71DB-0BBA-460E-ABBD-34A4400E0679}" type="slidenum">
              <a:rPr lang="da-DK" smtClean="0"/>
              <a:t>7</a:t>
            </a:fld>
            <a:endParaRPr lang="da-DK"/>
          </a:p>
        </p:txBody>
      </p:sp>
      <p:sp>
        <p:nvSpPr>
          <p:cNvPr id="9" name="Titel 8">
            <a:extLst>
              <a:ext uri="{FF2B5EF4-FFF2-40B4-BE49-F238E27FC236}">
                <a16:creationId xmlns:a16="http://schemas.microsoft.com/office/drawing/2014/main" id="{19186346-5E61-4F27-9C1C-DC9F58536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chemeClr val="bg1"/>
                </a:solidFill>
              </a:rPr>
              <a:t>Pubertet (</a:t>
            </a:r>
            <a:r>
              <a:rPr lang="da-DK" dirty="0">
                <a:solidFill>
                  <a:srgbClr val="FFFF00"/>
                </a:solidFill>
              </a:rPr>
              <a:t>piger</a:t>
            </a:r>
            <a:r>
              <a:rPr lang="da-DK" dirty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11" name="Pladsholder til indhold 10">
            <a:extLst>
              <a:ext uri="{FF2B5EF4-FFF2-40B4-BE49-F238E27FC236}">
                <a16:creationId xmlns:a16="http://schemas.microsoft.com/office/drawing/2014/main" id="{46B0E0AF-193A-4923-8F38-9DACA0D551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5257800" cy="4486275"/>
          </a:xfrm>
        </p:spPr>
        <p:txBody>
          <a:bodyPr>
            <a:normAutofit/>
          </a:bodyPr>
          <a:lstStyle/>
          <a:p>
            <a:r>
              <a:rPr lang="da-DK" sz="3000" dirty="0">
                <a:solidFill>
                  <a:srgbClr val="FFFF00"/>
                </a:solidFill>
              </a:rPr>
              <a:t>Sekundære kønskarakterer: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Æggestokke </a:t>
            </a:r>
            <a:r>
              <a:rPr lang="da-DK" sz="2600" dirty="0">
                <a:solidFill>
                  <a:schemeClr val="bg1"/>
                </a:solidFill>
                <a:sym typeface="Wingdings" panose="05000000000000000000" pitchFamily="2" charset="2"/>
              </a:rPr>
              <a:t> østrogen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Bredere bækken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Øget fedtvæv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Øgede bryster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Behåring på kønsorganer og i armhuler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Æggestokke og livmoder vokser</a:t>
            </a:r>
          </a:p>
          <a:p>
            <a:pPr lvl="1"/>
            <a:r>
              <a:rPr lang="da-DK" sz="2600" dirty="0">
                <a:solidFill>
                  <a:schemeClr val="bg1"/>
                </a:solidFill>
              </a:rPr>
              <a:t>Menstruationscyklus</a:t>
            </a:r>
          </a:p>
        </p:txBody>
      </p:sp>
      <p:pic>
        <p:nvPicPr>
          <p:cNvPr id="5" name="Billede 4" descr="Et billede, der indeholder tekst, skærmbillede, Font/skrifttype, linje/række&#10;&#10;Automatisk genereret beskrivelse">
            <a:extLst>
              <a:ext uri="{FF2B5EF4-FFF2-40B4-BE49-F238E27FC236}">
                <a16:creationId xmlns:a16="http://schemas.microsoft.com/office/drawing/2014/main" id="{4986678D-06E2-49B3-D014-A03A0629F8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155068"/>
            <a:ext cx="6096000" cy="2547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268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AACEA200E02A64DB1FF7FD889EB6734" ma:contentTypeVersion="15" ma:contentTypeDescription="Opret et nyt dokument." ma:contentTypeScope="" ma:versionID="ab4044d442a061d0af57f154cf4e8255">
  <xsd:schema xmlns:xsd="http://www.w3.org/2001/XMLSchema" xmlns:xs="http://www.w3.org/2001/XMLSchema" xmlns:p="http://schemas.microsoft.com/office/2006/metadata/properties" xmlns:ns2="faf2d506-d4c5-4bb7-81f7-adba1f2b2bc1" xmlns:ns3="587ab26e-8a92-47c5-81d2-83bac3c50965" targetNamespace="http://schemas.microsoft.com/office/2006/metadata/properties" ma:root="true" ma:fieldsID="b3dae65fe6268b7b8f780d80db650974" ns2:_="" ns3:_="">
    <xsd:import namespace="faf2d506-d4c5-4bb7-81f7-adba1f2b2bc1"/>
    <xsd:import namespace="587ab26e-8a92-47c5-81d2-83bac3c5096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lcf76f155ced4ddcb4097134ff3c332f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DateTaken" minOccurs="0"/>
                <xsd:element ref="ns3:MediaServiceObjectDetectorVersion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f2d506-d4c5-4bb7-81f7-adba1f2b2bc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12" nillable="true" ma:displayName="Taxonomy Catch All Column" ma:hidden="true" ma:list="{d645a400-e33f-4bfd-95f4-6f161d26c6e5}" ma:internalName="TaxCatchAll" ma:showField="CatchAllData" ma:web="faf2d506-d4c5-4bb7-81f7-adba1f2b2bc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7ab26e-8a92-47c5-81d2-83bac3c50965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11" nillable="true" ma:taxonomy="true" ma:internalName="lcf76f155ced4ddcb4097134ff3c332f" ma:taxonomyFieldName="MediaServiceImageTags" ma:displayName="Billedmærker" ma:readOnly="false" ma:fieldId="{5cf76f15-5ced-4ddc-b409-7134ff3c332f}" ma:taxonomyMulti="true" ma:sspId="95b72a51-47aa-4f02-a45c-d991f0bef1c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87ab26e-8a92-47c5-81d2-83bac3c50965">
      <Terms xmlns="http://schemas.microsoft.com/office/infopath/2007/PartnerControls"/>
    </lcf76f155ced4ddcb4097134ff3c332f>
    <TaxCatchAll xmlns="faf2d506-d4c5-4bb7-81f7-adba1f2b2bc1" xsi:nil="true"/>
  </documentManagement>
</p:properties>
</file>

<file path=customXml/itemProps1.xml><?xml version="1.0" encoding="utf-8"?>
<ds:datastoreItem xmlns:ds="http://schemas.openxmlformats.org/officeDocument/2006/customXml" ds:itemID="{9032C659-16CC-4B0C-8E0C-3E35D31685A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6E79E56-52FA-49DA-8E03-7527769F6F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f2d506-d4c5-4bb7-81f7-adba1f2b2bc1"/>
    <ds:schemaRef ds:uri="587ab26e-8a92-47c5-81d2-83bac3c509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9E83568-9DBA-4101-9D17-40CFD4F614F8}">
  <ds:schemaRefs>
    <ds:schemaRef ds:uri="http://schemas.microsoft.com/office/2006/metadata/properties"/>
    <ds:schemaRef ds:uri="http://schemas.microsoft.com/office/infopath/2007/PartnerControls"/>
    <ds:schemaRef ds:uri="587ab26e-8a92-47c5-81d2-83bac3c50965"/>
    <ds:schemaRef ds:uri="faf2d506-d4c5-4bb7-81f7-adba1f2b2bc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4035</TotalTime>
  <Words>134</Words>
  <Application>Microsoft Office PowerPoint</Application>
  <PresentationFormat>Widescreen</PresentationFormat>
  <Paragraphs>52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Office-tema</vt:lpstr>
      <vt:lpstr>Sex, pubertet og kønsorganer</vt:lpstr>
      <vt:lpstr>Indhold</vt:lpstr>
      <vt:lpstr>Størrelseshierarkiet</vt:lpstr>
      <vt:lpstr>Overvejelser</vt:lpstr>
      <vt:lpstr>Pubertet</vt:lpstr>
      <vt:lpstr>Pubertet (drenge)</vt:lpstr>
      <vt:lpstr>Pubertet (piger)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Introduktion til biologi C</dc:title>
  <dc:creator>Dennis Kuntz</dc:creator>
  <cp:lastModifiedBy>Tobias Normann</cp:lastModifiedBy>
  <cp:revision>4</cp:revision>
  <dcterms:created xsi:type="dcterms:W3CDTF">2021-11-07T19:24:14Z</dcterms:created>
  <dcterms:modified xsi:type="dcterms:W3CDTF">2026-02-16T19:44:15Z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0x010100FAACEA200E02A64DB1FF7FD889EB6734</vt:lpwstr>
  </property>
  <property fmtid="{D5CDD505-2E9C-101B-9397-08002B2CF9AE}" pid="3" name="MediaServiceImageTags">
    <vt:lpwstr/>
  </property>
</Properties>
</file>