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63" r:id="rId5"/>
    <p:sldId id="258" r:id="rId6"/>
    <p:sldId id="259" r:id="rId7"/>
    <p:sldId id="260" r:id="rId8"/>
    <p:sldId id="266" r:id="rId9"/>
    <p:sldId id="264" r:id="rId10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4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AB15D-ECF1-48FE-8201-D15520DE187A}" type="datetimeFigureOut">
              <a:rPr lang="da-DK" smtClean="0"/>
              <a:t>19.01.2026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EC7E-ECB0-4716-83FC-39CBAC5CBE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65124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AB15D-ECF1-48FE-8201-D15520DE187A}" type="datetimeFigureOut">
              <a:rPr lang="da-DK" smtClean="0"/>
              <a:t>19.01.2026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EC7E-ECB0-4716-83FC-39CBAC5CBE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24376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AB15D-ECF1-48FE-8201-D15520DE187A}" type="datetimeFigureOut">
              <a:rPr lang="da-DK" smtClean="0"/>
              <a:t>19.01.2026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EC7E-ECB0-4716-83FC-39CBAC5CBE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4328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AB15D-ECF1-48FE-8201-D15520DE187A}" type="datetimeFigureOut">
              <a:rPr lang="da-DK" smtClean="0"/>
              <a:t>19.01.2026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EC7E-ECB0-4716-83FC-39CBAC5CBE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93928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AB15D-ECF1-48FE-8201-D15520DE187A}" type="datetimeFigureOut">
              <a:rPr lang="da-DK" smtClean="0"/>
              <a:t>19.01.2026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EC7E-ECB0-4716-83FC-39CBAC5CBE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9648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AB15D-ECF1-48FE-8201-D15520DE187A}" type="datetimeFigureOut">
              <a:rPr lang="da-DK" smtClean="0"/>
              <a:t>19.01.2026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EC7E-ECB0-4716-83FC-39CBAC5CBE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7019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AB15D-ECF1-48FE-8201-D15520DE187A}" type="datetimeFigureOut">
              <a:rPr lang="da-DK" smtClean="0"/>
              <a:t>19.01.2026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EC7E-ECB0-4716-83FC-39CBAC5CBE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37935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AB15D-ECF1-48FE-8201-D15520DE187A}" type="datetimeFigureOut">
              <a:rPr lang="da-DK" smtClean="0"/>
              <a:t>19.01.2026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EC7E-ECB0-4716-83FC-39CBAC5CBE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1983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AB15D-ECF1-48FE-8201-D15520DE187A}" type="datetimeFigureOut">
              <a:rPr lang="da-DK" smtClean="0"/>
              <a:t>19.01.2026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EC7E-ECB0-4716-83FC-39CBAC5CBE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69562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AB15D-ECF1-48FE-8201-D15520DE187A}" type="datetimeFigureOut">
              <a:rPr lang="da-DK" smtClean="0"/>
              <a:t>19.01.2026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EC7E-ECB0-4716-83FC-39CBAC5CBE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7802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AB15D-ECF1-48FE-8201-D15520DE187A}" type="datetimeFigureOut">
              <a:rPr lang="da-DK" smtClean="0"/>
              <a:t>19.01.2026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EC7E-ECB0-4716-83FC-39CBAC5CBE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84454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9AB15D-ECF1-48FE-8201-D15520DE187A}" type="datetimeFigureOut">
              <a:rPr lang="da-DK" smtClean="0"/>
              <a:t>19.01.2026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C7E-ECB0-4716-83FC-39CBAC5CBE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7178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uddannelsesstatistik.dk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Databaser: Indledning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82489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E6B042-6B7E-D491-2D8E-D1AF42C2A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010DC1A-4C5E-8863-9753-E5779E84F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Gå ind på </a:t>
            </a:r>
            <a:r>
              <a:rPr lang="da-DK" dirty="0">
                <a:hlinkClick r:id="rId2"/>
              </a:rPr>
              <a:t>https://uddannelsesstatistik.dk</a:t>
            </a:r>
            <a:r>
              <a:rPr lang="da-DK" dirty="0"/>
              <a:t> </a:t>
            </a:r>
          </a:p>
          <a:p>
            <a:r>
              <a:rPr lang="da-DK" dirty="0"/>
              <a:t>Find ud af, hvad eksamensgennemsnittet for matematik A skriftlig er på Sorø Akademis Skole og Slagelse Gymnasium og HF.</a:t>
            </a:r>
          </a:p>
          <a:p>
            <a:r>
              <a:rPr lang="da-DK" dirty="0"/>
              <a:t>Find ud af, om piger eller drenge klare sig bedst</a:t>
            </a:r>
          </a:p>
          <a:p>
            <a:r>
              <a:rPr lang="da-DK" dirty="0"/>
              <a:t>Hvilke oplysninger tror I der ligger ind bag ved systemet – Lav en liste.</a:t>
            </a:r>
          </a:p>
        </p:txBody>
      </p:sp>
    </p:spTree>
    <p:extLst>
      <p:ext uri="{BB962C8B-B14F-4D97-AF65-F5344CB8AC3E}">
        <p14:creationId xmlns:p14="http://schemas.microsoft.com/office/powerpoint/2010/main" val="386006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Hvorfor databaser?</a:t>
            </a:r>
          </a:p>
        </p:txBody>
      </p:sp>
      <p:graphicFrame>
        <p:nvGraphicFramePr>
          <p:cNvPr id="4" name="Pladsholder til ind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7866424"/>
              </p:ext>
            </p:extLst>
          </p:nvPr>
        </p:nvGraphicFramePr>
        <p:xfrm>
          <a:off x="3084022" y="2556472"/>
          <a:ext cx="1878676" cy="2261941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939338">
                  <a:extLst>
                    <a:ext uri="{9D8B030D-6E8A-4147-A177-3AD203B41FA5}">
                      <a16:colId xmlns:a16="http://schemas.microsoft.com/office/drawing/2014/main" val="166919993"/>
                    </a:ext>
                  </a:extLst>
                </a:gridCol>
                <a:gridCol w="939338">
                  <a:extLst>
                    <a:ext uri="{9D8B030D-6E8A-4147-A177-3AD203B41FA5}">
                      <a16:colId xmlns:a16="http://schemas.microsoft.com/office/drawing/2014/main" val="4195013721"/>
                    </a:ext>
                  </a:extLst>
                </a:gridCol>
              </a:tblGrid>
              <a:tr h="488386">
                <a:tc>
                  <a:txBody>
                    <a:bodyPr/>
                    <a:lstStyle/>
                    <a:p>
                      <a:pPr algn="l" fontAlgn="b"/>
                      <a:r>
                        <a:rPr lang="da-DK" sz="1600" u="none" strike="noStrike" dirty="0">
                          <a:effectLst/>
                        </a:rPr>
                        <a:t>Elevnavn</a:t>
                      </a:r>
                      <a:endParaRPr lang="da-DK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600" u="none" strike="noStrike" dirty="0">
                          <a:effectLst/>
                        </a:rPr>
                        <a:t>Holdnavn</a:t>
                      </a:r>
                      <a:endParaRPr lang="da-DK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20450137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fontAlgn="b"/>
                      <a:r>
                        <a:rPr lang="da-DK" sz="1600" u="none" strike="noStrike">
                          <a:effectLst/>
                        </a:rPr>
                        <a:t>elev 1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600" u="none" strike="noStrike">
                          <a:effectLst/>
                        </a:rPr>
                        <a:t>hold 1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91392140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fontAlgn="b"/>
                      <a:r>
                        <a:rPr lang="da-DK" sz="1600" u="none" strike="noStrike">
                          <a:effectLst/>
                        </a:rPr>
                        <a:t>elev 1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600" u="none" strike="noStrike">
                          <a:effectLst/>
                        </a:rPr>
                        <a:t>hold 2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80309741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fontAlgn="b"/>
                      <a:r>
                        <a:rPr lang="da-DK" sz="1600" u="none" strike="noStrike">
                          <a:effectLst/>
                        </a:rPr>
                        <a:t>elev 1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600" u="none" strike="noStrike">
                          <a:effectLst/>
                        </a:rPr>
                        <a:t>hold 3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66876525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fontAlgn="b"/>
                      <a:r>
                        <a:rPr lang="da-DK" sz="1600" u="none" strike="noStrike">
                          <a:effectLst/>
                        </a:rPr>
                        <a:t>elev 1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600" u="none" strike="noStrike">
                          <a:effectLst/>
                        </a:rPr>
                        <a:t>hold 4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9016860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fontAlgn="b"/>
                      <a:r>
                        <a:rPr lang="da-DK" sz="1600" u="none" strike="noStrike">
                          <a:effectLst/>
                        </a:rPr>
                        <a:t>elev 1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600" u="none" strike="noStrike">
                          <a:effectLst/>
                        </a:rPr>
                        <a:t>hold 5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99619927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fontAlgn="b"/>
                      <a:r>
                        <a:rPr lang="da-DK" sz="1600" u="none" strike="noStrike">
                          <a:effectLst/>
                        </a:rPr>
                        <a:t>elev 1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600" u="none" strike="noStrike">
                          <a:effectLst/>
                        </a:rPr>
                        <a:t>hold 6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13066956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fontAlgn="b"/>
                      <a:r>
                        <a:rPr lang="da-DK" sz="1600" u="none" strike="noStrike">
                          <a:effectLst/>
                        </a:rPr>
                        <a:t>elev 1</a:t>
                      </a:r>
                      <a:endParaRPr lang="da-DK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600" u="none" strike="noStrike" dirty="0">
                          <a:effectLst/>
                        </a:rPr>
                        <a:t>hold 7</a:t>
                      </a:r>
                      <a:endParaRPr lang="da-DK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13515744"/>
                  </a:ext>
                </a:extLst>
              </a:tr>
            </a:tbl>
          </a:graphicData>
        </a:graphic>
      </p:graphicFrame>
      <p:sp>
        <p:nvSpPr>
          <p:cNvPr id="5" name="Tekstfelt 4"/>
          <p:cNvSpPr txBox="1"/>
          <p:nvPr/>
        </p:nvSpPr>
        <p:spPr>
          <a:xfrm>
            <a:off x="1305098" y="2094807"/>
            <a:ext cx="9449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400" dirty="0"/>
              <a:t>Fordi regneark har en masse overflødige oplysninger, og er svære at ændre</a:t>
            </a:r>
          </a:p>
        </p:txBody>
      </p:sp>
    </p:spTree>
    <p:extLst>
      <p:ext uri="{BB962C8B-B14F-4D97-AF65-F5344CB8AC3E}">
        <p14:creationId xmlns:p14="http://schemas.microsoft.com/office/powerpoint/2010/main" val="532099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13C3C5-91CA-C46C-E48C-4BA7BB317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Databaser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C93CA58-BF34-0714-4E8E-CDF3EF7D8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En database består af mindst en eller ofte mange tabellen.</a:t>
            </a:r>
          </a:p>
          <a:p>
            <a:r>
              <a:rPr lang="da-DK" dirty="0"/>
              <a:t>Hver søjle i tabellen har et navn, der angiver hvad søjlen indeholder.</a:t>
            </a:r>
          </a:p>
          <a:p>
            <a:r>
              <a:rPr lang="da-DK" dirty="0"/>
              <a:t>Hver række indeholder data. Kaldet en </a:t>
            </a:r>
            <a:r>
              <a:rPr lang="da-DK" dirty="0" err="1"/>
              <a:t>record</a:t>
            </a:r>
            <a:r>
              <a:rPr lang="da-DK" dirty="0"/>
              <a:t>.</a:t>
            </a:r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32953068-0A98-B721-BE31-8DDFF445DD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344287"/>
              </p:ext>
            </p:extLst>
          </p:nvPr>
        </p:nvGraphicFramePr>
        <p:xfrm>
          <a:off x="838200" y="3816827"/>
          <a:ext cx="8128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11237291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31506011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40299532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2488547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 err="1"/>
                        <a:t>eleveId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Fornavn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Efternavn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Alder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86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Elev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/>
                        <a:t>Elevsen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1028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Karl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Halvtag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460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Verner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/>
                        <a:t>Delleholm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910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722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Databaser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Databaser gemmer hver oplysning én gang og kun et sted, så ændringer f.eks. ikke skal laves flere steder:</a:t>
            </a:r>
          </a:p>
          <a:p>
            <a:endParaRPr lang="da-DK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915535"/>
              </p:ext>
            </p:extLst>
          </p:nvPr>
        </p:nvGraphicFramePr>
        <p:xfrm>
          <a:off x="1308792" y="2797848"/>
          <a:ext cx="3138517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366">
                  <a:extLst>
                    <a:ext uri="{9D8B030D-6E8A-4147-A177-3AD203B41FA5}">
                      <a16:colId xmlns:a16="http://schemas.microsoft.com/office/drawing/2014/main" val="3355784359"/>
                    </a:ext>
                  </a:extLst>
                </a:gridCol>
                <a:gridCol w="2284151">
                  <a:extLst>
                    <a:ext uri="{9D8B030D-6E8A-4147-A177-3AD203B41FA5}">
                      <a16:colId xmlns:a16="http://schemas.microsoft.com/office/drawing/2014/main" val="2463136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 err="1"/>
                        <a:t>ElevId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Elevnavn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74696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Elev Elevsen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1077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Karl Halvtag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6253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Verne</a:t>
                      </a:r>
                      <a:r>
                        <a:rPr lang="da-DK" baseline="0" dirty="0"/>
                        <a:t>r </a:t>
                      </a:r>
                      <a:r>
                        <a:rPr lang="da-DK" baseline="0" dirty="0" err="1"/>
                        <a:t>Delleholm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158553"/>
                  </a:ext>
                </a:extLst>
              </a:tr>
            </a:tbl>
          </a:graphicData>
        </a:graphic>
      </p:graphicFrame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8017743"/>
              </p:ext>
            </p:extLst>
          </p:nvPr>
        </p:nvGraphicFramePr>
        <p:xfrm>
          <a:off x="8587047" y="2797848"/>
          <a:ext cx="225275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899">
                  <a:extLst>
                    <a:ext uri="{9D8B030D-6E8A-4147-A177-3AD203B41FA5}">
                      <a16:colId xmlns:a16="http://schemas.microsoft.com/office/drawing/2014/main" val="2986903043"/>
                    </a:ext>
                  </a:extLst>
                </a:gridCol>
                <a:gridCol w="1404851">
                  <a:extLst>
                    <a:ext uri="{9D8B030D-6E8A-4147-A177-3AD203B41FA5}">
                      <a16:colId xmlns:a16="http://schemas.microsoft.com/office/drawing/2014/main" val="23152757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 err="1"/>
                        <a:t>HoldId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Holdnavn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3407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Dansk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65044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Informatik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71136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Matematik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6579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Engelsk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066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Historie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533077"/>
                  </a:ext>
                </a:extLst>
              </a:tr>
            </a:tbl>
          </a:graphicData>
        </a:graphic>
      </p:graphicFrame>
      <p:graphicFrame>
        <p:nvGraphicFramePr>
          <p:cNvPr id="6" name="Tabe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696216"/>
              </p:ext>
            </p:extLst>
          </p:nvPr>
        </p:nvGraphicFramePr>
        <p:xfrm>
          <a:off x="5707278" y="2797848"/>
          <a:ext cx="16198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0215">
                  <a:extLst>
                    <a:ext uri="{9D8B030D-6E8A-4147-A177-3AD203B41FA5}">
                      <a16:colId xmlns:a16="http://schemas.microsoft.com/office/drawing/2014/main" val="4129364770"/>
                    </a:ext>
                  </a:extLst>
                </a:gridCol>
                <a:gridCol w="839585">
                  <a:extLst>
                    <a:ext uri="{9D8B030D-6E8A-4147-A177-3AD203B41FA5}">
                      <a16:colId xmlns:a16="http://schemas.microsoft.com/office/drawing/2014/main" val="39032622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 err="1"/>
                        <a:t>ElevId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/>
                        <a:t>HoldId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6862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95492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19345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9491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58550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4897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Primær og fremmednøgle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Hver række i en tabel gives et entydigt bestemt nummer kaldet en </a:t>
            </a:r>
            <a:r>
              <a:rPr lang="da-DK" i="1" dirty="0"/>
              <a:t>primærnøgle</a:t>
            </a:r>
          </a:p>
          <a:p>
            <a:r>
              <a:rPr lang="da-DK" dirty="0"/>
              <a:t>Den primære nøgle kan bruges i andre tabeller som en måde at identificere ting der. Så hedder det en </a:t>
            </a:r>
            <a:r>
              <a:rPr lang="da-DK" i="1" dirty="0"/>
              <a:t>fremmednøgle</a:t>
            </a:r>
          </a:p>
          <a:p>
            <a:r>
              <a:rPr lang="da-DK" i="1" dirty="0"/>
              <a:t>Det hedder ikke en sekundær nøgle!</a:t>
            </a:r>
          </a:p>
        </p:txBody>
      </p:sp>
    </p:spTree>
    <p:extLst>
      <p:ext uri="{BB962C8B-B14F-4D97-AF65-F5344CB8AC3E}">
        <p14:creationId xmlns:p14="http://schemas.microsoft.com/office/powerpoint/2010/main" val="405867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Eksempel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ElevId</a:t>
            </a:r>
            <a:r>
              <a:rPr lang="da-DK" dirty="0"/>
              <a:t> og </a:t>
            </a:r>
            <a:r>
              <a:rPr lang="da-DK" dirty="0" err="1"/>
              <a:t>HoldId</a:t>
            </a:r>
            <a:r>
              <a:rPr lang="da-DK" dirty="0"/>
              <a:t> er primærnøgler i hver deres tabel</a:t>
            </a:r>
          </a:p>
          <a:p>
            <a:r>
              <a:rPr lang="da-DK" dirty="0" err="1"/>
              <a:t>ElevId</a:t>
            </a:r>
            <a:r>
              <a:rPr lang="da-DK" dirty="0"/>
              <a:t> og </a:t>
            </a:r>
            <a:r>
              <a:rPr lang="da-DK" dirty="0" err="1"/>
              <a:t>HoldId</a:t>
            </a:r>
            <a:r>
              <a:rPr lang="da-DK" dirty="0"/>
              <a:t> er fremmednøgler i den midterste tabel.</a:t>
            </a:r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9265054"/>
              </p:ext>
            </p:extLst>
          </p:nvPr>
        </p:nvGraphicFramePr>
        <p:xfrm>
          <a:off x="1308792" y="2797848"/>
          <a:ext cx="3138517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366">
                  <a:extLst>
                    <a:ext uri="{9D8B030D-6E8A-4147-A177-3AD203B41FA5}">
                      <a16:colId xmlns:a16="http://schemas.microsoft.com/office/drawing/2014/main" val="3355784359"/>
                    </a:ext>
                  </a:extLst>
                </a:gridCol>
                <a:gridCol w="2284151">
                  <a:extLst>
                    <a:ext uri="{9D8B030D-6E8A-4147-A177-3AD203B41FA5}">
                      <a16:colId xmlns:a16="http://schemas.microsoft.com/office/drawing/2014/main" val="2463136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 err="1"/>
                        <a:t>ElevId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Elevnavn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74696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Elev Elevsen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1077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Karl Halvtag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6253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Verne</a:t>
                      </a:r>
                      <a:r>
                        <a:rPr lang="da-DK" baseline="0" dirty="0"/>
                        <a:t>r </a:t>
                      </a:r>
                      <a:r>
                        <a:rPr lang="da-DK" baseline="0" dirty="0" err="1"/>
                        <a:t>Delleholm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158553"/>
                  </a:ext>
                </a:extLst>
              </a:tr>
            </a:tbl>
          </a:graphicData>
        </a:graphic>
      </p:graphicFrame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4346634"/>
              </p:ext>
            </p:extLst>
          </p:nvPr>
        </p:nvGraphicFramePr>
        <p:xfrm>
          <a:off x="8587047" y="2797848"/>
          <a:ext cx="225275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899">
                  <a:extLst>
                    <a:ext uri="{9D8B030D-6E8A-4147-A177-3AD203B41FA5}">
                      <a16:colId xmlns:a16="http://schemas.microsoft.com/office/drawing/2014/main" val="2986903043"/>
                    </a:ext>
                  </a:extLst>
                </a:gridCol>
                <a:gridCol w="1404851">
                  <a:extLst>
                    <a:ext uri="{9D8B030D-6E8A-4147-A177-3AD203B41FA5}">
                      <a16:colId xmlns:a16="http://schemas.microsoft.com/office/drawing/2014/main" val="23152757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 err="1"/>
                        <a:t>HoldId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Holdnavn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3407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Dansk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65044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Informatik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71136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Matematik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6579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Engelsk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066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Historie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533077"/>
                  </a:ext>
                </a:extLst>
              </a:tr>
            </a:tbl>
          </a:graphicData>
        </a:graphic>
      </p:graphicFrame>
      <p:graphicFrame>
        <p:nvGraphicFramePr>
          <p:cNvPr id="6" name="Tabe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1496606"/>
              </p:ext>
            </p:extLst>
          </p:nvPr>
        </p:nvGraphicFramePr>
        <p:xfrm>
          <a:off x="5707278" y="4095788"/>
          <a:ext cx="16198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0215">
                  <a:extLst>
                    <a:ext uri="{9D8B030D-6E8A-4147-A177-3AD203B41FA5}">
                      <a16:colId xmlns:a16="http://schemas.microsoft.com/office/drawing/2014/main" val="4129364770"/>
                    </a:ext>
                  </a:extLst>
                </a:gridCol>
                <a:gridCol w="839585">
                  <a:extLst>
                    <a:ext uri="{9D8B030D-6E8A-4147-A177-3AD203B41FA5}">
                      <a16:colId xmlns:a16="http://schemas.microsoft.com/office/drawing/2014/main" val="39032622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 err="1"/>
                        <a:t>ElevId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/>
                        <a:t>HoldId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6862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95492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19345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9491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5855053"/>
                  </a:ext>
                </a:extLst>
              </a:tr>
            </a:tbl>
          </a:graphicData>
        </a:graphic>
      </p:graphicFrame>
      <p:cxnSp>
        <p:nvCxnSpPr>
          <p:cNvPr id="8" name="Vinklet forbindelse 7"/>
          <p:cNvCxnSpPr>
            <a:cxnSpLocks/>
          </p:cNvCxnSpPr>
          <p:nvPr/>
        </p:nvCxnSpPr>
        <p:spPr>
          <a:xfrm>
            <a:off x="4431548" y="3168762"/>
            <a:ext cx="1289543" cy="106241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Vinklet forbindelse 9"/>
          <p:cNvCxnSpPr>
            <a:cxnSpLocks/>
          </p:cNvCxnSpPr>
          <p:nvPr/>
        </p:nvCxnSpPr>
        <p:spPr>
          <a:xfrm flipV="1">
            <a:off x="7327078" y="3168762"/>
            <a:ext cx="1259969" cy="107504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felt 12"/>
          <p:cNvSpPr txBox="1"/>
          <p:nvPr/>
        </p:nvSpPr>
        <p:spPr>
          <a:xfrm>
            <a:off x="4431548" y="279943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1</a:t>
            </a:r>
          </a:p>
        </p:txBody>
      </p:sp>
      <p:sp>
        <p:nvSpPr>
          <p:cNvPr id="14" name="Tekstfelt 13"/>
          <p:cNvSpPr txBox="1"/>
          <p:nvPr/>
        </p:nvSpPr>
        <p:spPr>
          <a:xfrm>
            <a:off x="8285361" y="279943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1</a:t>
            </a:r>
          </a:p>
        </p:txBody>
      </p:sp>
      <p:sp>
        <p:nvSpPr>
          <p:cNvPr id="15" name="Tekstfelt 14"/>
          <p:cNvSpPr txBox="1"/>
          <p:nvPr/>
        </p:nvSpPr>
        <p:spPr>
          <a:xfrm>
            <a:off x="5174599" y="3810335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M</a:t>
            </a:r>
          </a:p>
        </p:txBody>
      </p:sp>
      <p:sp>
        <p:nvSpPr>
          <p:cNvPr id="16" name="Tekstfelt 15"/>
          <p:cNvSpPr txBox="1"/>
          <p:nvPr/>
        </p:nvSpPr>
        <p:spPr>
          <a:xfrm>
            <a:off x="7497154" y="3810335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1407869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B00811-D759-E2F2-7781-22BCD3051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skal vi have i databasen?</a:t>
            </a:r>
          </a:p>
        </p:txBody>
      </p:sp>
      <p:pic>
        <p:nvPicPr>
          <p:cNvPr id="5" name="Pladsholder til indhold 4" descr="Et billede, der indeholder tekst, skærmbillede, software, Multimediesoftware&#10;&#10;AI-genereret indhold kan være ukorrekt.">
            <a:extLst>
              <a:ext uri="{FF2B5EF4-FFF2-40B4-BE49-F238E27FC236}">
                <a16:creationId xmlns:a16="http://schemas.microsoft.com/office/drawing/2014/main" id="{C62EEA95-FAD7-1320-ED51-7D79BBD951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5303" y="1825625"/>
            <a:ext cx="5741394" cy="4351338"/>
          </a:xfrm>
        </p:spPr>
      </p:pic>
    </p:spTree>
    <p:extLst>
      <p:ext uri="{BB962C8B-B14F-4D97-AF65-F5344CB8AC3E}">
        <p14:creationId xmlns:p14="http://schemas.microsoft.com/office/powerpoint/2010/main" val="2022910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DF2EEF-B022-EF87-7372-A96383CC8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00E368-67EF-9B78-4351-AD0ACE08DF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Hvilke fag har ”Karl halvtag”?</a:t>
            </a:r>
          </a:p>
          <a:p>
            <a:r>
              <a:rPr lang="da-DK" dirty="0"/>
              <a:t>”Elev </a:t>
            </a:r>
            <a:r>
              <a:rPr lang="da-DK" dirty="0" err="1"/>
              <a:t>Elevsen</a:t>
            </a:r>
            <a:r>
              <a:rPr lang="da-DK" dirty="0"/>
              <a:t>” har fagene Dansk, Matematik og Informatik, og ”Verner </a:t>
            </a:r>
            <a:r>
              <a:rPr lang="da-DK" dirty="0" err="1"/>
              <a:t>Delleholm</a:t>
            </a:r>
            <a:r>
              <a:rPr lang="da-DK" dirty="0"/>
              <a:t>” har kun Historie. Udvid den midterste tabel.</a:t>
            </a:r>
          </a:p>
          <a:p>
            <a:endParaRPr lang="da-DK" dirty="0"/>
          </a:p>
        </p:txBody>
      </p:sp>
      <p:graphicFrame>
        <p:nvGraphicFramePr>
          <p:cNvPr id="9" name="Tabel 8">
            <a:extLst>
              <a:ext uri="{FF2B5EF4-FFF2-40B4-BE49-F238E27FC236}">
                <a16:creationId xmlns:a16="http://schemas.microsoft.com/office/drawing/2014/main" id="{88CDEA4F-5925-46F9-155A-64B589C437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2625825"/>
              </p:ext>
            </p:extLst>
          </p:nvPr>
        </p:nvGraphicFramePr>
        <p:xfrm>
          <a:off x="838200" y="3446146"/>
          <a:ext cx="3138517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366">
                  <a:extLst>
                    <a:ext uri="{9D8B030D-6E8A-4147-A177-3AD203B41FA5}">
                      <a16:colId xmlns:a16="http://schemas.microsoft.com/office/drawing/2014/main" val="3355784359"/>
                    </a:ext>
                  </a:extLst>
                </a:gridCol>
                <a:gridCol w="2284151">
                  <a:extLst>
                    <a:ext uri="{9D8B030D-6E8A-4147-A177-3AD203B41FA5}">
                      <a16:colId xmlns:a16="http://schemas.microsoft.com/office/drawing/2014/main" val="2463136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 err="1"/>
                        <a:t>ElevId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Elevnavn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74696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Elev Elevsen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1077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Karl Halvtag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6253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Verne</a:t>
                      </a:r>
                      <a:r>
                        <a:rPr lang="da-DK" baseline="0" dirty="0"/>
                        <a:t>r </a:t>
                      </a:r>
                      <a:r>
                        <a:rPr lang="da-DK" baseline="0" dirty="0" err="1"/>
                        <a:t>Delleholm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158553"/>
                  </a:ext>
                </a:extLst>
              </a:tr>
            </a:tbl>
          </a:graphicData>
        </a:graphic>
      </p:graphicFrame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9353B7B6-C99F-C5D0-82B2-7D4C567494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55385"/>
              </p:ext>
            </p:extLst>
          </p:nvPr>
        </p:nvGraphicFramePr>
        <p:xfrm>
          <a:off x="8116455" y="3446146"/>
          <a:ext cx="225275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899">
                  <a:extLst>
                    <a:ext uri="{9D8B030D-6E8A-4147-A177-3AD203B41FA5}">
                      <a16:colId xmlns:a16="http://schemas.microsoft.com/office/drawing/2014/main" val="2986903043"/>
                    </a:ext>
                  </a:extLst>
                </a:gridCol>
                <a:gridCol w="1404851">
                  <a:extLst>
                    <a:ext uri="{9D8B030D-6E8A-4147-A177-3AD203B41FA5}">
                      <a16:colId xmlns:a16="http://schemas.microsoft.com/office/drawing/2014/main" val="23152757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 err="1"/>
                        <a:t>HoldId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Holdnavn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3407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Dansk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65044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Informatik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71136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Matematik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6579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Engelsk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066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Historie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533077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D035E65C-DAB4-4DED-630B-D6F2D90FD5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2873127"/>
              </p:ext>
            </p:extLst>
          </p:nvPr>
        </p:nvGraphicFramePr>
        <p:xfrm>
          <a:off x="5236686" y="4322763"/>
          <a:ext cx="16198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0215">
                  <a:extLst>
                    <a:ext uri="{9D8B030D-6E8A-4147-A177-3AD203B41FA5}">
                      <a16:colId xmlns:a16="http://schemas.microsoft.com/office/drawing/2014/main" val="4129364770"/>
                    </a:ext>
                  </a:extLst>
                </a:gridCol>
                <a:gridCol w="839585">
                  <a:extLst>
                    <a:ext uri="{9D8B030D-6E8A-4147-A177-3AD203B41FA5}">
                      <a16:colId xmlns:a16="http://schemas.microsoft.com/office/drawing/2014/main" val="39032622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 err="1"/>
                        <a:t>ElevId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/>
                        <a:t>HoldId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6862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95492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19345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9491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5855053"/>
                  </a:ext>
                </a:extLst>
              </a:tr>
            </a:tbl>
          </a:graphicData>
        </a:graphic>
      </p:graphicFrame>
      <p:cxnSp>
        <p:nvCxnSpPr>
          <p:cNvPr id="12" name="Vinklet forbindelse 11">
            <a:extLst>
              <a:ext uri="{FF2B5EF4-FFF2-40B4-BE49-F238E27FC236}">
                <a16:creationId xmlns:a16="http://schemas.microsoft.com/office/drawing/2014/main" id="{6FC37392-8ED7-60E3-945F-6E6192CC3A23}"/>
              </a:ext>
            </a:extLst>
          </p:cNvPr>
          <p:cNvCxnSpPr>
            <a:cxnSpLocks/>
          </p:cNvCxnSpPr>
          <p:nvPr/>
        </p:nvCxnSpPr>
        <p:spPr>
          <a:xfrm>
            <a:off x="3960956" y="3817060"/>
            <a:ext cx="1289543" cy="106241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Vinklet forbindelse 12">
            <a:extLst>
              <a:ext uri="{FF2B5EF4-FFF2-40B4-BE49-F238E27FC236}">
                <a16:creationId xmlns:a16="http://schemas.microsoft.com/office/drawing/2014/main" id="{38A33012-3826-498C-E8FB-685CEAF24F26}"/>
              </a:ext>
            </a:extLst>
          </p:cNvPr>
          <p:cNvCxnSpPr>
            <a:cxnSpLocks/>
          </p:cNvCxnSpPr>
          <p:nvPr/>
        </p:nvCxnSpPr>
        <p:spPr>
          <a:xfrm flipV="1">
            <a:off x="6856486" y="3817060"/>
            <a:ext cx="1259969" cy="107504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felt 13">
            <a:extLst>
              <a:ext uri="{FF2B5EF4-FFF2-40B4-BE49-F238E27FC236}">
                <a16:creationId xmlns:a16="http://schemas.microsoft.com/office/drawing/2014/main" id="{5AEA30A2-4ECE-9C76-DB7D-3A20E0F94B4B}"/>
              </a:ext>
            </a:extLst>
          </p:cNvPr>
          <p:cNvSpPr txBox="1"/>
          <p:nvPr/>
        </p:nvSpPr>
        <p:spPr>
          <a:xfrm>
            <a:off x="3960956" y="3447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1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58FA810E-318D-D526-6979-A1B39F0D45F8}"/>
              </a:ext>
            </a:extLst>
          </p:cNvPr>
          <p:cNvSpPr txBox="1"/>
          <p:nvPr/>
        </p:nvSpPr>
        <p:spPr>
          <a:xfrm>
            <a:off x="7814769" y="3447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1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4A336D27-E4CF-FE1C-327E-05B201EBA8E5}"/>
              </a:ext>
            </a:extLst>
          </p:cNvPr>
          <p:cNvSpPr txBox="1"/>
          <p:nvPr/>
        </p:nvSpPr>
        <p:spPr>
          <a:xfrm>
            <a:off x="4704007" y="4458633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M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D0BA00A0-A26C-CA63-3AA1-07D664002BCF}"/>
              </a:ext>
            </a:extLst>
          </p:cNvPr>
          <p:cNvSpPr txBox="1"/>
          <p:nvPr/>
        </p:nvSpPr>
        <p:spPr>
          <a:xfrm>
            <a:off x="7026562" y="4458633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3041246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392</Words>
  <Application>Microsoft Macintosh PowerPoint</Application>
  <PresentationFormat>Widescreen</PresentationFormat>
  <Paragraphs>155</Paragraphs>
  <Slides>9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Office-tema</vt:lpstr>
      <vt:lpstr>Databaser: Indledning</vt:lpstr>
      <vt:lpstr>Opgave</vt:lpstr>
      <vt:lpstr>Hvorfor databaser?</vt:lpstr>
      <vt:lpstr>Databaser</vt:lpstr>
      <vt:lpstr>Databaser</vt:lpstr>
      <vt:lpstr>Primær og fremmednøgle</vt:lpstr>
      <vt:lpstr>Eksempel</vt:lpstr>
      <vt:lpstr>Hvad skal vi have i databasen?</vt:lpstr>
      <vt:lpstr>Opgave</vt:lpstr>
    </vt:vector>
  </TitlesOfParts>
  <Company>EFIF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Databaser: Indledning</dc:title>
  <dc:creator>Jens Christian Larsen (NGHJL - Underviser - NGH)</dc:creator>
  <cp:lastModifiedBy>Jens Christian Larsen</cp:lastModifiedBy>
  <cp:revision>19</cp:revision>
  <dcterms:created xsi:type="dcterms:W3CDTF">2018-11-14T19:49:07Z</dcterms:created>
  <dcterms:modified xsi:type="dcterms:W3CDTF">2026-01-19T09:09:36Z</dcterms:modified>
</cp:coreProperties>
</file>