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98" r:id="rId8"/>
    <p:sldId id="263" r:id="rId9"/>
    <p:sldId id="276" r:id="rId10"/>
    <p:sldId id="267" r:id="rId11"/>
    <p:sldId id="27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9" r:id="rId22"/>
    <p:sldId id="279" r:id="rId23"/>
    <p:sldId id="280" r:id="rId24"/>
    <p:sldId id="281" r:id="rId25"/>
    <p:sldId id="300" r:id="rId26"/>
    <p:sldId id="297" r:id="rId27"/>
    <p:sldId id="282" r:id="rId28"/>
    <p:sldId id="295" r:id="rId29"/>
    <p:sldId id="283" r:id="rId30"/>
    <p:sldId id="296" r:id="rId31"/>
    <p:sldId id="284" r:id="rId32"/>
    <p:sldId id="285" r:id="rId33"/>
    <p:sldId id="286" r:id="rId34"/>
    <p:sldId id="292" r:id="rId3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5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EA642-6C3B-2844-BD0D-CC102D53374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9611-0FC9-0F43-9EBA-1AF57FA2A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17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20ebdea6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20ebdea6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0ebdea6e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20ebdea6e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1ea665a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1ea665a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0ebdea6e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0ebdea6e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0ebdea6e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0ebdea6e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232F8-3821-CA93-4FB0-DCCB62EFF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143A88-C915-8E68-739D-0374DFC48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732AFC-6030-2F56-3912-A3098A03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6772-42AA-4248-A930-1A084050F8FD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9B9A7D-29FB-6716-D0CF-ADD7C945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E49CD8-518B-E126-5AA8-95E8C210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88A4-B3A7-2D40-8DED-BA89F6597B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862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29D66-2B11-8737-9ACD-59902E87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9EB3038-C549-787C-C00D-57D459D22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0603BA-362A-5130-C968-3131773B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6772-42AA-4248-A930-1A084050F8FD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A27C4E-701A-2DB5-64CC-99C35ED5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E9339F-0183-F8A0-8D7C-C559ED62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88A4-B3A7-2D40-8DED-BA89F6597B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048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53CDCF8-D0F9-4D1F-5826-392B9AD87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3034B3D-FBA5-433B-6F6C-7A4CE73F5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D6DD53-2D2F-33B8-9FB9-35F01082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6772-42AA-4248-A930-1A084050F8FD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6414C8-2837-5E57-0CB2-B15DABB3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5D6869-0D88-DA6E-B5CF-DC9C0FEF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88A4-B3A7-2D40-8DED-BA89F6597B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83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68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70DB2-8C10-741F-59CE-DE4BAC08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9DAA72-B50B-B804-417F-74D9A9AE7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836760-B3D6-4863-FA30-83BB2561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6772-42AA-4248-A930-1A084050F8FD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0B9F4A-C349-2858-15FF-37507118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E63BCB-4D21-3100-C672-63B2D36B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88A4-B3A7-2D40-8DED-BA89F6597B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394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72460-6FCA-0A1A-023E-581C3098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234303-E422-E342-CC4B-5603C1581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DF9A7E-4F00-4A5C-81A8-D8874A88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6772-42AA-4248-A930-1A084050F8FD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D5DBC6-A39B-88CF-7280-E1C410A4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24BC22-662D-4FB5-6BDB-064CC66B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88A4-B3A7-2D40-8DED-BA89F6597B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824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01D60-09F5-AC9E-B1B1-9434EC7F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D4C4CB-255A-083C-EF66-D58A4B7F2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B3D948F-2603-751D-37E5-8AB43774A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353B7B-F67C-D3D3-6C92-5F4A1CDD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6772-42AA-4248-A930-1A084050F8FD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22B7A2-3827-3203-3CC3-AEB95FB6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BA1643-2EAA-FF36-F3DD-9EC72F53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88A4-B3A7-2D40-8DED-BA89F6597B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526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D5F68-0D33-0CCF-5752-845850DA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55ED62A-41EC-B9BB-0103-945040DF0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A1EF87F-89A9-16CD-ECCB-FE51D9BBD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DF8CD0D-1AF2-72C4-B727-31B19D07E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7CA3738-A504-1C60-3918-DC2C74024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E33CE93-A47C-2AB2-FC9B-67E501B5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6772-42AA-4248-A930-1A084050F8FD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62D0FF-97A9-D5F0-285D-8545287C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07E8898-0300-88D3-F0AB-4B9C305A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88A4-B3A7-2D40-8DED-BA89F6597B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66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AA917-4994-093C-8DD6-8D4BAC37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F7BE477-DB2A-7B4B-8A05-FE597337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6772-42AA-4248-A930-1A084050F8FD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C3AF2E-D77C-123E-D9CB-53441BB3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105B66-86D9-B0D1-3539-B9D5F397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88A4-B3A7-2D40-8DED-BA89F6597B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909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CDD9F7D-BBF9-3803-39C7-A9ECD0F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6772-42AA-4248-A930-1A084050F8FD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D189C08-7BDA-5910-B2A1-3AA2459F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B65109-AEF2-FF47-F725-271F5003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88A4-B3A7-2D40-8DED-BA89F6597B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77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89F68-C29A-DAEF-3C30-D49D2641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5BB955-E5C9-D4A5-2971-DE66AB7EF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60A63E6-2243-99DA-73DD-312145BF3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4DC21D1-5A71-68A9-A66E-8C3B74CD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6772-42AA-4248-A930-1A084050F8FD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199AD71-17E0-A2B6-E445-C3F3B0B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E7844E-8D53-34CA-0441-10CA4F43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88A4-B3A7-2D40-8DED-BA89F6597B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09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59A34-BAD4-6199-D382-9B84E5EA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82E5E9F-9345-1F7C-30FD-BAE7196D9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BC3EC31-35BF-A1BB-BB40-5E4670D4A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F476B4D-46BB-B75D-4196-12429616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6772-42AA-4248-A930-1A084050F8FD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943E70-DD71-1F9F-63BA-880B41EA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6F1B3B-0B0A-368C-08CB-726F8844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88A4-B3A7-2D40-8DED-BA89F6597B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745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AAEA0DD-2A43-5321-9F07-064DDB69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6CE2AD-EFFC-0883-945D-4D6B8CB9A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204BAA-BB1B-8735-B0C0-C5CF19C12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E16772-42AA-4248-A930-1A084050F8FD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E4DC7A-19DA-83B6-691B-9DEFD20AA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7B2837-D71F-708A-FA79-A1742AF65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A488A4-B3A7-2D40-8DED-BA89F6597B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50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ACCE4-4C82-8CAF-A959-D5DF70543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Faglig metode og videnskabsteori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7AD87C6-6E37-177B-DB9E-08E9A123E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Generelt og især i matematik</a:t>
            </a:r>
          </a:p>
        </p:txBody>
      </p:sp>
    </p:spTree>
    <p:extLst>
      <p:ext uri="{BB962C8B-B14F-4D97-AF65-F5344CB8AC3E}">
        <p14:creationId xmlns:p14="http://schemas.microsoft.com/office/powerpoint/2010/main" val="307452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matematikkens natur?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838200" y="1825625"/>
            <a:ext cx="62209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Dual natur:</a:t>
            </a:r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3600" i="1" dirty="0"/>
              <a:t>Ren / teoretisk matematik</a:t>
            </a:r>
          </a:p>
          <a:p>
            <a:pPr marL="0" indent="0" algn="ctr">
              <a:buNone/>
            </a:pPr>
            <a:endParaRPr lang="da-DK" sz="3600" i="1" dirty="0"/>
          </a:p>
          <a:p>
            <a:pPr marL="0" indent="0" algn="ctr">
              <a:buNone/>
            </a:pPr>
            <a:r>
              <a:rPr lang="da-DK" sz="3600" i="1" dirty="0"/>
              <a:t>Anvendt / praktisk matematik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Vi kan ikke beskrive matematikkens natur, uden begge sider.</a:t>
            </a:r>
          </a:p>
        </p:txBody>
      </p:sp>
      <p:pic>
        <p:nvPicPr>
          <p:cNvPr id="6" name="Pladsholder til indho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2298510"/>
            <a:ext cx="4816715" cy="34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4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Matematikfagets tre roller i SRP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60" y="2437609"/>
            <a:ext cx="3318055" cy="435133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18" y="2406766"/>
            <a:ext cx="3349561" cy="438218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185" y="2453103"/>
            <a:ext cx="3301157" cy="4320349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928617" y="1698880"/>
            <a:ext cx="331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1" dirty="0"/>
              <a:t>I</a:t>
            </a:r>
            <a:r>
              <a:rPr lang="da-DK" sz="4000" b="1" dirty="0"/>
              <a:t> matematik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4246672" y="1690688"/>
            <a:ext cx="39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1" dirty="0"/>
              <a:t>MED</a:t>
            </a:r>
            <a:r>
              <a:rPr lang="da-DK" sz="4000" b="1" dirty="0"/>
              <a:t> matematik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8210185" y="1690688"/>
            <a:ext cx="3698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1" dirty="0"/>
              <a:t>OM</a:t>
            </a:r>
            <a:r>
              <a:rPr lang="da-DK" sz="4000" b="1" dirty="0"/>
              <a:t> matematik</a:t>
            </a:r>
          </a:p>
        </p:txBody>
      </p:sp>
    </p:spTree>
    <p:extLst>
      <p:ext uri="{BB962C8B-B14F-4D97-AF65-F5344CB8AC3E}">
        <p14:creationId xmlns:p14="http://schemas.microsoft.com/office/powerpoint/2010/main" val="11201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I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70557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Er det hele DSB?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D</a:t>
            </a:r>
            <a:r>
              <a:rPr lang="da-DK" dirty="0"/>
              <a:t>efinition – </a:t>
            </a:r>
            <a:r>
              <a:rPr lang="da-DK" b="1" dirty="0"/>
              <a:t>S</a:t>
            </a:r>
            <a:r>
              <a:rPr lang="da-DK" dirty="0"/>
              <a:t>ætning – </a:t>
            </a:r>
            <a:r>
              <a:rPr lang="da-DK" b="1" dirty="0"/>
              <a:t>B</a:t>
            </a:r>
            <a:r>
              <a:rPr lang="da-DK" dirty="0"/>
              <a:t>evis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Afspejler </a:t>
            </a:r>
            <a:r>
              <a:rPr lang="da-DK" i="1" dirty="0"/>
              <a:t>ikke </a:t>
            </a:r>
            <a:r>
              <a:rPr lang="da-DK" dirty="0"/>
              <a:t>den matematiske arbejdsproces,</a:t>
            </a:r>
            <a:br>
              <a:rPr lang="da-DK" dirty="0"/>
            </a:br>
            <a:r>
              <a:rPr lang="da-DK" dirty="0"/>
              <a:t>men snarer en efterrationalisering af den.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Hvis opgaven er at definere hvad man gør når man arbejder matematisk, må vi sigte bredere end DSB.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776" y="566905"/>
            <a:ext cx="2810024" cy="251744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02" y="3286125"/>
            <a:ext cx="2185972" cy="325467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4" y="231998"/>
            <a:ext cx="5242728" cy="64972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14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I matematik</a:t>
            </a:r>
            <a:endParaRPr lang="da-DK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23264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a-DK" b="1" dirty="0"/>
                  <a:t>Notation (symbolsprog)</a:t>
                </a:r>
                <a:endParaRPr lang="da-DK" dirty="0"/>
              </a:p>
              <a:p>
                <a:r>
                  <a:rPr lang="da-DK" dirty="0"/>
                  <a:t>Forudsætning for at kunne gøre </a:t>
                </a:r>
                <a:r>
                  <a:rPr lang="da-DK" i="1" dirty="0"/>
                  <a:t>matematiske objekter</a:t>
                </a:r>
                <a:r>
                  <a:rPr lang="da-DK" dirty="0"/>
                  <a:t> til genstand for nærmere undersøgelse.</a:t>
                </a:r>
              </a:p>
              <a:p>
                <a:r>
                  <a:rPr lang="da-DK" dirty="0"/>
                  <a:t>Eksempel: SRP med dobbeltintegraler:</a:t>
                </a:r>
              </a:p>
              <a:p>
                <a:pPr marL="0" indent="0">
                  <a:buNone/>
                </a:pPr>
                <a:r>
                  <a:rPr lang="da-DK" dirty="0"/>
                  <a:t>Hvad betyder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∫∫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𝑑𝑦𝑑𝑥</m:t>
                    </m:r>
                  </m:oMath>
                </a14:m>
                <a:r>
                  <a:rPr lang="da-DK" dirty="0"/>
                  <a:t>?</a:t>
                </a:r>
              </a:p>
              <a:p>
                <a:endParaRPr lang="da-DK" dirty="0"/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232648" cy="4351338"/>
              </a:xfrm>
              <a:blipFill>
                <a:blip r:embed="rId2"/>
                <a:stretch>
                  <a:fillRect l="-1556" t="-2241" r="-103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felt 3"/>
          <p:cNvSpPr txBox="1"/>
          <p:nvPr/>
        </p:nvSpPr>
        <p:spPr>
          <a:xfrm>
            <a:off x="9253728" y="1825625"/>
            <a:ext cx="2304288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b="1" dirty="0"/>
              <a:t>Notation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Begrebsafklaring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Teorifremstilling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Problemløsning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Ræsonnement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Beviser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Eksperimenter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Eksempler</a:t>
            </a:r>
          </a:p>
        </p:txBody>
      </p:sp>
    </p:spTree>
    <p:extLst>
      <p:ext uri="{BB962C8B-B14F-4D97-AF65-F5344CB8AC3E}">
        <p14:creationId xmlns:p14="http://schemas.microsoft.com/office/powerpoint/2010/main" val="226392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I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232648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Begrebsafklaring</a:t>
            </a:r>
            <a:endParaRPr lang="da-DK" dirty="0"/>
          </a:p>
          <a:p>
            <a:r>
              <a:rPr lang="da-DK" dirty="0"/>
              <a:t>Afspejlingen af de </a:t>
            </a:r>
            <a:r>
              <a:rPr lang="da-DK" i="1" dirty="0"/>
              <a:t>matematiske objekter</a:t>
            </a:r>
            <a:r>
              <a:rPr lang="da-DK" dirty="0"/>
              <a:t> i vores bevidsthed.</a:t>
            </a:r>
          </a:p>
          <a:p>
            <a:r>
              <a:rPr lang="da-DK" dirty="0"/>
              <a:t>D’et i DSB. (definitioner)</a:t>
            </a:r>
          </a:p>
          <a:p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9253728" y="1825625"/>
            <a:ext cx="2304288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Notation</a:t>
            </a:r>
          </a:p>
          <a:p>
            <a:pPr marL="342900" indent="-342900">
              <a:buAutoNum type="arabicPeriod"/>
            </a:pPr>
            <a:r>
              <a:rPr lang="da-DK" b="1" dirty="0"/>
              <a:t>Begrebsafklaring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Teorifremstilling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Problemløsning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Ræsonnement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Beviser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Eksperimenter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Eksempler</a:t>
            </a:r>
          </a:p>
        </p:txBody>
      </p:sp>
    </p:spTree>
    <p:extLst>
      <p:ext uri="{BB962C8B-B14F-4D97-AF65-F5344CB8AC3E}">
        <p14:creationId xmlns:p14="http://schemas.microsoft.com/office/powerpoint/2010/main" val="3354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I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232648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Teorifremstilling</a:t>
            </a:r>
            <a:endParaRPr lang="da-DK" dirty="0"/>
          </a:p>
          <a:p>
            <a:r>
              <a:rPr lang="da-DK" dirty="0"/>
              <a:t>Resultatet af de undersøgelser vi kan lave når vi har lavet </a:t>
            </a:r>
            <a:r>
              <a:rPr lang="da-DK" i="1" dirty="0"/>
              <a:t>symbolsprog</a:t>
            </a:r>
            <a:r>
              <a:rPr lang="da-DK" dirty="0"/>
              <a:t> og </a:t>
            </a:r>
            <a:r>
              <a:rPr lang="da-DK" i="1" dirty="0"/>
              <a:t>begrebsafklaring</a:t>
            </a:r>
            <a:r>
              <a:rPr lang="da-DK" dirty="0"/>
              <a:t>, er teori.</a:t>
            </a:r>
          </a:p>
          <a:p>
            <a:r>
              <a:rPr lang="da-DK" dirty="0"/>
              <a:t>Teori består almindeligvis af </a:t>
            </a:r>
            <a:r>
              <a:rPr lang="da-DK" i="1" dirty="0"/>
              <a:t>sætninger</a:t>
            </a:r>
            <a:r>
              <a:rPr lang="da-DK" dirty="0"/>
              <a:t>: S’et i DSB.</a:t>
            </a:r>
          </a:p>
          <a:p>
            <a:r>
              <a:rPr lang="da-DK" dirty="0"/>
              <a:t>Når der arbejdes </a:t>
            </a:r>
            <a:r>
              <a:rPr lang="da-DK" i="1" dirty="0"/>
              <a:t>i</a:t>
            </a:r>
            <a:r>
              <a:rPr lang="da-DK" dirty="0"/>
              <a:t> matematik læses, anvendes og vidererapporteres matematisk teori.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9253728" y="1825625"/>
            <a:ext cx="2304288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Notation</a:t>
            </a:r>
          </a:p>
          <a:p>
            <a:pPr marL="342900" indent="-342900">
              <a:buAutoNum type="arabicPeriod"/>
            </a:pPr>
            <a:r>
              <a:rPr lang="da-DK" dirty="0"/>
              <a:t>Begrebsafklaring</a:t>
            </a:r>
          </a:p>
          <a:p>
            <a:pPr marL="342900" indent="-342900">
              <a:buAutoNum type="arabicPeriod"/>
            </a:pPr>
            <a:r>
              <a:rPr lang="da-DK" b="1" dirty="0"/>
              <a:t>Teorifremstilling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Problemløsning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Ræsonnement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Beviser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Eksperimenter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Eksempler</a:t>
            </a:r>
          </a:p>
        </p:txBody>
      </p:sp>
    </p:spTree>
    <p:extLst>
      <p:ext uri="{BB962C8B-B14F-4D97-AF65-F5344CB8AC3E}">
        <p14:creationId xmlns:p14="http://schemas.microsoft.com/office/powerpoint/2010/main" val="28873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I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232648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Problemløsning</a:t>
            </a:r>
            <a:endParaRPr lang="da-DK" dirty="0"/>
          </a:p>
          <a:p>
            <a:r>
              <a:rPr lang="da-DK" dirty="0"/>
              <a:t>Hovedindholdet i matematisk aktivitet er ikke at bevise sætninger, men at anvende sætninger til at løse problemer.</a:t>
            </a:r>
          </a:p>
          <a:p>
            <a:r>
              <a:rPr lang="da-DK" dirty="0"/>
              <a:t>Skelner mellem tre centrale problemløsningsmetoder:</a:t>
            </a:r>
          </a:p>
          <a:p>
            <a:pPr lvl="1"/>
            <a:r>
              <a:rPr lang="da-DK" dirty="0"/>
              <a:t>Analytisk</a:t>
            </a:r>
          </a:p>
          <a:p>
            <a:pPr lvl="1"/>
            <a:r>
              <a:rPr lang="da-DK" dirty="0"/>
              <a:t>Numerisk</a:t>
            </a:r>
          </a:p>
          <a:p>
            <a:pPr lvl="1"/>
            <a:r>
              <a:rPr lang="da-DK" dirty="0"/>
              <a:t>Grafisk.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9253728" y="1825625"/>
            <a:ext cx="2304288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Notation</a:t>
            </a:r>
          </a:p>
          <a:p>
            <a:pPr marL="342900" indent="-342900">
              <a:buAutoNum type="arabicPeriod"/>
            </a:pPr>
            <a:r>
              <a:rPr lang="da-DK" dirty="0"/>
              <a:t>Begrebsafklaring</a:t>
            </a:r>
          </a:p>
          <a:p>
            <a:pPr marL="342900" indent="-342900">
              <a:buAutoNum type="arabicPeriod"/>
            </a:pPr>
            <a:r>
              <a:rPr lang="da-DK" dirty="0"/>
              <a:t>Teorifremstilling</a:t>
            </a:r>
          </a:p>
          <a:p>
            <a:pPr marL="342900" indent="-342900">
              <a:buAutoNum type="arabicPeriod"/>
            </a:pPr>
            <a:r>
              <a:rPr lang="da-DK" b="1" dirty="0"/>
              <a:t>Problemløsning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Ræsonnement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Beviser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Eksperimenter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Eksempler</a:t>
            </a:r>
          </a:p>
        </p:txBody>
      </p:sp>
    </p:spTree>
    <p:extLst>
      <p:ext uri="{BB962C8B-B14F-4D97-AF65-F5344CB8AC3E}">
        <p14:creationId xmlns:p14="http://schemas.microsoft.com/office/powerpoint/2010/main" val="20342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I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232648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Ræsonnement</a:t>
            </a:r>
          </a:p>
          <a:p>
            <a:r>
              <a:rPr lang="da-DK" dirty="0"/>
              <a:t>Det matematiske argumenter bygger i høj grad på slutninger af typen ”hvis… så…”.</a:t>
            </a:r>
          </a:p>
          <a:p>
            <a:r>
              <a:rPr lang="da-DK" dirty="0"/>
              <a:t>For eksempel at lave konkrete beregninger. At opstille ligninger, som skal løses.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9253728" y="1825625"/>
            <a:ext cx="2304288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Notation</a:t>
            </a:r>
          </a:p>
          <a:p>
            <a:pPr marL="342900" indent="-342900">
              <a:buAutoNum type="arabicPeriod"/>
            </a:pPr>
            <a:r>
              <a:rPr lang="da-DK" dirty="0"/>
              <a:t>Begrebsafklaring</a:t>
            </a:r>
          </a:p>
          <a:p>
            <a:pPr marL="342900" indent="-342900">
              <a:buAutoNum type="arabicPeriod"/>
            </a:pPr>
            <a:r>
              <a:rPr lang="da-DK" dirty="0"/>
              <a:t>Teorifremstilling</a:t>
            </a:r>
          </a:p>
          <a:p>
            <a:pPr marL="342900" indent="-342900">
              <a:buAutoNum type="arabicPeriod"/>
            </a:pPr>
            <a:r>
              <a:rPr lang="da-DK" dirty="0"/>
              <a:t>Problemløsning</a:t>
            </a:r>
          </a:p>
          <a:p>
            <a:pPr marL="342900" indent="-342900">
              <a:buAutoNum type="arabicPeriod"/>
            </a:pPr>
            <a:r>
              <a:rPr lang="da-DK" b="1" dirty="0"/>
              <a:t>Ræsonnement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Beviser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Eksperimenter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Eksempler</a:t>
            </a:r>
          </a:p>
        </p:txBody>
      </p:sp>
    </p:spTree>
    <p:extLst>
      <p:ext uri="{BB962C8B-B14F-4D97-AF65-F5344CB8AC3E}">
        <p14:creationId xmlns:p14="http://schemas.microsoft.com/office/powerpoint/2010/main" val="6503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I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232648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Beviser</a:t>
            </a:r>
            <a:endParaRPr lang="da-DK" dirty="0"/>
          </a:p>
          <a:p>
            <a:r>
              <a:rPr lang="da-DK" dirty="0"/>
              <a:t>Ræsonnement som har til formål at godtgøre, at den matematiske teori er korrekt.</a:t>
            </a:r>
          </a:p>
          <a:p>
            <a:r>
              <a:rPr lang="da-DK" dirty="0"/>
              <a:t>B’et i DSB.</a:t>
            </a:r>
          </a:p>
          <a:p>
            <a:r>
              <a:rPr lang="da-DK" dirty="0"/>
              <a:t>Skal kunne skelne bevistyper:</a:t>
            </a:r>
          </a:p>
          <a:p>
            <a:pPr lvl="1"/>
            <a:r>
              <a:rPr lang="da-DK" i="1" dirty="0"/>
              <a:t>Direkte</a:t>
            </a:r>
            <a:r>
              <a:rPr lang="da-DK" dirty="0"/>
              <a:t>, </a:t>
            </a:r>
            <a:r>
              <a:rPr lang="da-DK" i="1" dirty="0"/>
              <a:t>kontraposition</a:t>
            </a:r>
            <a:r>
              <a:rPr lang="da-DK" dirty="0"/>
              <a:t>, </a:t>
            </a:r>
            <a:r>
              <a:rPr lang="da-DK" i="1" dirty="0"/>
              <a:t>modstrid</a:t>
            </a:r>
            <a:r>
              <a:rPr lang="da-DK" dirty="0"/>
              <a:t> og </a:t>
            </a:r>
            <a:r>
              <a:rPr lang="da-DK" i="1" dirty="0"/>
              <a:t>induktion</a:t>
            </a:r>
            <a:r>
              <a:rPr lang="da-DK" dirty="0"/>
              <a:t>.</a:t>
            </a:r>
          </a:p>
          <a:p>
            <a:r>
              <a:rPr lang="da-DK" dirty="0"/>
              <a:t>Skal kunne gøre andres beviser til sin egne</a:t>
            </a:r>
          </a:p>
          <a:p>
            <a:pPr lvl="1"/>
            <a:r>
              <a:rPr lang="da-DK" dirty="0"/>
              <a:t>Udfylde forklaringshuller, </a:t>
            </a:r>
            <a:r>
              <a:rPr lang="da-DK" dirty="0" err="1"/>
              <a:t>ensliggøre</a:t>
            </a:r>
            <a:r>
              <a:rPr lang="da-DK" dirty="0"/>
              <a:t> notation, mv.</a:t>
            </a:r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9253728" y="1825625"/>
            <a:ext cx="2304288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Notation</a:t>
            </a:r>
          </a:p>
          <a:p>
            <a:pPr marL="342900" indent="-342900">
              <a:buAutoNum type="arabicPeriod"/>
            </a:pPr>
            <a:r>
              <a:rPr lang="da-DK" dirty="0"/>
              <a:t>Begrebsafklaring</a:t>
            </a:r>
          </a:p>
          <a:p>
            <a:pPr marL="342900" indent="-342900">
              <a:buAutoNum type="arabicPeriod"/>
            </a:pPr>
            <a:r>
              <a:rPr lang="da-DK" dirty="0"/>
              <a:t>Teorifremstilling</a:t>
            </a:r>
          </a:p>
          <a:p>
            <a:pPr marL="342900" indent="-342900">
              <a:buAutoNum type="arabicPeriod"/>
            </a:pPr>
            <a:r>
              <a:rPr lang="da-DK" dirty="0"/>
              <a:t>Problemløsning</a:t>
            </a:r>
          </a:p>
          <a:p>
            <a:pPr marL="342900" indent="-342900">
              <a:buAutoNum type="arabicPeriod"/>
            </a:pPr>
            <a:r>
              <a:rPr lang="da-DK" dirty="0"/>
              <a:t>Ræsonnement</a:t>
            </a:r>
          </a:p>
          <a:p>
            <a:pPr marL="342900" indent="-342900">
              <a:buAutoNum type="arabicPeriod"/>
            </a:pPr>
            <a:r>
              <a:rPr lang="da-DK" b="1" dirty="0"/>
              <a:t>Beviser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Eksperimenter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Eksempler</a:t>
            </a:r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728" y="4157000"/>
            <a:ext cx="2304288" cy="270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I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232648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Eksperimenter</a:t>
            </a:r>
          </a:p>
          <a:p>
            <a:r>
              <a:rPr lang="da-DK" dirty="0"/>
              <a:t>Indhøstning og afprøvning af formodninger ud fra kontrolleret variation af parameter.</a:t>
            </a:r>
          </a:p>
          <a:p>
            <a:r>
              <a:rPr lang="da-DK" dirty="0"/>
              <a:t>Giver os ikke endelig viden, men er formentlig den mest almindelige metode til at åbne et problem.</a:t>
            </a:r>
          </a:p>
          <a:p>
            <a:r>
              <a:rPr lang="da-DK" dirty="0"/>
              <a:t>Simuleringer kan give os indsigt i om et system opfører sig som forventet.</a:t>
            </a:r>
          </a:p>
          <a:p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9253728" y="1825625"/>
            <a:ext cx="2304288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Notation</a:t>
            </a:r>
          </a:p>
          <a:p>
            <a:pPr marL="342900" indent="-342900">
              <a:buAutoNum type="arabicPeriod"/>
            </a:pPr>
            <a:r>
              <a:rPr lang="da-DK" dirty="0"/>
              <a:t>Begrebsafklaring</a:t>
            </a:r>
          </a:p>
          <a:p>
            <a:pPr marL="342900" indent="-342900">
              <a:buAutoNum type="arabicPeriod"/>
            </a:pPr>
            <a:r>
              <a:rPr lang="da-DK" dirty="0"/>
              <a:t>Teorifremstilling</a:t>
            </a:r>
          </a:p>
          <a:p>
            <a:pPr marL="342900" indent="-342900">
              <a:buAutoNum type="arabicPeriod"/>
            </a:pPr>
            <a:r>
              <a:rPr lang="da-DK" dirty="0"/>
              <a:t>Problemløsning</a:t>
            </a:r>
          </a:p>
          <a:p>
            <a:pPr marL="342900" indent="-342900">
              <a:buAutoNum type="arabicPeriod"/>
            </a:pPr>
            <a:r>
              <a:rPr lang="da-DK" dirty="0"/>
              <a:t>Ræsonnement</a:t>
            </a:r>
          </a:p>
          <a:p>
            <a:pPr marL="342900" indent="-342900">
              <a:buAutoNum type="arabicPeriod"/>
            </a:pPr>
            <a:r>
              <a:rPr lang="da-DK" dirty="0"/>
              <a:t>Beviser</a:t>
            </a:r>
          </a:p>
          <a:p>
            <a:pPr marL="342900" indent="-342900">
              <a:buAutoNum type="arabicPeriod"/>
            </a:pPr>
            <a:r>
              <a:rPr lang="da-DK" b="1" dirty="0"/>
              <a:t>Eksperimenter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Eksempler</a:t>
            </a:r>
          </a:p>
        </p:txBody>
      </p:sp>
    </p:spTree>
    <p:extLst>
      <p:ext uri="{BB962C8B-B14F-4D97-AF65-F5344CB8AC3E}">
        <p14:creationId xmlns:p14="http://schemas.microsoft.com/office/powerpoint/2010/main" val="41500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da"/>
              <a:t>Hvorfor?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da"/>
              <a:t>Fordi det står i læreplanen for SRP: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a"/>
              <a:t>Fagligt mål: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a"/>
              <a:t>“- gøre sig metodiske og basale videnskabsteoretiske overvejelser i forbindelse med behandling af en kompleks faglig problemstilling”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a"/>
              <a:t>Om mundtlig eksamen: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/>
              <a:t>“I fremlæggelsen og den efterfølgende samtale skal der indgå metodiske og basale videnskabsteoretiske overvejelser, som er relevante i forbindelse med projektets gennemførelse.”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I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232648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Eksempler</a:t>
            </a:r>
            <a:endParaRPr lang="da-DK" dirty="0"/>
          </a:p>
          <a:p>
            <a:r>
              <a:rPr lang="da-DK" dirty="0"/>
              <a:t>Opstilling af eksempler på et begreb, en notation, en sætning eller noget fjerde er et centralt aspekt af det matematiske arbejde i en SRP.</a:t>
            </a:r>
          </a:p>
          <a:p>
            <a:r>
              <a:rPr lang="da-DK" dirty="0"/>
              <a:t>Særligt kan arbejdes med </a:t>
            </a:r>
            <a:r>
              <a:rPr lang="da-DK" i="1" dirty="0"/>
              <a:t>patologiske eksempler</a:t>
            </a:r>
            <a:r>
              <a:rPr lang="da-DK" dirty="0"/>
              <a:t>.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9253728" y="1825625"/>
            <a:ext cx="2304288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Notation</a:t>
            </a:r>
          </a:p>
          <a:p>
            <a:pPr marL="342900" indent="-342900">
              <a:buAutoNum type="arabicPeriod"/>
            </a:pPr>
            <a:r>
              <a:rPr lang="da-DK" dirty="0"/>
              <a:t>Begrebsafklaring</a:t>
            </a:r>
          </a:p>
          <a:p>
            <a:pPr marL="342900" indent="-342900">
              <a:buAutoNum type="arabicPeriod"/>
            </a:pPr>
            <a:r>
              <a:rPr lang="da-DK" dirty="0"/>
              <a:t>Teorifremstilling</a:t>
            </a:r>
          </a:p>
          <a:p>
            <a:pPr marL="342900" indent="-342900">
              <a:buAutoNum type="arabicPeriod"/>
            </a:pPr>
            <a:r>
              <a:rPr lang="da-DK" dirty="0"/>
              <a:t>Problemløsning</a:t>
            </a:r>
          </a:p>
          <a:p>
            <a:pPr marL="342900" indent="-342900">
              <a:buAutoNum type="arabicPeriod"/>
            </a:pPr>
            <a:r>
              <a:rPr lang="da-DK" dirty="0"/>
              <a:t>Ræsonnement</a:t>
            </a:r>
          </a:p>
          <a:p>
            <a:pPr marL="342900" indent="-342900">
              <a:buAutoNum type="arabicPeriod"/>
            </a:pPr>
            <a:r>
              <a:rPr lang="da-DK" dirty="0"/>
              <a:t>Beviser</a:t>
            </a:r>
          </a:p>
          <a:p>
            <a:pPr marL="342900" indent="-342900">
              <a:buAutoNum type="arabicPeriod"/>
            </a:pPr>
            <a:r>
              <a:rPr lang="da-DK" dirty="0"/>
              <a:t>Eksperimenter</a:t>
            </a:r>
          </a:p>
          <a:p>
            <a:pPr marL="342900" indent="-342900">
              <a:buAutoNum type="arabicPeriod"/>
            </a:pPr>
            <a:r>
              <a:rPr lang="da-DK" b="1" dirty="0"/>
              <a:t>Eksempler</a:t>
            </a:r>
          </a:p>
        </p:txBody>
      </p:sp>
    </p:spTree>
    <p:extLst>
      <p:ext uri="{BB962C8B-B14F-4D97-AF65-F5344CB8AC3E}">
        <p14:creationId xmlns:p14="http://schemas.microsoft.com/office/powerpoint/2010/main" val="40171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45730-2C01-2B94-7E44-BA392ADE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257162-0FD0-BCA7-BDAF-E8FDB5A5B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8200" cy="4351338"/>
          </a:xfrm>
        </p:spPr>
        <p:txBody>
          <a:bodyPr/>
          <a:lstStyle/>
          <a:p>
            <a:r>
              <a:rPr lang="da-DK" dirty="0"/>
              <a:t>Skim kapitel 12 (til 12.4) i Noter til matematik.</a:t>
            </a:r>
          </a:p>
          <a:p>
            <a:r>
              <a:rPr lang="da-DK" dirty="0"/>
              <a:t>Kan I finde nogle af metoderne anvendt?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D9B3FA6-CDD9-9989-AEEA-EB51133D68A5}"/>
              </a:ext>
            </a:extLst>
          </p:cNvPr>
          <p:cNvSpPr txBox="1"/>
          <p:nvPr/>
        </p:nvSpPr>
        <p:spPr>
          <a:xfrm>
            <a:off x="7717028" y="1825625"/>
            <a:ext cx="3966972" cy="35394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2800" dirty="0"/>
              <a:t>Notation</a:t>
            </a:r>
          </a:p>
          <a:p>
            <a:pPr marL="342900" indent="-342900">
              <a:buAutoNum type="arabicPeriod"/>
            </a:pPr>
            <a:r>
              <a:rPr lang="da-DK" sz="2800" dirty="0"/>
              <a:t>Begrebsafklaring</a:t>
            </a:r>
          </a:p>
          <a:p>
            <a:pPr marL="342900" indent="-342900">
              <a:buAutoNum type="arabicPeriod"/>
            </a:pPr>
            <a:r>
              <a:rPr lang="da-DK" sz="2800" dirty="0"/>
              <a:t>Teorifremstilling</a:t>
            </a:r>
          </a:p>
          <a:p>
            <a:pPr marL="342900" indent="-342900">
              <a:buAutoNum type="arabicPeriod"/>
            </a:pPr>
            <a:r>
              <a:rPr lang="da-DK" sz="2800" dirty="0"/>
              <a:t>Problemløsning</a:t>
            </a:r>
          </a:p>
          <a:p>
            <a:pPr marL="342900" indent="-342900">
              <a:buAutoNum type="arabicPeriod"/>
            </a:pPr>
            <a:r>
              <a:rPr lang="da-DK" sz="2800" dirty="0"/>
              <a:t>Ræsonnement</a:t>
            </a:r>
          </a:p>
          <a:p>
            <a:pPr marL="342900" indent="-342900">
              <a:buAutoNum type="arabicPeriod"/>
            </a:pPr>
            <a:r>
              <a:rPr lang="da-DK" sz="2800" dirty="0"/>
              <a:t>Beviser</a:t>
            </a:r>
          </a:p>
          <a:p>
            <a:pPr marL="342900" indent="-342900">
              <a:buAutoNum type="arabicPeriod"/>
            </a:pPr>
            <a:r>
              <a:rPr lang="da-DK" sz="2800" dirty="0"/>
              <a:t>Eksperimenter</a:t>
            </a:r>
          </a:p>
          <a:p>
            <a:pPr marL="342900" indent="-342900">
              <a:buAutoNum type="arabicPeriod"/>
            </a:pPr>
            <a:r>
              <a:rPr lang="da-DK" sz="2800" dirty="0"/>
              <a:t>Eksempler</a:t>
            </a:r>
          </a:p>
        </p:txBody>
      </p:sp>
    </p:spTree>
    <p:extLst>
      <p:ext uri="{BB962C8B-B14F-4D97-AF65-F5344CB8AC3E}">
        <p14:creationId xmlns:p14="http://schemas.microsoft.com/office/powerpoint/2010/main" val="4091820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MED matematik</a:t>
            </a:r>
            <a:endParaRPr lang="da-DK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0239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a-DK" dirty="0"/>
                  <a:t>Anvendelse af matematik handler altid om </a:t>
                </a:r>
                <a:r>
                  <a:rPr lang="da-DK" i="1" dirty="0"/>
                  <a:t>matematiske modeller</a:t>
                </a:r>
                <a:r>
                  <a:rPr lang="da-DK" dirty="0"/>
                  <a:t>.</a:t>
                </a:r>
              </a:p>
              <a:p>
                <a:r>
                  <a:rPr lang="da-DK" dirty="0"/>
                  <a:t>En </a:t>
                </a:r>
                <a:r>
                  <a:rPr lang="da-DK" i="1" dirty="0"/>
                  <a:t>matematisk model </a:t>
                </a:r>
                <a:r>
                  <a:rPr lang="da-DK" dirty="0"/>
                  <a:t>er en </a:t>
                </a:r>
                <a:r>
                  <a:rPr lang="da-DK" dirty="0" err="1"/>
                  <a:t>tripel</a:t>
                </a:r>
                <a:r>
                  <a:rPr lang="da-DK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/>
                  <a:t> bestående af: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a-DK" dirty="0"/>
                  <a:t> En samling af objekter og relationer fra en ekstramatematisk virkelighed.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a-DK" dirty="0"/>
                  <a:t>: En samling er objekter og relationer fra matematiske strukturer.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a-DK" dirty="0"/>
                  <a:t>: En relation der forbinder objekter og relationer 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a-DK" dirty="0"/>
                  <a:t> og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a-DK" dirty="0"/>
                  <a:t>.</a:t>
                </a: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023999"/>
              </a:xfrm>
              <a:blipFill>
                <a:blip r:embed="rId2"/>
                <a:stretch>
                  <a:fillRect l="-1043" t="-6607" b="-420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91" y="3849624"/>
            <a:ext cx="8266557" cy="29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0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MED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5480304" cy="4822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/>
              <a:t>Modelanvendelse</a:t>
            </a:r>
            <a:endParaRPr lang="da-DK" dirty="0"/>
          </a:p>
          <a:p>
            <a:r>
              <a:rPr lang="da-DK" dirty="0"/>
              <a:t>Handler om at bevæge sig mellem </a:t>
            </a:r>
            <a:r>
              <a:rPr lang="da-DK" i="1" dirty="0"/>
              <a:t>virkelighed</a:t>
            </a:r>
            <a:r>
              <a:rPr lang="da-DK" dirty="0"/>
              <a:t> og </a:t>
            </a:r>
            <a:r>
              <a:rPr lang="da-DK" i="1" dirty="0"/>
              <a:t>matematik</a:t>
            </a:r>
            <a:r>
              <a:rPr lang="da-DK" dirty="0"/>
              <a:t>.</a:t>
            </a:r>
          </a:p>
          <a:p>
            <a:r>
              <a:rPr lang="da-DK" dirty="0"/>
              <a:t>Tre afgørende faser:</a:t>
            </a:r>
          </a:p>
          <a:p>
            <a:pPr lvl="1"/>
            <a:r>
              <a:rPr lang="da-DK" dirty="0" err="1"/>
              <a:t>Matematisering</a:t>
            </a:r>
            <a:endParaRPr lang="da-DK" dirty="0"/>
          </a:p>
          <a:p>
            <a:pPr lvl="1"/>
            <a:r>
              <a:rPr lang="da-DK" dirty="0"/>
              <a:t>Matematisk analyse</a:t>
            </a:r>
          </a:p>
          <a:p>
            <a:pPr lvl="1"/>
            <a:r>
              <a:rPr lang="da-DK" dirty="0"/>
              <a:t>Fortolkning</a:t>
            </a:r>
          </a:p>
          <a:p>
            <a:r>
              <a:rPr lang="da-DK" dirty="0"/>
              <a:t>Tager ikke stilling til hvor modellen kommer fra.</a:t>
            </a:r>
          </a:p>
          <a:p>
            <a:r>
              <a:rPr lang="da-DK" dirty="0"/>
              <a:t>Centralt aspekt i afleveringer.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9253728" y="1825625"/>
            <a:ext cx="230428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b="1" dirty="0"/>
              <a:t>Modelanvendelse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Modellering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Modelanalyse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Modelvurdering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Modelkritik</a:t>
            </a:r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664" y="3437890"/>
            <a:ext cx="5102352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MED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554480"/>
            <a:ext cx="5919216" cy="523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Modellering</a:t>
            </a:r>
            <a:endParaRPr lang="da-DK" dirty="0"/>
          </a:p>
          <a:p>
            <a:r>
              <a:rPr lang="da-DK" dirty="0"/>
              <a:t>Handler om </a:t>
            </a:r>
            <a:r>
              <a:rPr lang="da-DK" i="1" dirty="0"/>
              <a:t>at bygge</a:t>
            </a:r>
            <a:r>
              <a:rPr lang="da-DK" dirty="0"/>
              <a:t> en model.</a:t>
            </a:r>
          </a:p>
          <a:p>
            <a:r>
              <a:rPr lang="da-DK" dirty="0"/>
              <a:t>Generel enighed om at modellering er en </a:t>
            </a:r>
            <a:r>
              <a:rPr lang="da-DK" i="1" dirty="0"/>
              <a:t>iterativ</a:t>
            </a:r>
            <a:r>
              <a:rPr lang="da-DK" dirty="0"/>
              <a:t> proces. Mange modeller over processen.</a:t>
            </a:r>
          </a:p>
          <a:p>
            <a:r>
              <a:rPr lang="da-DK" dirty="0"/>
              <a:t>Centrale delprocesser</a:t>
            </a:r>
          </a:p>
          <a:p>
            <a:pPr lvl="1"/>
            <a:r>
              <a:rPr lang="da-DK" dirty="0"/>
              <a:t>Motivering</a:t>
            </a:r>
          </a:p>
          <a:p>
            <a:pPr lvl="1"/>
            <a:r>
              <a:rPr lang="da-DK" dirty="0"/>
              <a:t>Systematisering</a:t>
            </a:r>
          </a:p>
          <a:p>
            <a:pPr lvl="1"/>
            <a:r>
              <a:rPr lang="da-DK" dirty="0" err="1"/>
              <a:t>Matematisering</a:t>
            </a:r>
            <a:endParaRPr lang="da-DK" dirty="0"/>
          </a:p>
          <a:p>
            <a:pPr lvl="1"/>
            <a:r>
              <a:rPr lang="da-DK" dirty="0"/>
              <a:t>Matematisk analyse</a:t>
            </a:r>
          </a:p>
          <a:p>
            <a:pPr lvl="1"/>
            <a:r>
              <a:rPr lang="da-DK" dirty="0"/>
              <a:t>Fortolkning</a:t>
            </a:r>
          </a:p>
          <a:p>
            <a:pPr lvl="1"/>
            <a:r>
              <a:rPr lang="da-DK" dirty="0"/>
              <a:t>Procesevaluering.</a:t>
            </a:r>
          </a:p>
          <a:p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9253728" y="1825625"/>
            <a:ext cx="230428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Modelanvendelse</a:t>
            </a:r>
          </a:p>
          <a:p>
            <a:pPr marL="342900" indent="-342900">
              <a:buAutoNum type="arabicPeriod"/>
            </a:pPr>
            <a:r>
              <a:rPr lang="da-DK" b="1" dirty="0"/>
              <a:t>Modellering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Modelanalyse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Modelvurdering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Modelkritik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891" y="3524250"/>
            <a:ext cx="44291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37D81-BE57-D385-DD82-E17CBB1C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DF8305-B70A-4BEE-8513-F2FEA6B10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 mange liter vand er der i Sorø sø?</a:t>
            </a:r>
          </a:p>
          <a:p>
            <a:r>
              <a:rPr lang="da-DK" dirty="0"/>
              <a:t>Beskriv hvordan du har kommet frem til et svar.</a:t>
            </a:r>
          </a:p>
        </p:txBody>
      </p:sp>
    </p:spTree>
    <p:extLst>
      <p:ext uri="{BB962C8B-B14F-4D97-AF65-F5344CB8AC3E}">
        <p14:creationId xmlns:p14="http://schemas.microsoft.com/office/powerpoint/2010/main" val="2451324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785" y="1818164"/>
            <a:ext cx="5963655" cy="448877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11" y="1497945"/>
            <a:ext cx="6618914" cy="43961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MED matematik</a:t>
            </a:r>
            <a:endParaRPr lang="da-DK" b="1" dirty="0"/>
          </a:p>
        </p:txBody>
      </p:sp>
      <p:sp>
        <p:nvSpPr>
          <p:cNvPr id="4" name="Tekstfelt 3"/>
          <p:cNvSpPr txBox="1"/>
          <p:nvPr/>
        </p:nvSpPr>
        <p:spPr>
          <a:xfrm>
            <a:off x="9519736" y="237649"/>
            <a:ext cx="230428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Modelanvendelse</a:t>
            </a:r>
          </a:p>
          <a:p>
            <a:pPr marL="342900" indent="-342900">
              <a:buAutoNum type="arabicPeriod"/>
            </a:pPr>
            <a:r>
              <a:rPr lang="da-DK" b="1" dirty="0"/>
              <a:t>Modellering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Modelanalyse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Modelvurdering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Modelkritik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85" y="1646795"/>
            <a:ext cx="2506705" cy="166490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29" y="185285"/>
            <a:ext cx="3886742" cy="648743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3306074"/>
            <a:ext cx="1364124" cy="22768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60" y="1402080"/>
            <a:ext cx="5745480" cy="405384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1" y="5202630"/>
            <a:ext cx="2232489" cy="1575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felt 12"/>
              <p:cNvSpPr txBox="1"/>
              <p:nvPr/>
            </p:nvSpPr>
            <p:spPr>
              <a:xfrm>
                <a:off x="0" y="4400733"/>
                <a:ext cx="3376949" cy="2270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3600" i="1" dirty="0" smtClean="0">
                          <a:latin typeface="Cambria Math" panose="02040503050406030204" pitchFamily="18" charset="0"/>
                        </a:rPr>
                        <m:t>1,96</m:t>
                      </m:r>
                      <m:r>
                        <a:rPr lang="da-DK" sz="3600" i="1" dirty="0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da-DK" sz="3600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da-DK" sz="3600" i="1" dirty="0" smtClean="0">
                          <a:latin typeface="Cambria Math" panose="02040503050406030204" pitchFamily="18" charset="0"/>
                        </a:rPr>
                        <m:t>3,56</m:t>
                      </m:r>
                      <m:r>
                        <a:rPr lang="da-DK" sz="3600" i="1" dirty="0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da-DK" sz="3600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da-DK" sz="3600" i="1" dirty="0" smtClean="0">
                          <a:latin typeface="Cambria Math" panose="02040503050406030204" pitchFamily="18" charset="0"/>
                        </a:rPr>
                        <m:t>0,01</m:t>
                      </m:r>
                      <m:r>
                        <a:rPr lang="da-DK" sz="3600" i="1" dirty="0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da-DK" sz="3600" i="1" dirty="0" smtClean="0">
                          <a:latin typeface="Cambria Math" panose="02040503050406030204" pitchFamily="18" charset="0"/>
                        </a:rPr>
                        <m:t>=0,07</m:t>
                      </m:r>
                      <m:r>
                        <a:rPr lang="da-DK" sz="36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da-DK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36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da-DK" sz="3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da-DK" sz="4000" dirty="0"/>
              </a:p>
            </p:txBody>
          </p:sp>
        </mc:Choice>
        <mc:Fallback xmlns="">
          <p:sp>
            <p:nvSpPr>
              <p:cNvPr id="13" name="Tekstfel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00733"/>
                <a:ext cx="3376949" cy="22700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felt 13"/>
              <p:cNvSpPr txBox="1"/>
              <p:nvPr/>
            </p:nvSpPr>
            <p:spPr>
              <a:xfrm>
                <a:off x="204840" y="3509708"/>
                <a:ext cx="27224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3600" b="0" i="1" smtClean="0">
                          <a:latin typeface="Cambria Math" panose="02040503050406030204" pitchFamily="18" charset="0"/>
                        </a:rPr>
                        <m:t>7·</m:t>
                      </m:r>
                      <m:sSup>
                        <m:sSupPr>
                          <m:ctrlPr>
                            <a:rPr lang="da-DK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a-DK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da-DK" sz="3600" b="0" i="1" smtClean="0">
                          <a:latin typeface="Cambria Math" panose="02040503050406030204" pitchFamily="18" charset="0"/>
                        </a:rPr>
                        <m:t>𝑙𝑖𝑡𝑒𝑟</m:t>
                      </m:r>
                    </m:oMath>
                  </m:oMathPara>
                </a14:m>
                <a:endParaRPr lang="da-DK" dirty="0"/>
              </a:p>
            </p:txBody>
          </p:sp>
        </mc:Choice>
        <mc:Fallback xmlns="">
          <p:sp>
            <p:nvSpPr>
              <p:cNvPr id="14" name="Tekstfel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" y="3509708"/>
                <a:ext cx="272241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felt 14"/>
          <p:cNvSpPr txBox="1"/>
          <p:nvPr/>
        </p:nvSpPr>
        <p:spPr>
          <a:xfrm>
            <a:off x="1578972" y="1935382"/>
            <a:ext cx="199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AH… det kan vi gøre bedre…</a:t>
            </a:r>
          </a:p>
        </p:txBody>
      </p:sp>
    </p:spTree>
    <p:extLst>
      <p:ext uri="{BB962C8B-B14F-4D97-AF65-F5344CB8AC3E}">
        <p14:creationId xmlns:p14="http://schemas.microsoft.com/office/powerpoint/2010/main" val="17894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MED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5132832" cy="4822063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Modelanalyse</a:t>
            </a:r>
            <a:endParaRPr lang="da-DK" dirty="0"/>
          </a:p>
          <a:p>
            <a:r>
              <a:rPr lang="da-DK" dirty="0"/>
              <a:t>Udgangspunkt i en given model (</a:t>
            </a:r>
            <a:r>
              <a:rPr lang="da-DK" i="1" dirty="0"/>
              <a:t>matematisk system</a:t>
            </a:r>
            <a:r>
              <a:rPr lang="da-DK" dirty="0"/>
              <a:t>).</a:t>
            </a:r>
          </a:p>
          <a:p>
            <a:r>
              <a:rPr lang="da-DK" dirty="0"/>
              <a:t>Ønske om at forstå modellens indre opbygning:</a:t>
            </a:r>
            <a:br>
              <a:rPr lang="da-DK" dirty="0"/>
            </a:br>
            <a:r>
              <a:rPr lang="da-DK" i="1" dirty="0"/>
              <a:t>Hvad er den en model af?</a:t>
            </a:r>
          </a:p>
          <a:p>
            <a:r>
              <a:rPr lang="da-DK" dirty="0"/>
              <a:t>Kortlægning af parametre, sammenhænge, antagelser, mv.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9253728" y="1825625"/>
            <a:ext cx="230428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Modelanvendelse</a:t>
            </a:r>
          </a:p>
          <a:p>
            <a:pPr marL="342900" indent="-342900">
              <a:buAutoNum type="arabicPeriod"/>
            </a:pPr>
            <a:r>
              <a:rPr lang="da-DK" dirty="0"/>
              <a:t>Modellering</a:t>
            </a:r>
          </a:p>
          <a:p>
            <a:pPr marL="342900" indent="-342900">
              <a:buAutoNum type="arabicPeriod"/>
            </a:pPr>
            <a:r>
              <a:rPr lang="da-DK" b="1" dirty="0"/>
              <a:t>Modelanalyse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Modelvurdering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Modelkritik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341" y="3609975"/>
            <a:ext cx="42576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MED matematik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03109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a-DK" b="1" dirty="0"/>
                  <a:t>Modelanalyse</a:t>
                </a:r>
              </a:p>
              <a:p>
                <a:pPr marL="0" indent="0">
                  <a:buNone/>
                </a:pPr>
                <a:r>
                  <a:rPr lang="da-DK" dirty="0"/>
                  <a:t>Et eksempel kan være udbrud af såkaldt </a:t>
                </a:r>
                <a:r>
                  <a:rPr lang="da-DK" i="1" dirty="0" err="1"/>
                  <a:t>spruce</a:t>
                </a:r>
                <a:r>
                  <a:rPr lang="da-DK" i="1" dirty="0"/>
                  <a:t> </a:t>
                </a:r>
                <a:r>
                  <a:rPr lang="da-DK" i="1" dirty="0" err="1"/>
                  <a:t>budworm</a:t>
                </a:r>
                <a:r>
                  <a:rPr lang="da-DK" i="1" dirty="0"/>
                  <a:t> </a:t>
                </a:r>
                <a:r>
                  <a:rPr lang="da-DK" dirty="0"/>
                  <a:t>i canadiske fyrskove, som rammer med en nogenlunde fast periode på ca. 35-40 år. I en klassisk model fra den matematiske biologi beskrives populationen ved </a:t>
                </a:r>
                <a:r>
                  <a:rPr lang="da-DK" dirty="0" err="1"/>
                  <a:t>differentialligningen</a:t>
                </a:r>
                <a:r>
                  <a:rPr lang="da-DK" dirty="0"/>
                  <a:t>: 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a-DK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03109" cy="4351338"/>
              </a:xfrm>
              <a:blipFill>
                <a:blip r:embed="rId2"/>
                <a:stretch>
                  <a:fillRect l="-1980" t="-3198" r="-118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felt 3"/>
          <p:cNvSpPr txBox="1"/>
          <p:nvPr/>
        </p:nvSpPr>
        <p:spPr>
          <a:xfrm>
            <a:off x="9253728" y="1825625"/>
            <a:ext cx="230428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Modelanvendelse</a:t>
            </a:r>
          </a:p>
          <a:p>
            <a:pPr marL="342900" indent="-342900">
              <a:buAutoNum type="arabicPeriod"/>
            </a:pPr>
            <a:r>
              <a:rPr lang="da-DK" dirty="0"/>
              <a:t>Modellering</a:t>
            </a:r>
          </a:p>
          <a:p>
            <a:pPr marL="342900" indent="-342900">
              <a:buAutoNum type="arabicPeriod"/>
            </a:pPr>
            <a:r>
              <a:rPr lang="da-DK" b="1" dirty="0"/>
              <a:t>Modelanalyse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Modelvurdering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Modelkritik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341" y="3609975"/>
            <a:ext cx="42576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MED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5132832" cy="4822063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Modelvurdering</a:t>
            </a:r>
            <a:endParaRPr lang="da-DK" dirty="0"/>
          </a:p>
          <a:p>
            <a:r>
              <a:rPr lang="da-DK" dirty="0"/>
              <a:t>Udgangspunkt i en given model (</a:t>
            </a:r>
            <a:r>
              <a:rPr lang="da-DK" i="1" dirty="0"/>
              <a:t>matematisk system</a:t>
            </a:r>
            <a:r>
              <a:rPr lang="da-DK" dirty="0"/>
              <a:t>).</a:t>
            </a:r>
          </a:p>
          <a:p>
            <a:r>
              <a:rPr lang="da-DK" dirty="0"/>
              <a:t>Ønske om at </a:t>
            </a:r>
            <a:r>
              <a:rPr lang="da-DK" i="1" dirty="0"/>
              <a:t>vurdere</a:t>
            </a:r>
            <a:r>
              <a:rPr lang="da-DK" dirty="0"/>
              <a:t> modellens anvendelighed til et bestemt formål.</a:t>
            </a:r>
          </a:p>
          <a:p>
            <a:r>
              <a:rPr lang="da-DK" dirty="0"/>
              <a:t>Udfører delprocesser i modelleringscirklens venstre halvdel.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9253728" y="1825625"/>
            <a:ext cx="230428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Modelanvendelse</a:t>
            </a:r>
          </a:p>
          <a:p>
            <a:pPr marL="342900" indent="-342900">
              <a:buAutoNum type="arabicPeriod"/>
            </a:pPr>
            <a:r>
              <a:rPr lang="da-DK" dirty="0"/>
              <a:t>Modellering</a:t>
            </a:r>
          </a:p>
          <a:p>
            <a:pPr marL="342900" indent="-342900">
              <a:buAutoNum type="arabicPeriod"/>
            </a:pPr>
            <a:r>
              <a:rPr lang="da-DK" dirty="0"/>
              <a:t>Modelanalyse</a:t>
            </a:r>
          </a:p>
          <a:p>
            <a:pPr marL="342900" indent="-342900">
              <a:buAutoNum type="arabicPeriod"/>
            </a:pPr>
            <a:r>
              <a:rPr lang="da-DK" b="1" dirty="0"/>
              <a:t>Modelvurdering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Modelkritik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366" y="3437890"/>
            <a:ext cx="44386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8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da"/>
              <a:t>Fag og hovedområde</a:t>
            </a:r>
            <a:endParaRPr/>
          </a:p>
        </p:txBody>
      </p:sp>
      <p:graphicFrame>
        <p:nvGraphicFramePr>
          <p:cNvPr id="71" name="Google Shape;71;p16"/>
          <p:cNvGraphicFramePr/>
          <p:nvPr/>
        </p:nvGraphicFramePr>
        <p:xfrm>
          <a:off x="1236900" y="1356967"/>
          <a:ext cx="9651999" cy="5242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1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 b="1"/>
                        <a:t>Humaniora</a:t>
                      </a:r>
                      <a:endParaRPr sz="2400" b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 b="1"/>
                        <a:t>Samfundsvidenskab</a:t>
                      </a:r>
                      <a:endParaRPr sz="2400" b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 b="1"/>
                        <a:t>Naturvidenskab</a:t>
                      </a:r>
                      <a:endParaRPr sz="2400" b="1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Dansk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Samfundsfag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Fysik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Engelsk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Erhvervsøkonomi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Kemi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Tysk… og alle de andre sprogfag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Geografi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Geografi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Oldtidskundskab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Biologi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Filosofi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Matematik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Idræt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Idræt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Idræt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Psykologi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Psykologi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2400"/>
                        <a:t>Psykologi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MED matematik</a:t>
            </a:r>
            <a:endParaRPr lang="da-DK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132832" cy="48220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da-DK" b="1" dirty="0"/>
                  <a:t>Modelvurdering</a:t>
                </a:r>
              </a:p>
              <a:p>
                <a:pPr marL="0" indent="0">
                  <a:buNone/>
                </a:pPr>
                <a:r>
                  <a:rPr lang="da-DK" dirty="0"/>
                  <a:t>Et eksempel kan være udbrud af såkaldt </a:t>
                </a:r>
                <a:r>
                  <a:rPr lang="da-DK" i="1" dirty="0" err="1"/>
                  <a:t>spruce</a:t>
                </a:r>
                <a:r>
                  <a:rPr lang="da-DK" i="1" dirty="0"/>
                  <a:t> </a:t>
                </a:r>
                <a:r>
                  <a:rPr lang="da-DK" i="1" dirty="0" err="1"/>
                  <a:t>budworm</a:t>
                </a:r>
                <a:r>
                  <a:rPr lang="da-DK" i="1" dirty="0"/>
                  <a:t> </a:t>
                </a:r>
                <a:r>
                  <a:rPr lang="da-DK" dirty="0"/>
                  <a:t>i canadiske fyrskove, som rammer med en nogenlunde fast periode på ca. 35-40 år. I en klassisk model fra den matematiske biologi beskrives populationen ved </a:t>
                </a:r>
                <a:r>
                  <a:rPr lang="da-DK" dirty="0" err="1"/>
                  <a:t>differentialligningen</a:t>
                </a:r>
                <a:r>
                  <a:rPr lang="da-DK" dirty="0"/>
                  <a:t>: 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a-D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a-DK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a-DK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Modellen er ikke periodisk.</a:t>
                </a:r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132832" cy="4822063"/>
              </a:xfrm>
              <a:blipFill>
                <a:blip r:embed="rId2"/>
                <a:stretch>
                  <a:fillRect l="-2138" t="-2528" r="-594" b="-227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felt 3"/>
          <p:cNvSpPr txBox="1"/>
          <p:nvPr/>
        </p:nvSpPr>
        <p:spPr>
          <a:xfrm>
            <a:off x="9253728" y="1825625"/>
            <a:ext cx="230428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Modelanvendelse</a:t>
            </a:r>
          </a:p>
          <a:p>
            <a:pPr marL="342900" indent="-342900">
              <a:buAutoNum type="arabicPeriod"/>
            </a:pPr>
            <a:r>
              <a:rPr lang="da-DK" dirty="0"/>
              <a:t>Modellering</a:t>
            </a:r>
          </a:p>
          <a:p>
            <a:pPr marL="342900" indent="-342900">
              <a:buAutoNum type="arabicPeriod"/>
            </a:pPr>
            <a:r>
              <a:rPr lang="da-DK" dirty="0"/>
              <a:t>Modelanalyse</a:t>
            </a:r>
          </a:p>
          <a:p>
            <a:pPr marL="342900" indent="-342900">
              <a:buAutoNum type="arabicPeriod"/>
            </a:pPr>
            <a:r>
              <a:rPr lang="da-DK" b="1" dirty="0"/>
              <a:t>Modelvurdering</a:t>
            </a:r>
          </a:p>
          <a:p>
            <a:pPr marL="342900" indent="-342900">
              <a:buAutoNum type="arabicPeriod"/>
            </a:pPr>
            <a:r>
              <a:rPr lang="da-DK" dirty="0">
                <a:solidFill>
                  <a:schemeClr val="bg2"/>
                </a:solidFill>
              </a:rPr>
              <a:t>Modelkritik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366" y="3437890"/>
            <a:ext cx="44386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MED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5132832" cy="4822063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Modelkritik</a:t>
            </a:r>
            <a:endParaRPr lang="da-DK" dirty="0"/>
          </a:p>
          <a:p>
            <a:r>
              <a:rPr lang="da-DK" dirty="0"/>
              <a:t>Handler om at dykke ned i underliggende interesser i modellen. Er den opstillet rimeligt og ærligt?</a:t>
            </a:r>
          </a:p>
          <a:p>
            <a:r>
              <a:rPr lang="da-DK" dirty="0"/>
              <a:t>Centrale begreber kan være:</a:t>
            </a:r>
          </a:p>
          <a:p>
            <a:pPr lvl="1"/>
            <a:r>
              <a:rPr lang="da-DK" i="1" dirty="0"/>
              <a:t>Deskriptiv</a:t>
            </a:r>
            <a:r>
              <a:rPr lang="da-DK" dirty="0"/>
              <a:t> model</a:t>
            </a:r>
          </a:p>
          <a:p>
            <a:pPr lvl="1"/>
            <a:r>
              <a:rPr lang="da-DK" i="1" dirty="0"/>
              <a:t>Præskriptiv</a:t>
            </a:r>
            <a:r>
              <a:rPr lang="da-DK" dirty="0"/>
              <a:t> model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9253728" y="1825625"/>
            <a:ext cx="230428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Modelanvendelse</a:t>
            </a:r>
          </a:p>
          <a:p>
            <a:pPr marL="342900" indent="-342900">
              <a:buAutoNum type="arabicPeriod"/>
            </a:pPr>
            <a:r>
              <a:rPr lang="da-DK" dirty="0"/>
              <a:t>Modellering</a:t>
            </a:r>
          </a:p>
          <a:p>
            <a:pPr marL="342900" indent="-342900">
              <a:buAutoNum type="arabicPeriod"/>
            </a:pPr>
            <a:r>
              <a:rPr lang="da-DK" dirty="0"/>
              <a:t>Modelanalyse</a:t>
            </a:r>
          </a:p>
          <a:p>
            <a:pPr marL="342900" indent="-342900">
              <a:buAutoNum type="arabicPeriod"/>
            </a:pPr>
            <a:r>
              <a:rPr lang="da-DK" dirty="0"/>
              <a:t>Modelvurdering</a:t>
            </a:r>
          </a:p>
          <a:p>
            <a:pPr marL="342900" indent="-342900">
              <a:buAutoNum type="arabicPeriod"/>
            </a:pPr>
            <a:r>
              <a:rPr lang="da-DK" b="1" dirty="0"/>
              <a:t>Modelkritik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666" y="3437890"/>
            <a:ext cx="43243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MED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5132832" cy="4822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En elev der til eksamen skal reflektere over sit arbejde </a:t>
            </a:r>
            <a:r>
              <a:rPr lang="da-DK" i="1" dirty="0"/>
              <a:t>MED matematik</a:t>
            </a:r>
            <a:r>
              <a:rPr lang="da-DK" dirty="0"/>
              <a:t> kan med fordel de fem begreber her til højre samt underbegreber som generelle metodiske kategorier.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Det er helt centralt at enhver anvendelse ALTID kobles til det konkrete arbejde med modellen. 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6528816" y="1825624"/>
            <a:ext cx="5029200" cy="3477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4400" dirty="0"/>
              <a:t>Modelanvendelse</a:t>
            </a:r>
          </a:p>
          <a:p>
            <a:pPr marL="342900" indent="-342900">
              <a:buAutoNum type="arabicPeriod"/>
            </a:pPr>
            <a:r>
              <a:rPr lang="da-DK" sz="4400" dirty="0"/>
              <a:t>Modellering</a:t>
            </a:r>
          </a:p>
          <a:p>
            <a:pPr marL="342900" indent="-342900">
              <a:buAutoNum type="arabicPeriod"/>
            </a:pPr>
            <a:r>
              <a:rPr lang="da-DK" sz="4400" dirty="0"/>
              <a:t>Modelanalyse</a:t>
            </a:r>
          </a:p>
          <a:p>
            <a:pPr marL="342900" indent="-342900">
              <a:buAutoNum type="arabicPeriod"/>
            </a:pPr>
            <a:r>
              <a:rPr lang="da-DK" sz="4400" dirty="0"/>
              <a:t>Modelvurdering</a:t>
            </a:r>
          </a:p>
          <a:p>
            <a:pPr marL="342900" indent="-342900">
              <a:buAutoNum type="arabicPeriod"/>
            </a:pPr>
            <a:r>
              <a:rPr lang="da-DK" sz="4400" dirty="0"/>
              <a:t>Modelkritik</a:t>
            </a:r>
          </a:p>
        </p:txBody>
      </p:sp>
    </p:spTree>
    <p:extLst>
      <p:ext uri="{BB962C8B-B14F-4D97-AF65-F5344CB8AC3E}">
        <p14:creationId xmlns:p14="http://schemas.microsoft.com/office/powerpoint/2010/main" val="65984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arbejde </a:t>
            </a:r>
            <a:r>
              <a:rPr lang="da-DK" b="1" i="1" dirty="0"/>
              <a:t>OM matematik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2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Skelner mellem tre typer af arbejde </a:t>
            </a:r>
            <a:r>
              <a:rPr lang="da-DK" b="1" i="1" dirty="0"/>
              <a:t>OM matematik</a:t>
            </a:r>
            <a:r>
              <a:rPr lang="da-DK" b="1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Studier af selve matematikken</a:t>
            </a:r>
          </a:p>
          <a:p>
            <a:pPr lvl="1"/>
            <a:r>
              <a:rPr lang="da-DK" dirty="0"/>
              <a:t>Historie, formidling, filosofi, psykologi, osv.</a:t>
            </a:r>
          </a:p>
          <a:p>
            <a:pPr marL="457200" lvl="1" indent="0">
              <a:buNone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Studier af matematikkens rolle</a:t>
            </a:r>
          </a:p>
          <a:p>
            <a:pPr lvl="1"/>
            <a:r>
              <a:rPr lang="da-DK" dirty="0"/>
              <a:t>Historie, litteratur, arkitektur, kunst, samfund, religion, osv.</a:t>
            </a:r>
          </a:p>
          <a:p>
            <a:pPr lvl="1"/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Sammenligning af matematik og andet fag.</a:t>
            </a:r>
          </a:p>
          <a:p>
            <a:pPr lvl="1"/>
            <a:r>
              <a:rPr lang="da-DK" dirty="0"/>
              <a:t>Dansk, filosofi, oldtidskundskab, religion, naturvidenskab, osv.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699" y="1690688"/>
            <a:ext cx="2527531" cy="33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220980" y="784157"/>
            <a:ext cx="3294888" cy="39703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b="1" i="1" dirty="0"/>
              <a:t>I matematik</a:t>
            </a:r>
          </a:p>
          <a:p>
            <a:pPr marL="342900" indent="-342900">
              <a:buAutoNum type="arabicPeriod"/>
            </a:pPr>
            <a:r>
              <a:rPr lang="da-DK" sz="2800" dirty="0"/>
              <a:t>Notation</a:t>
            </a:r>
          </a:p>
          <a:p>
            <a:pPr marL="342900" indent="-342900">
              <a:buAutoNum type="arabicPeriod"/>
            </a:pPr>
            <a:r>
              <a:rPr lang="da-DK" sz="2800" dirty="0"/>
              <a:t>Begrebsafklaring</a:t>
            </a:r>
          </a:p>
          <a:p>
            <a:pPr marL="342900" indent="-342900">
              <a:buAutoNum type="arabicPeriod"/>
            </a:pPr>
            <a:r>
              <a:rPr lang="da-DK" sz="2800" dirty="0"/>
              <a:t>Teorifremstilling</a:t>
            </a:r>
          </a:p>
          <a:p>
            <a:pPr marL="342900" indent="-342900">
              <a:buAutoNum type="arabicPeriod"/>
            </a:pPr>
            <a:r>
              <a:rPr lang="da-DK" sz="2800" dirty="0"/>
              <a:t>Problemløsning</a:t>
            </a:r>
          </a:p>
          <a:p>
            <a:pPr marL="342900" indent="-342900">
              <a:buAutoNum type="arabicPeriod"/>
            </a:pPr>
            <a:r>
              <a:rPr lang="da-DK" sz="2800" dirty="0"/>
              <a:t>Ræsonnement</a:t>
            </a:r>
          </a:p>
          <a:p>
            <a:pPr marL="342900" indent="-342900">
              <a:buAutoNum type="arabicPeriod"/>
            </a:pPr>
            <a:r>
              <a:rPr lang="da-DK" sz="2800" dirty="0"/>
              <a:t>Beviser</a:t>
            </a:r>
          </a:p>
          <a:p>
            <a:pPr marL="342900" indent="-342900">
              <a:buAutoNum type="arabicPeriod"/>
            </a:pPr>
            <a:r>
              <a:rPr lang="da-DK" sz="2800" dirty="0"/>
              <a:t>Eksperimenter</a:t>
            </a:r>
          </a:p>
          <a:p>
            <a:pPr marL="342900" indent="-342900">
              <a:buAutoNum type="arabicPeriod"/>
            </a:pPr>
            <a:r>
              <a:rPr lang="da-DK" sz="2800" dirty="0"/>
              <a:t>Eksempler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3602736" y="811767"/>
            <a:ext cx="3931920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b="1" i="1" dirty="0"/>
              <a:t>MED matematik</a:t>
            </a:r>
            <a:endParaRPr lang="da-DK" sz="2800" b="1" dirty="0"/>
          </a:p>
          <a:p>
            <a:pPr marL="342900" indent="-342900">
              <a:buAutoNum type="arabicPeriod"/>
            </a:pPr>
            <a:r>
              <a:rPr lang="da-DK" sz="2800" dirty="0"/>
              <a:t>Modelanvendelse</a:t>
            </a:r>
          </a:p>
          <a:p>
            <a:pPr marL="342900" indent="-342900">
              <a:buAutoNum type="arabicPeriod"/>
            </a:pPr>
            <a:r>
              <a:rPr lang="da-DK" sz="2800" dirty="0"/>
              <a:t>Modellering</a:t>
            </a:r>
          </a:p>
          <a:p>
            <a:pPr marL="342900" indent="-342900">
              <a:buAutoNum type="arabicPeriod"/>
            </a:pPr>
            <a:r>
              <a:rPr lang="da-DK" sz="2800" dirty="0"/>
              <a:t>Modelanalyse</a:t>
            </a:r>
          </a:p>
          <a:p>
            <a:pPr marL="342900" indent="-342900">
              <a:buAutoNum type="arabicPeriod"/>
            </a:pPr>
            <a:r>
              <a:rPr lang="da-DK" sz="2800" dirty="0"/>
              <a:t>Modelvurdering</a:t>
            </a:r>
          </a:p>
          <a:p>
            <a:pPr marL="342900" indent="-342900">
              <a:buAutoNum type="arabicPeriod"/>
            </a:pPr>
            <a:r>
              <a:rPr lang="da-DK" sz="2800" dirty="0"/>
              <a:t>Modelkritik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7621524" y="784157"/>
            <a:ext cx="3931920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b="1" i="1" dirty="0"/>
              <a:t>OM matematik</a:t>
            </a:r>
            <a:endParaRPr lang="da-DK" sz="2800" b="1" dirty="0"/>
          </a:p>
          <a:p>
            <a:pPr marL="342900" indent="-342900">
              <a:buAutoNum type="arabicPeriod"/>
            </a:pPr>
            <a:r>
              <a:rPr lang="da-DK" sz="2800" dirty="0"/>
              <a:t>Matematikken selv</a:t>
            </a:r>
          </a:p>
          <a:p>
            <a:pPr marL="342900" indent="-342900">
              <a:buAutoNum type="arabicPeriod"/>
            </a:pPr>
            <a:r>
              <a:rPr lang="da-DK" sz="2800" dirty="0"/>
              <a:t>Matematikkens rolle</a:t>
            </a:r>
          </a:p>
          <a:p>
            <a:pPr marL="342900" indent="-342900">
              <a:buAutoNum type="arabicPeriod"/>
            </a:pPr>
            <a:r>
              <a:rPr lang="da-DK" sz="2800" dirty="0"/>
              <a:t>Sammenligning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20980" y="103881"/>
            <a:ext cx="3294888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/>
              <a:t>METODER</a:t>
            </a:r>
          </a:p>
        </p:txBody>
      </p:sp>
    </p:spTree>
    <p:extLst>
      <p:ext uri="{BB962C8B-B14F-4D97-AF65-F5344CB8AC3E}">
        <p14:creationId xmlns:p14="http://schemas.microsoft.com/office/powerpoint/2010/main" val="414509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da"/>
              <a:t>Kendetegn for hovedområder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da"/>
              <a:t>Humaniora: Sprog og kultur. Fx analyser af kulturer eller kulturprodukter (bøger, kunstværker)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a"/>
              <a:t>Samfundsvidenskab: Samfund og samfundsstrukturer. Flere personer!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a"/>
              <a:t>Naturvidenskab: Det observerbare eller målelige. Fx, eksperimenter eller observationer.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/>
              <a:t>Generelt har alle hovedområder overordnede teoridannelser.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da"/>
              <a:t>Fag, metode, genstande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4436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da"/>
              <a:t>Ethvert fag har noget det undersøger, det kaldes </a:t>
            </a:r>
            <a:r>
              <a:rPr lang="da" i="1"/>
              <a:t>genstandsfeltet</a:t>
            </a:r>
            <a:r>
              <a:rPr lang="da"/>
              <a:t>. (biologi: levende organismer, dansk: litteratur, medier…)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a"/>
              <a:t>Måden faget får adgang til genstandsfeltet er gennem sine metoder.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9135" y="0"/>
            <a:ext cx="5332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da"/>
              <a:t>Hvad er faglig metode?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da"/>
              <a:t>En faglig metode er det vi helt konkret gør i faget. For eksempel:</a:t>
            </a:r>
            <a:endParaRPr/>
          </a:p>
          <a:p>
            <a:pPr>
              <a:spcBef>
                <a:spcPts val="1600"/>
              </a:spcBef>
              <a:buChar char="-"/>
            </a:pPr>
            <a:r>
              <a:rPr lang="da"/>
              <a:t>En titrering i kemi</a:t>
            </a:r>
            <a:endParaRPr/>
          </a:p>
          <a:p>
            <a:pPr>
              <a:buChar char="-"/>
            </a:pPr>
            <a:r>
              <a:rPr lang="da"/>
              <a:t>En spørgeskemaundersøgelse i (samfundsfag/psykologi…)</a:t>
            </a:r>
            <a:endParaRPr/>
          </a:p>
          <a:p>
            <a:pPr>
              <a:buChar char="-"/>
            </a:pPr>
            <a:r>
              <a:rPr lang="da"/>
              <a:t>En konkret analysemodel i dansk, etc.</a:t>
            </a:r>
            <a:endParaRPr/>
          </a:p>
          <a:p>
            <a:pPr>
              <a:buChar char="-"/>
            </a:pPr>
            <a:r>
              <a:rPr lang="da"/>
              <a:t>En statistisk undersøgelse i matematik</a:t>
            </a:r>
            <a:endParaRPr/>
          </a:p>
          <a:p>
            <a:pPr>
              <a:buChar char="-"/>
            </a:pPr>
            <a:r>
              <a:rPr lang="da"/>
              <a:t>En kildeanalyse i historie</a:t>
            </a:r>
            <a:endParaRPr/>
          </a:p>
          <a:p>
            <a:pPr>
              <a:buChar char="-"/>
            </a:pPr>
            <a:r>
              <a:rPr lang="da"/>
              <a:t>osv.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DA582-6185-F9A2-ADF7-A1B04EEB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Øvelse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3824B1-2C6F-DD1C-C694-F1EE384AF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Tænk på hvad du skal skrive SRP i. </a:t>
            </a:r>
          </a:p>
          <a:p>
            <a:pPr lvl="1"/>
            <a:r>
              <a:rPr lang="da-DK" dirty="0"/>
              <a:t>Hvilke fag skriver du i? Hvilke hovedområder ligger de inden for?</a:t>
            </a:r>
          </a:p>
          <a:p>
            <a:r>
              <a:rPr lang="da-DK" dirty="0"/>
              <a:t>Kan du navngive nogle af de metoder du kommer til at anvende?</a:t>
            </a:r>
          </a:p>
          <a:p>
            <a:pPr lvl="1"/>
            <a:r>
              <a:rPr lang="da-DK" dirty="0"/>
              <a:t>Hvis ikke, hvad vil du gøre ved det?</a:t>
            </a:r>
          </a:p>
        </p:txBody>
      </p:sp>
    </p:spTree>
    <p:extLst>
      <p:ext uri="{BB962C8B-B14F-4D97-AF65-F5344CB8AC3E}">
        <p14:creationId xmlns:p14="http://schemas.microsoft.com/office/powerpoint/2010/main" val="406266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3964" cy="2158619"/>
          </a:xfrm>
        </p:spPr>
        <p:txBody>
          <a:bodyPr/>
          <a:lstStyle/>
          <a:p>
            <a:r>
              <a:rPr lang="da-DK" dirty="0"/>
              <a:t>Fag, Genstandsfelt og Metode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2164" y="231012"/>
            <a:ext cx="4958587" cy="637930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19836" y="2523744"/>
            <a:ext cx="56723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metode er en konkret handlingsanvisning!</a:t>
            </a:r>
            <a:endParaRPr lang="da-DK" sz="4400" dirty="0"/>
          </a:p>
        </p:txBody>
      </p:sp>
      <p:sp>
        <p:nvSpPr>
          <p:cNvPr id="8" name="Rektangel 7"/>
          <p:cNvSpPr/>
          <p:nvPr/>
        </p:nvSpPr>
        <p:spPr>
          <a:xfrm>
            <a:off x="719836" y="4682363"/>
            <a:ext cx="56723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Har matematikken et genstandsfelt?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8113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Har matematik et genstandsfelt?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49152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Hvad karakteriserer </a:t>
            </a:r>
            <a:r>
              <a:rPr lang="da-DK" b="1" i="1" dirty="0"/>
              <a:t>matematiske objekter</a:t>
            </a:r>
            <a:r>
              <a:rPr lang="da-DK" b="1" dirty="0"/>
              <a:t>, hvis de findes?</a:t>
            </a:r>
          </a:p>
          <a:p>
            <a:r>
              <a:rPr lang="da-DK" dirty="0"/>
              <a:t>Abstrakte og ikke-fysiske.</a:t>
            </a:r>
          </a:p>
          <a:p>
            <a:r>
              <a:rPr lang="da-DK" dirty="0"/>
              <a:t>Kan kun tilgås ved tænkning – findes i vores </a:t>
            </a:r>
            <a:r>
              <a:rPr lang="da-DK" i="1" dirty="0"/>
              <a:t>subjektive</a:t>
            </a:r>
            <a:r>
              <a:rPr lang="da-DK" dirty="0"/>
              <a:t> bevidsthed.</a:t>
            </a:r>
          </a:p>
          <a:p>
            <a:r>
              <a:rPr lang="da-DK" dirty="0"/>
              <a:t>Har indiskutable egenskaber – følger fælles </a:t>
            </a:r>
            <a:r>
              <a:rPr lang="da-DK" i="1" dirty="0"/>
              <a:t>objektive</a:t>
            </a:r>
            <a:r>
              <a:rPr lang="da-DK" dirty="0"/>
              <a:t> regler.</a:t>
            </a:r>
          </a:p>
          <a:p>
            <a:r>
              <a:rPr lang="da-DK" dirty="0"/>
              <a:t>Har et enormt potentiale til anvendelse i andre fag, mv.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94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1451</Words>
  <Application>Microsoft Macintosh PowerPoint</Application>
  <PresentationFormat>Widescreen</PresentationFormat>
  <Paragraphs>337</Paragraphs>
  <Slides>34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40" baseType="lpstr">
      <vt:lpstr>Aptos</vt:lpstr>
      <vt:lpstr>Aptos Display</vt:lpstr>
      <vt:lpstr>Arial</vt:lpstr>
      <vt:lpstr>Cambria Math</vt:lpstr>
      <vt:lpstr>Times New Roman</vt:lpstr>
      <vt:lpstr>Office-tema</vt:lpstr>
      <vt:lpstr>Faglig metode og videnskabsteori</vt:lpstr>
      <vt:lpstr>Hvorfor?</vt:lpstr>
      <vt:lpstr>Fag og hovedområde</vt:lpstr>
      <vt:lpstr>Kendetegn for hovedområder</vt:lpstr>
      <vt:lpstr>Fag, metode, genstande</vt:lpstr>
      <vt:lpstr>Hvad er faglig metode?</vt:lpstr>
      <vt:lpstr>Øvelse</vt:lpstr>
      <vt:lpstr>Fag, Genstandsfelt og Metode</vt:lpstr>
      <vt:lpstr>Har matematik et genstandsfelt?</vt:lpstr>
      <vt:lpstr>Hvad er matematikkens natur?</vt:lpstr>
      <vt:lpstr>Matematikfagets tre roller i SRP</vt:lpstr>
      <vt:lpstr>Metoder til arbejde I matematik</vt:lpstr>
      <vt:lpstr>Metoder til arbejde I matematik</vt:lpstr>
      <vt:lpstr>Metoder til arbejde I matematik</vt:lpstr>
      <vt:lpstr>Metoder til arbejde I matematik</vt:lpstr>
      <vt:lpstr>Metoder til arbejde I matematik</vt:lpstr>
      <vt:lpstr>Metoder til arbejde I matematik</vt:lpstr>
      <vt:lpstr>Metoder til arbejde I matematik</vt:lpstr>
      <vt:lpstr>Metoder til arbejde I matematik</vt:lpstr>
      <vt:lpstr>Metoder til arbejde I matematik</vt:lpstr>
      <vt:lpstr>Øvelse</vt:lpstr>
      <vt:lpstr>Metoder til arbejde MED matematik</vt:lpstr>
      <vt:lpstr>Metoder til arbejde MED matematik</vt:lpstr>
      <vt:lpstr>Metoder til arbejde MED matematik</vt:lpstr>
      <vt:lpstr>Øvelse</vt:lpstr>
      <vt:lpstr>Metoder til arbejde MED matematik</vt:lpstr>
      <vt:lpstr>Metoder til arbejde MED matematik</vt:lpstr>
      <vt:lpstr>Metoder til arbejde MED matematik</vt:lpstr>
      <vt:lpstr>Metoder til arbejde MED matematik</vt:lpstr>
      <vt:lpstr>Metoder til arbejde MED matematik</vt:lpstr>
      <vt:lpstr>Metoder til arbejde MED matematik</vt:lpstr>
      <vt:lpstr>Metoder til arbejde MED matematik</vt:lpstr>
      <vt:lpstr>Metoder til arbejde OM matematik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Jens Christian Larsen</dc:creator>
  <cp:lastModifiedBy>Jens Christian Larsen</cp:lastModifiedBy>
  <cp:revision>7</cp:revision>
  <dcterms:created xsi:type="dcterms:W3CDTF">2026-03-09T07:31:08Z</dcterms:created>
  <dcterms:modified xsi:type="dcterms:W3CDTF">2026-03-09T07:46:59Z</dcterms:modified>
</cp:coreProperties>
</file>