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339" r:id="rId5"/>
    <p:sldId id="353" r:id="rId6"/>
    <p:sldId id="262" r:id="rId7"/>
    <p:sldId id="274" r:id="rId8"/>
    <p:sldId id="276" r:id="rId9"/>
    <p:sldId id="277" r:id="rId10"/>
    <p:sldId id="278" r:id="rId11"/>
    <p:sldId id="343" r:id="rId12"/>
    <p:sldId id="288" r:id="rId13"/>
    <p:sldId id="344" r:id="rId14"/>
    <p:sldId id="345" r:id="rId15"/>
    <p:sldId id="346" r:id="rId16"/>
    <p:sldId id="347" r:id="rId17"/>
    <p:sldId id="348" r:id="rId18"/>
    <p:sldId id="355" r:id="rId19"/>
    <p:sldId id="354" r:id="rId20"/>
    <p:sldId id="349" r:id="rId21"/>
    <p:sldId id="302" r:id="rId22"/>
    <p:sldId id="350" r:id="rId23"/>
    <p:sldId id="308" r:id="rId24"/>
    <p:sldId id="313" r:id="rId25"/>
    <p:sldId id="315" r:id="rId26"/>
    <p:sldId id="351" r:id="rId27"/>
    <p:sldId id="352" r:id="rId28"/>
    <p:sldId id="320" r:id="rId29"/>
    <p:sldId id="324" r:id="rId30"/>
    <p:sldId id="323" r:id="rId31"/>
    <p:sldId id="322" r:id="rId32"/>
    <p:sldId id="325" r:id="rId33"/>
    <p:sldId id="326" r:id="rId34"/>
    <p:sldId id="327" r:id="rId35"/>
    <p:sldId id="328" r:id="rId36"/>
    <p:sldId id="336" r:id="rId37"/>
    <p:sldId id="332" r:id="rId38"/>
    <p:sldId id="333" r:id="rId39"/>
    <p:sldId id="334" r:id="rId40"/>
    <p:sldId id="335" r:id="rId41"/>
    <p:sldId id="338" r:id="rId4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2"/>
    <p:restoredTop sz="96322"/>
  </p:normalViewPr>
  <p:slideViewPr>
    <p:cSldViewPr snapToGrid="0" snapToObjects="1">
      <p:cViewPr varScale="1">
        <p:scale>
          <a:sx n="91" d="100"/>
          <a:sy n="91" d="100"/>
        </p:scale>
        <p:origin x="200" y="5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464DAC-5E4F-4105-AD1D-E737F760091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B9BBF63-4BEA-4BE8-B899-705CA84B2C78}">
      <dgm:prSet/>
      <dgm:spPr/>
      <dgm:t>
        <a:bodyPr/>
        <a:lstStyle/>
        <a:p>
          <a:r>
            <a:rPr lang="da-DK"/>
            <a:t>CREATE Opret tabel</a:t>
          </a:r>
          <a:endParaRPr lang="en-US"/>
        </a:p>
      </dgm:t>
    </dgm:pt>
    <dgm:pt modelId="{5DAB6A1E-B824-4B4A-87A3-792B3C595E5A}" type="parTrans" cxnId="{E7BE894E-1003-42E3-98D0-4A2F7F05A9FF}">
      <dgm:prSet/>
      <dgm:spPr/>
      <dgm:t>
        <a:bodyPr/>
        <a:lstStyle/>
        <a:p>
          <a:endParaRPr lang="en-US"/>
        </a:p>
      </dgm:t>
    </dgm:pt>
    <dgm:pt modelId="{0CAE728E-1F29-4629-955A-0C6C3D23A026}" type="sibTrans" cxnId="{E7BE894E-1003-42E3-98D0-4A2F7F05A9FF}">
      <dgm:prSet/>
      <dgm:spPr/>
      <dgm:t>
        <a:bodyPr/>
        <a:lstStyle/>
        <a:p>
          <a:endParaRPr lang="en-US"/>
        </a:p>
      </dgm:t>
    </dgm:pt>
    <dgm:pt modelId="{468A16D4-B14E-4698-9262-87BCEBF53D29}">
      <dgm:prSet/>
      <dgm:spPr/>
      <dgm:t>
        <a:bodyPr/>
        <a:lstStyle/>
        <a:p>
          <a:r>
            <a:rPr lang="da-DK"/>
            <a:t>ALTER Ændre tabel</a:t>
          </a:r>
          <a:endParaRPr lang="en-US"/>
        </a:p>
      </dgm:t>
    </dgm:pt>
    <dgm:pt modelId="{828236F8-F67D-46B2-AEC6-3EBFAA0A26A7}" type="parTrans" cxnId="{6F4D8A79-D76F-42B6-8584-1325EDE74533}">
      <dgm:prSet/>
      <dgm:spPr/>
      <dgm:t>
        <a:bodyPr/>
        <a:lstStyle/>
        <a:p>
          <a:endParaRPr lang="en-US"/>
        </a:p>
      </dgm:t>
    </dgm:pt>
    <dgm:pt modelId="{CBA37254-0E85-4F41-A9D0-AA5E9E0E6D91}" type="sibTrans" cxnId="{6F4D8A79-D76F-42B6-8584-1325EDE74533}">
      <dgm:prSet/>
      <dgm:spPr/>
      <dgm:t>
        <a:bodyPr/>
        <a:lstStyle/>
        <a:p>
          <a:endParaRPr lang="en-US"/>
        </a:p>
      </dgm:t>
    </dgm:pt>
    <dgm:pt modelId="{6BB48EEE-F3D0-4A2D-A3A9-AEB1D3DF8BF8}">
      <dgm:prSet/>
      <dgm:spPr/>
      <dgm:t>
        <a:bodyPr/>
        <a:lstStyle/>
        <a:p>
          <a:r>
            <a:rPr lang="da-DK"/>
            <a:t>DROP Nedlæg tabel</a:t>
          </a:r>
          <a:endParaRPr lang="en-US"/>
        </a:p>
      </dgm:t>
    </dgm:pt>
    <dgm:pt modelId="{28858825-6B1C-4CC4-AFCA-982FE5D558C8}" type="parTrans" cxnId="{5A88DFD7-6944-4516-BAF9-2A525A95467E}">
      <dgm:prSet/>
      <dgm:spPr/>
      <dgm:t>
        <a:bodyPr/>
        <a:lstStyle/>
        <a:p>
          <a:endParaRPr lang="en-US"/>
        </a:p>
      </dgm:t>
    </dgm:pt>
    <dgm:pt modelId="{D3DE009F-DA83-4644-AAE5-D010B6D21756}" type="sibTrans" cxnId="{5A88DFD7-6944-4516-BAF9-2A525A95467E}">
      <dgm:prSet/>
      <dgm:spPr/>
      <dgm:t>
        <a:bodyPr/>
        <a:lstStyle/>
        <a:p>
          <a:endParaRPr lang="en-US"/>
        </a:p>
      </dgm:t>
    </dgm:pt>
    <dgm:pt modelId="{95522DA4-B931-4C93-8196-870B3D9C300F}">
      <dgm:prSet/>
      <dgm:spPr/>
      <dgm:t>
        <a:bodyPr/>
        <a:lstStyle/>
        <a:p>
          <a:r>
            <a:rPr lang="da-DK"/>
            <a:t>DESCRIBE Beskriv tabel</a:t>
          </a:r>
          <a:endParaRPr lang="en-US"/>
        </a:p>
      </dgm:t>
    </dgm:pt>
    <dgm:pt modelId="{A910276E-2900-4A4C-8F07-8C8D3FEE6DE4}" type="parTrans" cxnId="{23B7A9A2-0185-41C4-B859-7CDFA678278E}">
      <dgm:prSet/>
      <dgm:spPr/>
      <dgm:t>
        <a:bodyPr/>
        <a:lstStyle/>
        <a:p>
          <a:endParaRPr lang="en-US"/>
        </a:p>
      </dgm:t>
    </dgm:pt>
    <dgm:pt modelId="{812A418E-D1F1-4D81-87C1-646CEA6DFC33}" type="sibTrans" cxnId="{23B7A9A2-0185-41C4-B859-7CDFA678278E}">
      <dgm:prSet/>
      <dgm:spPr/>
      <dgm:t>
        <a:bodyPr/>
        <a:lstStyle/>
        <a:p>
          <a:endParaRPr lang="en-US"/>
        </a:p>
      </dgm:t>
    </dgm:pt>
    <dgm:pt modelId="{FC884524-572C-4CA9-AE5A-D449AA2380D4}">
      <dgm:prSet/>
      <dgm:spPr/>
      <dgm:t>
        <a:bodyPr/>
        <a:lstStyle/>
        <a:p>
          <a:r>
            <a:rPr lang="da-DK"/>
            <a:t>RENAME Omdøb tabel</a:t>
          </a:r>
          <a:endParaRPr lang="en-US"/>
        </a:p>
      </dgm:t>
    </dgm:pt>
    <dgm:pt modelId="{8B0800A0-EA6A-4C80-9E9E-89B609CE8B15}" type="parTrans" cxnId="{7ABB6518-8ADB-4759-92D7-FB4DFA9C442A}">
      <dgm:prSet/>
      <dgm:spPr/>
      <dgm:t>
        <a:bodyPr/>
        <a:lstStyle/>
        <a:p>
          <a:endParaRPr lang="en-US"/>
        </a:p>
      </dgm:t>
    </dgm:pt>
    <dgm:pt modelId="{3E048EA5-D254-4EBC-863B-84A649A83584}" type="sibTrans" cxnId="{7ABB6518-8ADB-4759-92D7-FB4DFA9C442A}">
      <dgm:prSet/>
      <dgm:spPr/>
      <dgm:t>
        <a:bodyPr/>
        <a:lstStyle/>
        <a:p>
          <a:endParaRPr lang="en-US"/>
        </a:p>
      </dgm:t>
    </dgm:pt>
    <dgm:pt modelId="{F317BA9E-C76B-4954-A3B4-3B9642EE79AB}" type="pres">
      <dgm:prSet presAssocID="{B1464DAC-5E4F-4105-AD1D-E737F7600919}" presName="vert0" presStyleCnt="0">
        <dgm:presLayoutVars>
          <dgm:dir/>
          <dgm:animOne val="branch"/>
          <dgm:animLvl val="lvl"/>
        </dgm:presLayoutVars>
      </dgm:prSet>
      <dgm:spPr/>
    </dgm:pt>
    <dgm:pt modelId="{3AA1BEA2-0A2B-40F7-9630-7E761EBBF11C}" type="pres">
      <dgm:prSet presAssocID="{BB9BBF63-4BEA-4BE8-B899-705CA84B2C78}" presName="thickLine" presStyleLbl="alignNode1" presStyleIdx="0" presStyleCnt="5"/>
      <dgm:spPr/>
    </dgm:pt>
    <dgm:pt modelId="{274903E2-F119-40D3-A28A-EE681D121706}" type="pres">
      <dgm:prSet presAssocID="{BB9BBF63-4BEA-4BE8-B899-705CA84B2C78}" presName="horz1" presStyleCnt="0"/>
      <dgm:spPr/>
    </dgm:pt>
    <dgm:pt modelId="{54900571-494A-48B5-9CE5-2F2DD13F859E}" type="pres">
      <dgm:prSet presAssocID="{BB9BBF63-4BEA-4BE8-B899-705CA84B2C78}" presName="tx1" presStyleLbl="revTx" presStyleIdx="0" presStyleCnt="5"/>
      <dgm:spPr/>
    </dgm:pt>
    <dgm:pt modelId="{52F31955-F29F-45D8-903C-3D76B044A7EB}" type="pres">
      <dgm:prSet presAssocID="{BB9BBF63-4BEA-4BE8-B899-705CA84B2C78}" presName="vert1" presStyleCnt="0"/>
      <dgm:spPr/>
    </dgm:pt>
    <dgm:pt modelId="{87115ED2-1684-4F6F-AE1E-EC12A9EC6485}" type="pres">
      <dgm:prSet presAssocID="{468A16D4-B14E-4698-9262-87BCEBF53D29}" presName="thickLine" presStyleLbl="alignNode1" presStyleIdx="1" presStyleCnt="5"/>
      <dgm:spPr/>
    </dgm:pt>
    <dgm:pt modelId="{F40D4D62-6A51-49C4-BF35-829CDB1E3189}" type="pres">
      <dgm:prSet presAssocID="{468A16D4-B14E-4698-9262-87BCEBF53D29}" presName="horz1" presStyleCnt="0"/>
      <dgm:spPr/>
    </dgm:pt>
    <dgm:pt modelId="{B27C15CA-CD54-4B12-9A6D-502EA1D6ED3F}" type="pres">
      <dgm:prSet presAssocID="{468A16D4-B14E-4698-9262-87BCEBF53D29}" presName="tx1" presStyleLbl="revTx" presStyleIdx="1" presStyleCnt="5"/>
      <dgm:spPr/>
    </dgm:pt>
    <dgm:pt modelId="{BA26D3D6-D4CF-44F7-A79A-809D1CED82F8}" type="pres">
      <dgm:prSet presAssocID="{468A16D4-B14E-4698-9262-87BCEBF53D29}" presName="vert1" presStyleCnt="0"/>
      <dgm:spPr/>
    </dgm:pt>
    <dgm:pt modelId="{30B016AD-F2C2-4C08-8B11-CA0AC2A7F95D}" type="pres">
      <dgm:prSet presAssocID="{6BB48EEE-F3D0-4A2D-A3A9-AEB1D3DF8BF8}" presName="thickLine" presStyleLbl="alignNode1" presStyleIdx="2" presStyleCnt="5"/>
      <dgm:spPr/>
    </dgm:pt>
    <dgm:pt modelId="{95DAC4C6-B38E-4674-B1BF-3CDD6CB64D2A}" type="pres">
      <dgm:prSet presAssocID="{6BB48EEE-F3D0-4A2D-A3A9-AEB1D3DF8BF8}" presName="horz1" presStyleCnt="0"/>
      <dgm:spPr/>
    </dgm:pt>
    <dgm:pt modelId="{035E618E-3AB8-4599-8452-F1E917152BB5}" type="pres">
      <dgm:prSet presAssocID="{6BB48EEE-F3D0-4A2D-A3A9-AEB1D3DF8BF8}" presName="tx1" presStyleLbl="revTx" presStyleIdx="2" presStyleCnt="5"/>
      <dgm:spPr/>
    </dgm:pt>
    <dgm:pt modelId="{EFFCF211-1F99-4D38-A9D4-CDC8CBB28F1F}" type="pres">
      <dgm:prSet presAssocID="{6BB48EEE-F3D0-4A2D-A3A9-AEB1D3DF8BF8}" presName="vert1" presStyleCnt="0"/>
      <dgm:spPr/>
    </dgm:pt>
    <dgm:pt modelId="{037B13BC-B8EA-4134-A79F-A72A15536066}" type="pres">
      <dgm:prSet presAssocID="{95522DA4-B931-4C93-8196-870B3D9C300F}" presName="thickLine" presStyleLbl="alignNode1" presStyleIdx="3" presStyleCnt="5"/>
      <dgm:spPr/>
    </dgm:pt>
    <dgm:pt modelId="{A3221CAA-A61A-4FC1-87EC-FA3530D3810C}" type="pres">
      <dgm:prSet presAssocID="{95522DA4-B931-4C93-8196-870B3D9C300F}" presName="horz1" presStyleCnt="0"/>
      <dgm:spPr/>
    </dgm:pt>
    <dgm:pt modelId="{D7BB73F7-BCE5-4ECD-8AD4-5DE9EDE3E7DD}" type="pres">
      <dgm:prSet presAssocID="{95522DA4-B931-4C93-8196-870B3D9C300F}" presName="tx1" presStyleLbl="revTx" presStyleIdx="3" presStyleCnt="5"/>
      <dgm:spPr/>
    </dgm:pt>
    <dgm:pt modelId="{BB82E212-E818-42B7-9F95-8CCCC6F7750E}" type="pres">
      <dgm:prSet presAssocID="{95522DA4-B931-4C93-8196-870B3D9C300F}" presName="vert1" presStyleCnt="0"/>
      <dgm:spPr/>
    </dgm:pt>
    <dgm:pt modelId="{3525BAC9-7690-4826-8719-5B69331DC98E}" type="pres">
      <dgm:prSet presAssocID="{FC884524-572C-4CA9-AE5A-D449AA2380D4}" presName="thickLine" presStyleLbl="alignNode1" presStyleIdx="4" presStyleCnt="5"/>
      <dgm:spPr/>
    </dgm:pt>
    <dgm:pt modelId="{9C4F07A2-43F8-4F60-A423-E7C398F89340}" type="pres">
      <dgm:prSet presAssocID="{FC884524-572C-4CA9-AE5A-D449AA2380D4}" presName="horz1" presStyleCnt="0"/>
      <dgm:spPr/>
    </dgm:pt>
    <dgm:pt modelId="{3D23CE20-347D-4EA6-BF10-837B5273FA31}" type="pres">
      <dgm:prSet presAssocID="{FC884524-572C-4CA9-AE5A-D449AA2380D4}" presName="tx1" presStyleLbl="revTx" presStyleIdx="4" presStyleCnt="5"/>
      <dgm:spPr/>
    </dgm:pt>
    <dgm:pt modelId="{1A0A8549-B4A8-41AE-9229-C66C345BA0D2}" type="pres">
      <dgm:prSet presAssocID="{FC884524-572C-4CA9-AE5A-D449AA2380D4}" presName="vert1" presStyleCnt="0"/>
      <dgm:spPr/>
    </dgm:pt>
  </dgm:ptLst>
  <dgm:cxnLst>
    <dgm:cxn modelId="{2A5C4D01-3880-4E96-8C24-C955002E3F31}" type="presOf" srcId="{BB9BBF63-4BEA-4BE8-B899-705CA84B2C78}" destId="{54900571-494A-48B5-9CE5-2F2DD13F859E}" srcOrd="0" destOrd="0" presId="urn:microsoft.com/office/officeart/2008/layout/LinedList"/>
    <dgm:cxn modelId="{7ABB6518-8ADB-4759-92D7-FB4DFA9C442A}" srcId="{B1464DAC-5E4F-4105-AD1D-E737F7600919}" destId="{FC884524-572C-4CA9-AE5A-D449AA2380D4}" srcOrd="4" destOrd="0" parTransId="{8B0800A0-EA6A-4C80-9E9E-89B609CE8B15}" sibTransId="{3E048EA5-D254-4EBC-863B-84A649A83584}"/>
    <dgm:cxn modelId="{40A6043A-BE28-4078-B498-069B03825C8C}" type="presOf" srcId="{468A16D4-B14E-4698-9262-87BCEBF53D29}" destId="{B27C15CA-CD54-4B12-9A6D-502EA1D6ED3F}" srcOrd="0" destOrd="0" presId="urn:microsoft.com/office/officeart/2008/layout/LinedList"/>
    <dgm:cxn modelId="{E7BE894E-1003-42E3-98D0-4A2F7F05A9FF}" srcId="{B1464DAC-5E4F-4105-AD1D-E737F7600919}" destId="{BB9BBF63-4BEA-4BE8-B899-705CA84B2C78}" srcOrd="0" destOrd="0" parTransId="{5DAB6A1E-B824-4B4A-87A3-792B3C595E5A}" sibTransId="{0CAE728E-1F29-4629-955A-0C6C3D23A026}"/>
    <dgm:cxn modelId="{B0A0626F-8923-4705-A31E-7BE189356A0C}" type="presOf" srcId="{95522DA4-B931-4C93-8196-870B3D9C300F}" destId="{D7BB73F7-BCE5-4ECD-8AD4-5DE9EDE3E7DD}" srcOrd="0" destOrd="0" presId="urn:microsoft.com/office/officeart/2008/layout/LinedList"/>
    <dgm:cxn modelId="{6F4D8A79-D76F-42B6-8584-1325EDE74533}" srcId="{B1464DAC-5E4F-4105-AD1D-E737F7600919}" destId="{468A16D4-B14E-4698-9262-87BCEBF53D29}" srcOrd="1" destOrd="0" parTransId="{828236F8-F67D-46B2-AEC6-3EBFAA0A26A7}" sibTransId="{CBA37254-0E85-4F41-A9D0-AA5E9E0E6D91}"/>
    <dgm:cxn modelId="{499DF086-9898-4BBD-9048-7BD6BB698763}" type="presOf" srcId="{6BB48EEE-F3D0-4A2D-A3A9-AEB1D3DF8BF8}" destId="{035E618E-3AB8-4599-8452-F1E917152BB5}" srcOrd="0" destOrd="0" presId="urn:microsoft.com/office/officeart/2008/layout/LinedList"/>
    <dgm:cxn modelId="{23B7A9A2-0185-41C4-B859-7CDFA678278E}" srcId="{B1464DAC-5E4F-4105-AD1D-E737F7600919}" destId="{95522DA4-B931-4C93-8196-870B3D9C300F}" srcOrd="3" destOrd="0" parTransId="{A910276E-2900-4A4C-8F07-8C8D3FEE6DE4}" sibTransId="{812A418E-D1F1-4D81-87C1-646CEA6DFC33}"/>
    <dgm:cxn modelId="{9C6A07BA-737E-49F6-863A-A836DF62CE53}" type="presOf" srcId="{FC884524-572C-4CA9-AE5A-D449AA2380D4}" destId="{3D23CE20-347D-4EA6-BF10-837B5273FA31}" srcOrd="0" destOrd="0" presId="urn:microsoft.com/office/officeart/2008/layout/LinedList"/>
    <dgm:cxn modelId="{5A88DFD7-6944-4516-BAF9-2A525A95467E}" srcId="{B1464DAC-5E4F-4105-AD1D-E737F7600919}" destId="{6BB48EEE-F3D0-4A2D-A3A9-AEB1D3DF8BF8}" srcOrd="2" destOrd="0" parTransId="{28858825-6B1C-4CC4-AFCA-982FE5D558C8}" sibTransId="{D3DE009F-DA83-4644-AAE5-D010B6D21756}"/>
    <dgm:cxn modelId="{8E7455EE-3D07-4F14-8DD5-259BA1351E02}" type="presOf" srcId="{B1464DAC-5E4F-4105-AD1D-E737F7600919}" destId="{F317BA9E-C76B-4954-A3B4-3B9642EE79AB}" srcOrd="0" destOrd="0" presId="urn:microsoft.com/office/officeart/2008/layout/LinedList"/>
    <dgm:cxn modelId="{EE183CA6-968F-48F7-B923-BE4CE5B43E9A}" type="presParOf" srcId="{F317BA9E-C76B-4954-A3B4-3B9642EE79AB}" destId="{3AA1BEA2-0A2B-40F7-9630-7E761EBBF11C}" srcOrd="0" destOrd="0" presId="urn:microsoft.com/office/officeart/2008/layout/LinedList"/>
    <dgm:cxn modelId="{1FF2A032-FFC2-424F-9404-3257350CA274}" type="presParOf" srcId="{F317BA9E-C76B-4954-A3B4-3B9642EE79AB}" destId="{274903E2-F119-40D3-A28A-EE681D121706}" srcOrd="1" destOrd="0" presId="urn:microsoft.com/office/officeart/2008/layout/LinedList"/>
    <dgm:cxn modelId="{326DF9C7-01C6-4E2C-9FFB-416E33050696}" type="presParOf" srcId="{274903E2-F119-40D3-A28A-EE681D121706}" destId="{54900571-494A-48B5-9CE5-2F2DD13F859E}" srcOrd="0" destOrd="0" presId="urn:microsoft.com/office/officeart/2008/layout/LinedList"/>
    <dgm:cxn modelId="{F051BAAF-8D85-438C-92D4-85A176C456FB}" type="presParOf" srcId="{274903E2-F119-40D3-A28A-EE681D121706}" destId="{52F31955-F29F-45D8-903C-3D76B044A7EB}" srcOrd="1" destOrd="0" presId="urn:microsoft.com/office/officeart/2008/layout/LinedList"/>
    <dgm:cxn modelId="{1ECEAFEB-8CF4-4BD0-8382-4623BCEC30C3}" type="presParOf" srcId="{F317BA9E-C76B-4954-A3B4-3B9642EE79AB}" destId="{87115ED2-1684-4F6F-AE1E-EC12A9EC6485}" srcOrd="2" destOrd="0" presId="urn:microsoft.com/office/officeart/2008/layout/LinedList"/>
    <dgm:cxn modelId="{4C13AC7A-A882-4B2A-BAAA-DBFCB3AE200A}" type="presParOf" srcId="{F317BA9E-C76B-4954-A3B4-3B9642EE79AB}" destId="{F40D4D62-6A51-49C4-BF35-829CDB1E3189}" srcOrd="3" destOrd="0" presId="urn:microsoft.com/office/officeart/2008/layout/LinedList"/>
    <dgm:cxn modelId="{C6FDF95A-5D57-45CD-99B4-E8A0D2937472}" type="presParOf" srcId="{F40D4D62-6A51-49C4-BF35-829CDB1E3189}" destId="{B27C15CA-CD54-4B12-9A6D-502EA1D6ED3F}" srcOrd="0" destOrd="0" presId="urn:microsoft.com/office/officeart/2008/layout/LinedList"/>
    <dgm:cxn modelId="{A60979D0-ED9C-4495-9742-9CC57FB81581}" type="presParOf" srcId="{F40D4D62-6A51-49C4-BF35-829CDB1E3189}" destId="{BA26D3D6-D4CF-44F7-A79A-809D1CED82F8}" srcOrd="1" destOrd="0" presId="urn:microsoft.com/office/officeart/2008/layout/LinedList"/>
    <dgm:cxn modelId="{DBEF411E-1AE1-4231-B208-207BBFB1F58B}" type="presParOf" srcId="{F317BA9E-C76B-4954-A3B4-3B9642EE79AB}" destId="{30B016AD-F2C2-4C08-8B11-CA0AC2A7F95D}" srcOrd="4" destOrd="0" presId="urn:microsoft.com/office/officeart/2008/layout/LinedList"/>
    <dgm:cxn modelId="{04745681-1934-4CF6-A289-6594252B0BB4}" type="presParOf" srcId="{F317BA9E-C76B-4954-A3B4-3B9642EE79AB}" destId="{95DAC4C6-B38E-4674-B1BF-3CDD6CB64D2A}" srcOrd="5" destOrd="0" presId="urn:microsoft.com/office/officeart/2008/layout/LinedList"/>
    <dgm:cxn modelId="{FA73416E-625D-4100-A652-E2A957798FFF}" type="presParOf" srcId="{95DAC4C6-B38E-4674-B1BF-3CDD6CB64D2A}" destId="{035E618E-3AB8-4599-8452-F1E917152BB5}" srcOrd="0" destOrd="0" presId="urn:microsoft.com/office/officeart/2008/layout/LinedList"/>
    <dgm:cxn modelId="{3E752383-42F3-41F0-8E59-CC815328BFF1}" type="presParOf" srcId="{95DAC4C6-B38E-4674-B1BF-3CDD6CB64D2A}" destId="{EFFCF211-1F99-4D38-A9D4-CDC8CBB28F1F}" srcOrd="1" destOrd="0" presId="urn:microsoft.com/office/officeart/2008/layout/LinedList"/>
    <dgm:cxn modelId="{B7739924-07CF-4093-BB2B-47DBFFEDC8C0}" type="presParOf" srcId="{F317BA9E-C76B-4954-A3B4-3B9642EE79AB}" destId="{037B13BC-B8EA-4134-A79F-A72A15536066}" srcOrd="6" destOrd="0" presId="urn:microsoft.com/office/officeart/2008/layout/LinedList"/>
    <dgm:cxn modelId="{6E9E5488-8FCD-4410-B8F6-8BAC9EFE2A55}" type="presParOf" srcId="{F317BA9E-C76B-4954-A3B4-3B9642EE79AB}" destId="{A3221CAA-A61A-4FC1-87EC-FA3530D3810C}" srcOrd="7" destOrd="0" presId="urn:microsoft.com/office/officeart/2008/layout/LinedList"/>
    <dgm:cxn modelId="{9C915183-8EFA-49C8-87E7-2CB0C2A48A7D}" type="presParOf" srcId="{A3221CAA-A61A-4FC1-87EC-FA3530D3810C}" destId="{D7BB73F7-BCE5-4ECD-8AD4-5DE9EDE3E7DD}" srcOrd="0" destOrd="0" presId="urn:microsoft.com/office/officeart/2008/layout/LinedList"/>
    <dgm:cxn modelId="{C1857600-F6DE-4A01-ADA2-8533011AFF07}" type="presParOf" srcId="{A3221CAA-A61A-4FC1-87EC-FA3530D3810C}" destId="{BB82E212-E818-42B7-9F95-8CCCC6F7750E}" srcOrd="1" destOrd="0" presId="urn:microsoft.com/office/officeart/2008/layout/LinedList"/>
    <dgm:cxn modelId="{97FDB3B4-E5EA-4D0B-98CB-FD37D992BC06}" type="presParOf" srcId="{F317BA9E-C76B-4954-A3B4-3B9642EE79AB}" destId="{3525BAC9-7690-4826-8719-5B69331DC98E}" srcOrd="8" destOrd="0" presId="urn:microsoft.com/office/officeart/2008/layout/LinedList"/>
    <dgm:cxn modelId="{B76E3C69-F7A1-434E-9817-893348F77796}" type="presParOf" srcId="{F317BA9E-C76B-4954-A3B4-3B9642EE79AB}" destId="{9C4F07A2-43F8-4F60-A423-E7C398F89340}" srcOrd="9" destOrd="0" presId="urn:microsoft.com/office/officeart/2008/layout/LinedList"/>
    <dgm:cxn modelId="{E9D33EF6-7925-4A8F-9E61-FEE1729D0224}" type="presParOf" srcId="{9C4F07A2-43F8-4F60-A423-E7C398F89340}" destId="{3D23CE20-347D-4EA6-BF10-837B5273FA31}" srcOrd="0" destOrd="0" presId="urn:microsoft.com/office/officeart/2008/layout/LinedList"/>
    <dgm:cxn modelId="{DAD512D3-C8FE-454F-A2DF-F956752C29DA}" type="presParOf" srcId="{9C4F07A2-43F8-4F60-A423-E7C398F89340}" destId="{1A0A8549-B4A8-41AE-9229-C66C345BA0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98F243-0E6D-45E1-AEC6-534C6D70818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91A9DE3-D319-4C70-891B-0D7113137E45}">
      <dgm:prSet/>
      <dgm:spPr/>
      <dgm:t>
        <a:bodyPr/>
        <a:lstStyle/>
        <a:p>
          <a:pPr>
            <a:lnSpc>
              <a:spcPct val="100000"/>
            </a:lnSpc>
          </a:pPr>
          <a:r>
            <a:rPr lang="en-US"/>
            <a:t>INSERT/INDSÆT</a:t>
          </a:r>
        </a:p>
      </dgm:t>
    </dgm:pt>
    <dgm:pt modelId="{22D3D5F3-0640-4341-8B84-EE258305A829}" type="parTrans" cxnId="{8DBF5403-6EE2-4667-9CCF-29F8E563B826}">
      <dgm:prSet/>
      <dgm:spPr/>
      <dgm:t>
        <a:bodyPr/>
        <a:lstStyle/>
        <a:p>
          <a:endParaRPr lang="en-US"/>
        </a:p>
      </dgm:t>
    </dgm:pt>
    <dgm:pt modelId="{9175B506-CCDC-4BC8-BEBD-E4B9EFA3F8FB}" type="sibTrans" cxnId="{8DBF5403-6EE2-4667-9CCF-29F8E563B826}">
      <dgm:prSet/>
      <dgm:spPr/>
      <dgm:t>
        <a:bodyPr/>
        <a:lstStyle/>
        <a:p>
          <a:endParaRPr lang="en-US"/>
        </a:p>
      </dgm:t>
    </dgm:pt>
    <dgm:pt modelId="{46D33E27-BDFF-4C71-96FF-8A956CDCECEC}">
      <dgm:prSet/>
      <dgm:spPr/>
      <dgm:t>
        <a:bodyPr/>
        <a:lstStyle/>
        <a:p>
          <a:pPr>
            <a:lnSpc>
              <a:spcPct val="100000"/>
            </a:lnSpc>
          </a:pPr>
          <a:r>
            <a:rPr lang="en-US"/>
            <a:t>UPDATE/OPDATER</a:t>
          </a:r>
        </a:p>
      </dgm:t>
    </dgm:pt>
    <dgm:pt modelId="{DA708140-81D2-43F5-9272-9EB2B4C6D490}" type="parTrans" cxnId="{53695FD6-5558-4F4D-B958-B28B1FFDF446}">
      <dgm:prSet/>
      <dgm:spPr/>
      <dgm:t>
        <a:bodyPr/>
        <a:lstStyle/>
        <a:p>
          <a:endParaRPr lang="en-US"/>
        </a:p>
      </dgm:t>
    </dgm:pt>
    <dgm:pt modelId="{5A3C66C3-B065-4B37-9E72-A7BAFEED021E}" type="sibTrans" cxnId="{53695FD6-5558-4F4D-B958-B28B1FFDF446}">
      <dgm:prSet/>
      <dgm:spPr/>
      <dgm:t>
        <a:bodyPr/>
        <a:lstStyle/>
        <a:p>
          <a:endParaRPr lang="en-US"/>
        </a:p>
      </dgm:t>
    </dgm:pt>
    <dgm:pt modelId="{D65E9B6A-7BD0-499F-B431-0C9F714FF539}">
      <dgm:prSet/>
      <dgm:spPr/>
      <dgm:t>
        <a:bodyPr/>
        <a:lstStyle/>
        <a:p>
          <a:pPr>
            <a:lnSpc>
              <a:spcPct val="100000"/>
            </a:lnSpc>
          </a:pPr>
          <a:r>
            <a:rPr lang="en-US"/>
            <a:t>DELETE/SLET</a:t>
          </a:r>
        </a:p>
      </dgm:t>
    </dgm:pt>
    <dgm:pt modelId="{67024FEB-7CAC-4772-AC4A-3667FE6A826F}" type="parTrans" cxnId="{1D08528F-DB06-4B67-A2DE-0CBD69694817}">
      <dgm:prSet/>
      <dgm:spPr/>
      <dgm:t>
        <a:bodyPr/>
        <a:lstStyle/>
        <a:p>
          <a:endParaRPr lang="en-US"/>
        </a:p>
      </dgm:t>
    </dgm:pt>
    <dgm:pt modelId="{CF401295-811E-4216-8810-82DF7CF5F1F7}" type="sibTrans" cxnId="{1D08528F-DB06-4B67-A2DE-0CBD69694817}">
      <dgm:prSet/>
      <dgm:spPr/>
      <dgm:t>
        <a:bodyPr/>
        <a:lstStyle/>
        <a:p>
          <a:endParaRPr lang="en-US"/>
        </a:p>
      </dgm:t>
    </dgm:pt>
    <dgm:pt modelId="{E6D5D27F-3372-41D3-B027-7D4F92D17B1A}">
      <dgm:prSet/>
      <dgm:spPr/>
      <dgm:t>
        <a:bodyPr/>
        <a:lstStyle/>
        <a:p>
          <a:pPr>
            <a:lnSpc>
              <a:spcPct val="100000"/>
            </a:lnSpc>
          </a:pPr>
          <a:r>
            <a:rPr lang="en-US"/>
            <a:t>SELECT/VÆLG</a:t>
          </a:r>
        </a:p>
      </dgm:t>
    </dgm:pt>
    <dgm:pt modelId="{04E318D5-FBA4-40B3-8BE1-4252C7CB0EA9}" type="parTrans" cxnId="{F8C51AD4-5F54-4C20-9C44-3CF5F232BC45}">
      <dgm:prSet/>
      <dgm:spPr/>
      <dgm:t>
        <a:bodyPr/>
        <a:lstStyle/>
        <a:p>
          <a:endParaRPr lang="en-US"/>
        </a:p>
      </dgm:t>
    </dgm:pt>
    <dgm:pt modelId="{E248B53C-3209-48B9-83CC-1B348D76EA4D}" type="sibTrans" cxnId="{F8C51AD4-5F54-4C20-9C44-3CF5F232BC45}">
      <dgm:prSet/>
      <dgm:spPr/>
      <dgm:t>
        <a:bodyPr/>
        <a:lstStyle/>
        <a:p>
          <a:endParaRPr lang="en-US"/>
        </a:p>
      </dgm:t>
    </dgm:pt>
    <dgm:pt modelId="{2F26EBED-61A5-4E2B-AEED-E1B8C1B70FC6}">
      <dgm:prSet/>
      <dgm:spPr/>
      <dgm:t>
        <a:bodyPr/>
        <a:lstStyle/>
        <a:p>
          <a:pPr>
            <a:lnSpc>
              <a:spcPct val="100000"/>
            </a:lnSpc>
          </a:pPr>
          <a:r>
            <a:rPr lang="en-US"/>
            <a:t>MERGE/FUSIONERE</a:t>
          </a:r>
        </a:p>
      </dgm:t>
    </dgm:pt>
    <dgm:pt modelId="{97A2B142-5287-4895-898C-86F953ABF154}" type="parTrans" cxnId="{A94CB5FF-76AB-4542-A018-17BB0FF664CF}">
      <dgm:prSet/>
      <dgm:spPr/>
      <dgm:t>
        <a:bodyPr/>
        <a:lstStyle/>
        <a:p>
          <a:endParaRPr lang="en-US"/>
        </a:p>
      </dgm:t>
    </dgm:pt>
    <dgm:pt modelId="{4EDF7D47-820C-4089-A9FC-45FB849F4F94}" type="sibTrans" cxnId="{A94CB5FF-76AB-4542-A018-17BB0FF664CF}">
      <dgm:prSet/>
      <dgm:spPr/>
      <dgm:t>
        <a:bodyPr/>
        <a:lstStyle/>
        <a:p>
          <a:endParaRPr lang="en-US"/>
        </a:p>
      </dgm:t>
    </dgm:pt>
    <dgm:pt modelId="{F4CD9F39-D266-4AB6-928B-5522575BF395}" type="pres">
      <dgm:prSet presAssocID="{BC98F243-0E6D-45E1-AEC6-534C6D70818F}" presName="root" presStyleCnt="0">
        <dgm:presLayoutVars>
          <dgm:dir/>
          <dgm:resizeHandles val="exact"/>
        </dgm:presLayoutVars>
      </dgm:prSet>
      <dgm:spPr/>
    </dgm:pt>
    <dgm:pt modelId="{0745EA1D-AB7F-4838-8322-B75D3672DF4C}" type="pres">
      <dgm:prSet presAssocID="{C91A9DE3-D319-4C70-891B-0D7113137E45}" presName="compNode" presStyleCnt="0"/>
      <dgm:spPr/>
    </dgm:pt>
    <dgm:pt modelId="{CDBADB64-75D3-412F-9C19-A8C605E14252}" type="pres">
      <dgm:prSet presAssocID="{C91A9DE3-D319-4C70-891B-0D7113137E45}" presName="bgRect" presStyleLbl="bgShp" presStyleIdx="0" presStyleCnt="5"/>
      <dgm:spPr/>
    </dgm:pt>
    <dgm:pt modelId="{6B2CE9BC-E086-4100-A807-C18A7BADB4B1}" type="pres">
      <dgm:prSet presAssocID="{C91A9DE3-D319-4C70-891B-0D7113137E4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nut"/>
        </a:ext>
      </dgm:extLst>
    </dgm:pt>
    <dgm:pt modelId="{DAB7A5EA-E696-4279-8B45-A31C5597135A}" type="pres">
      <dgm:prSet presAssocID="{C91A9DE3-D319-4C70-891B-0D7113137E45}" presName="spaceRect" presStyleCnt="0"/>
      <dgm:spPr/>
    </dgm:pt>
    <dgm:pt modelId="{674448F4-D5C4-4019-A68C-0936AFBAF691}" type="pres">
      <dgm:prSet presAssocID="{C91A9DE3-D319-4C70-891B-0D7113137E45}" presName="parTx" presStyleLbl="revTx" presStyleIdx="0" presStyleCnt="5">
        <dgm:presLayoutVars>
          <dgm:chMax val="0"/>
          <dgm:chPref val="0"/>
        </dgm:presLayoutVars>
      </dgm:prSet>
      <dgm:spPr/>
    </dgm:pt>
    <dgm:pt modelId="{4958B214-68CF-4A47-B1EB-769D57333EE5}" type="pres">
      <dgm:prSet presAssocID="{9175B506-CCDC-4BC8-BEBD-E4B9EFA3F8FB}" presName="sibTrans" presStyleCnt="0"/>
      <dgm:spPr/>
    </dgm:pt>
    <dgm:pt modelId="{56F9B915-1CE0-43CB-8BEF-F1439A19BA5C}" type="pres">
      <dgm:prSet presAssocID="{46D33E27-BDFF-4C71-96FF-8A956CDCECEC}" presName="compNode" presStyleCnt="0"/>
      <dgm:spPr/>
    </dgm:pt>
    <dgm:pt modelId="{E691FB67-9ACF-4EBF-8A7C-19E5F14D885F}" type="pres">
      <dgm:prSet presAssocID="{46D33E27-BDFF-4C71-96FF-8A956CDCECEC}" presName="bgRect" presStyleLbl="bgShp" presStyleIdx="1" presStyleCnt="5"/>
      <dgm:spPr/>
    </dgm:pt>
    <dgm:pt modelId="{5A64E5B0-4757-41C4-AA22-C449EFC118CB}" type="pres">
      <dgm:prSet presAssocID="{46D33E27-BDFF-4C71-96FF-8A956CDCECE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fresh"/>
        </a:ext>
      </dgm:extLst>
    </dgm:pt>
    <dgm:pt modelId="{7A20F6EC-CB5B-42EC-986C-9D6D5A5B126B}" type="pres">
      <dgm:prSet presAssocID="{46D33E27-BDFF-4C71-96FF-8A956CDCECEC}" presName="spaceRect" presStyleCnt="0"/>
      <dgm:spPr/>
    </dgm:pt>
    <dgm:pt modelId="{B087C9AA-E245-4CBF-AD46-6270877F2935}" type="pres">
      <dgm:prSet presAssocID="{46D33E27-BDFF-4C71-96FF-8A956CDCECEC}" presName="parTx" presStyleLbl="revTx" presStyleIdx="1" presStyleCnt="5">
        <dgm:presLayoutVars>
          <dgm:chMax val="0"/>
          <dgm:chPref val="0"/>
        </dgm:presLayoutVars>
      </dgm:prSet>
      <dgm:spPr/>
    </dgm:pt>
    <dgm:pt modelId="{1B6593CE-25F3-4213-8DAC-FA91107B8A81}" type="pres">
      <dgm:prSet presAssocID="{5A3C66C3-B065-4B37-9E72-A7BAFEED021E}" presName="sibTrans" presStyleCnt="0"/>
      <dgm:spPr/>
    </dgm:pt>
    <dgm:pt modelId="{6E0AF005-A139-4C52-B346-3E08D21A5152}" type="pres">
      <dgm:prSet presAssocID="{D65E9B6A-7BD0-499F-B431-0C9F714FF539}" presName="compNode" presStyleCnt="0"/>
      <dgm:spPr/>
    </dgm:pt>
    <dgm:pt modelId="{28BC2446-AA8F-4BCF-B96B-E6F9033A2156}" type="pres">
      <dgm:prSet presAssocID="{D65E9B6A-7BD0-499F-B431-0C9F714FF539}" presName="bgRect" presStyleLbl="bgShp" presStyleIdx="2" presStyleCnt="5"/>
      <dgm:spPr/>
    </dgm:pt>
    <dgm:pt modelId="{22A812D1-C3DB-4A35-9A52-5509F76D6799}" type="pres">
      <dgm:prSet presAssocID="{D65E9B6A-7BD0-499F-B431-0C9F714FF53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ffald"/>
        </a:ext>
      </dgm:extLst>
    </dgm:pt>
    <dgm:pt modelId="{38F6998B-544C-455B-92E0-F49DFEB99764}" type="pres">
      <dgm:prSet presAssocID="{D65E9B6A-7BD0-499F-B431-0C9F714FF539}" presName="spaceRect" presStyleCnt="0"/>
      <dgm:spPr/>
    </dgm:pt>
    <dgm:pt modelId="{2E238CD8-AF99-4ABE-954E-AFBD20E57D32}" type="pres">
      <dgm:prSet presAssocID="{D65E9B6A-7BD0-499F-B431-0C9F714FF539}" presName="parTx" presStyleLbl="revTx" presStyleIdx="2" presStyleCnt="5">
        <dgm:presLayoutVars>
          <dgm:chMax val="0"/>
          <dgm:chPref val="0"/>
        </dgm:presLayoutVars>
      </dgm:prSet>
      <dgm:spPr/>
    </dgm:pt>
    <dgm:pt modelId="{9E8F8437-08F9-44CA-BCFB-4ED28D87DAA7}" type="pres">
      <dgm:prSet presAssocID="{CF401295-811E-4216-8810-82DF7CF5F1F7}" presName="sibTrans" presStyleCnt="0"/>
      <dgm:spPr/>
    </dgm:pt>
    <dgm:pt modelId="{CBB02703-096F-4BC6-8A70-4C386EB88A5F}" type="pres">
      <dgm:prSet presAssocID="{E6D5D27F-3372-41D3-B027-7D4F92D17B1A}" presName="compNode" presStyleCnt="0"/>
      <dgm:spPr/>
    </dgm:pt>
    <dgm:pt modelId="{15044FBD-F85C-4BE9-BCD8-FA5F775288B7}" type="pres">
      <dgm:prSet presAssocID="{E6D5D27F-3372-41D3-B027-7D4F92D17B1A}" presName="bgRect" presStyleLbl="bgShp" presStyleIdx="3" presStyleCnt="5"/>
      <dgm:spPr/>
    </dgm:pt>
    <dgm:pt modelId="{A11571A4-5D94-4B8F-8617-7961355622A6}" type="pres">
      <dgm:prSet presAssocID="{E6D5D27F-3372-41D3-B027-7D4F92D17B1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ight Pointing Backhand Index"/>
        </a:ext>
      </dgm:extLst>
    </dgm:pt>
    <dgm:pt modelId="{9BA9AA9D-4C5D-4E64-AD07-E9132E963388}" type="pres">
      <dgm:prSet presAssocID="{E6D5D27F-3372-41D3-B027-7D4F92D17B1A}" presName="spaceRect" presStyleCnt="0"/>
      <dgm:spPr/>
    </dgm:pt>
    <dgm:pt modelId="{2F7C2983-8442-43F0-9DE1-C0099BFA1A9A}" type="pres">
      <dgm:prSet presAssocID="{E6D5D27F-3372-41D3-B027-7D4F92D17B1A}" presName="parTx" presStyleLbl="revTx" presStyleIdx="3" presStyleCnt="5">
        <dgm:presLayoutVars>
          <dgm:chMax val="0"/>
          <dgm:chPref val="0"/>
        </dgm:presLayoutVars>
      </dgm:prSet>
      <dgm:spPr/>
    </dgm:pt>
    <dgm:pt modelId="{39DBE168-57FD-4725-8862-997199B4C053}" type="pres">
      <dgm:prSet presAssocID="{E248B53C-3209-48B9-83CC-1B348D76EA4D}" presName="sibTrans" presStyleCnt="0"/>
      <dgm:spPr/>
    </dgm:pt>
    <dgm:pt modelId="{F65E4414-FA55-4680-A548-7F30B8D67433}" type="pres">
      <dgm:prSet presAssocID="{2F26EBED-61A5-4E2B-AEED-E1B8C1B70FC6}" presName="compNode" presStyleCnt="0"/>
      <dgm:spPr/>
    </dgm:pt>
    <dgm:pt modelId="{0D10F2DD-8396-48DD-B3EA-B85B80F06324}" type="pres">
      <dgm:prSet presAssocID="{2F26EBED-61A5-4E2B-AEED-E1B8C1B70FC6}" presName="bgRect" presStyleLbl="bgShp" presStyleIdx="4" presStyleCnt="5"/>
      <dgm:spPr/>
    </dgm:pt>
    <dgm:pt modelId="{C3652730-F2BC-4AC7-8B4F-E4456C11A920}" type="pres">
      <dgm:prSet presAssocID="{2F26EBED-61A5-4E2B-AEED-E1B8C1B70FC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Rutediagram"/>
        </a:ext>
      </dgm:extLst>
    </dgm:pt>
    <dgm:pt modelId="{794B10AF-EB2E-47F7-9EF1-569011ACF163}" type="pres">
      <dgm:prSet presAssocID="{2F26EBED-61A5-4E2B-AEED-E1B8C1B70FC6}" presName="spaceRect" presStyleCnt="0"/>
      <dgm:spPr/>
    </dgm:pt>
    <dgm:pt modelId="{31E7ABE7-1401-42FB-A5B2-C4DF06859E4F}" type="pres">
      <dgm:prSet presAssocID="{2F26EBED-61A5-4E2B-AEED-E1B8C1B70FC6}" presName="parTx" presStyleLbl="revTx" presStyleIdx="4" presStyleCnt="5">
        <dgm:presLayoutVars>
          <dgm:chMax val="0"/>
          <dgm:chPref val="0"/>
        </dgm:presLayoutVars>
      </dgm:prSet>
      <dgm:spPr/>
    </dgm:pt>
  </dgm:ptLst>
  <dgm:cxnLst>
    <dgm:cxn modelId="{8DBF5403-6EE2-4667-9CCF-29F8E563B826}" srcId="{BC98F243-0E6D-45E1-AEC6-534C6D70818F}" destId="{C91A9DE3-D319-4C70-891B-0D7113137E45}" srcOrd="0" destOrd="0" parTransId="{22D3D5F3-0640-4341-8B84-EE258305A829}" sibTransId="{9175B506-CCDC-4BC8-BEBD-E4B9EFA3F8FB}"/>
    <dgm:cxn modelId="{6B3DDF49-A11D-AF4E-8C7F-56813A4B477F}" type="presOf" srcId="{BC98F243-0E6D-45E1-AEC6-534C6D70818F}" destId="{F4CD9F39-D266-4AB6-928B-5522575BF395}" srcOrd="0" destOrd="0" presId="urn:microsoft.com/office/officeart/2018/2/layout/IconVerticalSolidList"/>
    <dgm:cxn modelId="{8F183859-EE34-574F-A90D-D590F52F246C}" type="presOf" srcId="{46D33E27-BDFF-4C71-96FF-8A956CDCECEC}" destId="{B087C9AA-E245-4CBF-AD46-6270877F2935}" srcOrd="0" destOrd="0" presId="urn:microsoft.com/office/officeart/2018/2/layout/IconVerticalSolidList"/>
    <dgm:cxn modelId="{D5A37887-0D64-B94B-ABBE-8A959755CF6F}" type="presOf" srcId="{2F26EBED-61A5-4E2B-AEED-E1B8C1B70FC6}" destId="{31E7ABE7-1401-42FB-A5B2-C4DF06859E4F}" srcOrd="0" destOrd="0" presId="urn:microsoft.com/office/officeart/2018/2/layout/IconVerticalSolidList"/>
    <dgm:cxn modelId="{1D08528F-DB06-4B67-A2DE-0CBD69694817}" srcId="{BC98F243-0E6D-45E1-AEC6-534C6D70818F}" destId="{D65E9B6A-7BD0-499F-B431-0C9F714FF539}" srcOrd="2" destOrd="0" parTransId="{67024FEB-7CAC-4772-AC4A-3667FE6A826F}" sibTransId="{CF401295-811E-4216-8810-82DF7CF5F1F7}"/>
    <dgm:cxn modelId="{11E5CEA1-ECC5-0F45-BBF6-53961CC2BEDD}" type="presOf" srcId="{E6D5D27F-3372-41D3-B027-7D4F92D17B1A}" destId="{2F7C2983-8442-43F0-9DE1-C0099BFA1A9A}" srcOrd="0" destOrd="0" presId="urn:microsoft.com/office/officeart/2018/2/layout/IconVerticalSolidList"/>
    <dgm:cxn modelId="{FD4AECC0-84BB-C745-BBD2-72950A34582C}" type="presOf" srcId="{D65E9B6A-7BD0-499F-B431-0C9F714FF539}" destId="{2E238CD8-AF99-4ABE-954E-AFBD20E57D32}" srcOrd="0" destOrd="0" presId="urn:microsoft.com/office/officeart/2018/2/layout/IconVerticalSolidList"/>
    <dgm:cxn modelId="{89343ACF-DC6D-9946-9D6B-2B022479B929}" type="presOf" srcId="{C91A9DE3-D319-4C70-891B-0D7113137E45}" destId="{674448F4-D5C4-4019-A68C-0936AFBAF691}" srcOrd="0" destOrd="0" presId="urn:microsoft.com/office/officeart/2018/2/layout/IconVerticalSolidList"/>
    <dgm:cxn modelId="{F8C51AD4-5F54-4C20-9C44-3CF5F232BC45}" srcId="{BC98F243-0E6D-45E1-AEC6-534C6D70818F}" destId="{E6D5D27F-3372-41D3-B027-7D4F92D17B1A}" srcOrd="3" destOrd="0" parTransId="{04E318D5-FBA4-40B3-8BE1-4252C7CB0EA9}" sibTransId="{E248B53C-3209-48B9-83CC-1B348D76EA4D}"/>
    <dgm:cxn modelId="{53695FD6-5558-4F4D-B958-B28B1FFDF446}" srcId="{BC98F243-0E6D-45E1-AEC6-534C6D70818F}" destId="{46D33E27-BDFF-4C71-96FF-8A956CDCECEC}" srcOrd="1" destOrd="0" parTransId="{DA708140-81D2-43F5-9272-9EB2B4C6D490}" sibTransId="{5A3C66C3-B065-4B37-9E72-A7BAFEED021E}"/>
    <dgm:cxn modelId="{A94CB5FF-76AB-4542-A018-17BB0FF664CF}" srcId="{BC98F243-0E6D-45E1-AEC6-534C6D70818F}" destId="{2F26EBED-61A5-4E2B-AEED-E1B8C1B70FC6}" srcOrd="4" destOrd="0" parTransId="{97A2B142-5287-4895-898C-86F953ABF154}" sibTransId="{4EDF7D47-820C-4089-A9FC-45FB849F4F94}"/>
    <dgm:cxn modelId="{0414CCE3-FCCF-6C46-8C5F-956ADA28F921}" type="presParOf" srcId="{F4CD9F39-D266-4AB6-928B-5522575BF395}" destId="{0745EA1D-AB7F-4838-8322-B75D3672DF4C}" srcOrd="0" destOrd="0" presId="urn:microsoft.com/office/officeart/2018/2/layout/IconVerticalSolidList"/>
    <dgm:cxn modelId="{78133B05-43CD-AD4B-BA6C-F13571D677F3}" type="presParOf" srcId="{0745EA1D-AB7F-4838-8322-B75D3672DF4C}" destId="{CDBADB64-75D3-412F-9C19-A8C605E14252}" srcOrd="0" destOrd="0" presId="urn:microsoft.com/office/officeart/2018/2/layout/IconVerticalSolidList"/>
    <dgm:cxn modelId="{9767DE73-1FD1-9B4E-9E9E-A5D7234CC5C1}" type="presParOf" srcId="{0745EA1D-AB7F-4838-8322-B75D3672DF4C}" destId="{6B2CE9BC-E086-4100-A807-C18A7BADB4B1}" srcOrd="1" destOrd="0" presId="urn:microsoft.com/office/officeart/2018/2/layout/IconVerticalSolidList"/>
    <dgm:cxn modelId="{42DCB73F-6C76-F842-BEB7-BD0E0FDE34C1}" type="presParOf" srcId="{0745EA1D-AB7F-4838-8322-B75D3672DF4C}" destId="{DAB7A5EA-E696-4279-8B45-A31C5597135A}" srcOrd="2" destOrd="0" presId="urn:microsoft.com/office/officeart/2018/2/layout/IconVerticalSolidList"/>
    <dgm:cxn modelId="{0EBD11C9-BE5C-6047-8A7A-1C5F8491EA1C}" type="presParOf" srcId="{0745EA1D-AB7F-4838-8322-B75D3672DF4C}" destId="{674448F4-D5C4-4019-A68C-0936AFBAF691}" srcOrd="3" destOrd="0" presId="urn:microsoft.com/office/officeart/2018/2/layout/IconVerticalSolidList"/>
    <dgm:cxn modelId="{C3F4DB0D-213A-7F40-8064-1828F6AF133C}" type="presParOf" srcId="{F4CD9F39-D266-4AB6-928B-5522575BF395}" destId="{4958B214-68CF-4A47-B1EB-769D57333EE5}" srcOrd="1" destOrd="0" presId="urn:microsoft.com/office/officeart/2018/2/layout/IconVerticalSolidList"/>
    <dgm:cxn modelId="{030D1A78-1177-F845-BEE1-E777D3B0F29F}" type="presParOf" srcId="{F4CD9F39-D266-4AB6-928B-5522575BF395}" destId="{56F9B915-1CE0-43CB-8BEF-F1439A19BA5C}" srcOrd="2" destOrd="0" presId="urn:microsoft.com/office/officeart/2018/2/layout/IconVerticalSolidList"/>
    <dgm:cxn modelId="{5A00827C-D135-844B-B799-A7BD55EB659A}" type="presParOf" srcId="{56F9B915-1CE0-43CB-8BEF-F1439A19BA5C}" destId="{E691FB67-9ACF-4EBF-8A7C-19E5F14D885F}" srcOrd="0" destOrd="0" presId="urn:microsoft.com/office/officeart/2018/2/layout/IconVerticalSolidList"/>
    <dgm:cxn modelId="{E0F7CC51-CD5A-2248-B9BF-9F62B4D0656A}" type="presParOf" srcId="{56F9B915-1CE0-43CB-8BEF-F1439A19BA5C}" destId="{5A64E5B0-4757-41C4-AA22-C449EFC118CB}" srcOrd="1" destOrd="0" presId="urn:microsoft.com/office/officeart/2018/2/layout/IconVerticalSolidList"/>
    <dgm:cxn modelId="{6FF3EEE9-951A-E146-A985-BD6D5E367CA3}" type="presParOf" srcId="{56F9B915-1CE0-43CB-8BEF-F1439A19BA5C}" destId="{7A20F6EC-CB5B-42EC-986C-9D6D5A5B126B}" srcOrd="2" destOrd="0" presId="urn:microsoft.com/office/officeart/2018/2/layout/IconVerticalSolidList"/>
    <dgm:cxn modelId="{FD8AA12B-464B-6645-A5F7-FE0AD5ED55BA}" type="presParOf" srcId="{56F9B915-1CE0-43CB-8BEF-F1439A19BA5C}" destId="{B087C9AA-E245-4CBF-AD46-6270877F2935}" srcOrd="3" destOrd="0" presId="urn:microsoft.com/office/officeart/2018/2/layout/IconVerticalSolidList"/>
    <dgm:cxn modelId="{C964F967-1501-6B42-86AB-380B027524CC}" type="presParOf" srcId="{F4CD9F39-D266-4AB6-928B-5522575BF395}" destId="{1B6593CE-25F3-4213-8DAC-FA91107B8A81}" srcOrd="3" destOrd="0" presId="urn:microsoft.com/office/officeart/2018/2/layout/IconVerticalSolidList"/>
    <dgm:cxn modelId="{80F34542-786F-E24F-93E5-C6CC4A579330}" type="presParOf" srcId="{F4CD9F39-D266-4AB6-928B-5522575BF395}" destId="{6E0AF005-A139-4C52-B346-3E08D21A5152}" srcOrd="4" destOrd="0" presId="urn:microsoft.com/office/officeart/2018/2/layout/IconVerticalSolidList"/>
    <dgm:cxn modelId="{267F907A-C758-4B47-AC13-F1B58DC34060}" type="presParOf" srcId="{6E0AF005-A139-4C52-B346-3E08D21A5152}" destId="{28BC2446-AA8F-4BCF-B96B-E6F9033A2156}" srcOrd="0" destOrd="0" presId="urn:microsoft.com/office/officeart/2018/2/layout/IconVerticalSolidList"/>
    <dgm:cxn modelId="{3F4E0450-13D8-5449-B2E5-1D55F30A33AE}" type="presParOf" srcId="{6E0AF005-A139-4C52-B346-3E08D21A5152}" destId="{22A812D1-C3DB-4A35-9A52-5509F76D6799}" srcOrd="1" destOrd="0" presId="urn:microsoft.com/office/officeart/2018/2/layout/IconVerticalSolidList"/>
    <dgm:cxn modelId="{A47F5CFD-59C8-394A-AB88-48EDE611C112}" type="presParOf" srcId="{6E0AF005-A139-4C52-B346-3E08D21A5152}" destId="{38F6998B-544C-455B-92E0-F49DFEB99764}" srcOrd="2" destOrd="0" presId="urn:microsoft.com/office/officeart/2018/2/layout/IconVerticalSolidList"/>
    <dgm:cxn modelId="{A12833E7-B375-3040-8027-B348E2DF715F}" type="presParOf" srcId="{6E0AF005-A139-4C52-B346-3E08D21A5152}" destId="{2E238CD8-AF99-4ABE-954E-AFBD20E57D32}" srcOrd="3" destOrd="0" presId="urn:microsoft.com/office/officeart/2018/2/layout/IconVerticalSolidList"/>
    <dgm:cxn modelId="{BDAF4105-A438-4842-B71E-00458192E78E}" type="presParOf" srcId="{F4CD9F39-D266-4AB6-928B-5522575BF395}" destId="{9E8F8437-08F9-44CA-BCFB-4ED28D87DAA7}" srcOrd="5" destOrd="0" presId="urn:microsoft.com/office/officeart/2018/2/layout/IconVerticalSolidList"/>
    <dgm:cxn modelId="{B60163C5-0C30-4242-8DB2-ABFCBB8771DA}" type="presParOf" srcId="{F4CD9F39-D266-4AB6-928B-5522575BF395}" destId="{CBB02703-096F-4BC6-8A70-4C386EB88A5F}" srcOrd="6" destOrd="0" presId="urn:microsoft.com/office/officeart/2018/2/layout/IconVerticalSolidList"/>
    <dgm:cxn modelId="{B2D91468-0870-AE4C-96A4-49D7FBE21F7B}" type="presParOf" srcId="{CBB02703-096F-4BC6-8A70-4C386EB88A5F}" destId="{15044FBD-F85C-4BE9-BCD8-FA5F775288B7}" srcOrd="0" destOrd="0" presId="urn:microsoft.com/office/officeart/2018/2/layout/IconVerticalSolidList"/>
    <dgm:cxn modelId="{38B8396F-1840-DF4E-9814-B48752BF1433}" type="presParOf" srcId="{CBB02703-096F-4BC6-8A70-4C386EB88A5F}" destId="{A11571A4-5D94-4B8F-8617-7961355622A6}" srcOrd="1" destOrd="0" presId="urn:microsoft.com/office/officeart/2018/2/layout/IconVerticalSolidList"/>
    <dgm:cxn modelId="{F224DCE2-289C-914A-870D-FE162133096E}" type="presParOf" srcId="{CBB02703-096F-4BC6-8A70-4C386EB88A5F}" destId="{9BA9AA9D-4C5D-4E64-AD07-E9132E963388}" srcOrd="2" destOrd="0" presId="urn:microsoft.com/office/officeart/2018/2/layout/IconVerticalSolidList"/>
    <dgm:cxn modelId="{8871518C-6281-E44C-B6E0-EA2BADF5383C}" type="presParOf" srcId="{CBB02703-096F-4BC6-8A70-4C386EB88A5F}" destId="{2F7C2983-8442-43F0-9DE1-C0099BFA1A9A}" srcOrd="3" destOrd="0" presId="urn:microsoft.com/office/officeart/2018/2/layout/IconVerticalSolidList"/>
    <dgm:cxn modelId="{B8F74D35-0DD9-B84B-9D38-AD2265A4A803}" type="presParOf" srcId="{F4CD9F39-D266-4AB6-928B-5522575BF395}" destId="{39DBE168-57FD-4725-8862-997199B4C053}" srcOrd="7" destOrd="0" presId="urn:microsoft.com/office/officeart/2018/2/layout/IconVerticalSolidList"/>
    <dgm:cxn modelId="{09397D98-6335-984D-83D8-131F6929CCA3}" type="presParOf" srcId="{F4CD9F39-D266-4AB6-928B-5522575BF395}" destId="{F65E4414-FA55-4680-A548-7F30B8D67433}" srcOrd="8" destOrd="0" presId="urn:microsoft.com/office/officeart/2018/2/layout/IconVerticalSolidList"/>
    <dgm:cxn modelId="{3EB8A7EF-34C4-E141-8C44-CCEFFB9BF441}" type="presParOf" srcId="{F65E4414-FA55-4680-A548-7F30B8D67433}" destId="{0D10F2DD-8396-48DD-B3EA-B85B80F06324}" srcOrd="0" destOrd="0" presId="urn:microsoft.com/office/officeart/2018/2/layout/IconVerticalSolidList"/>
    <dgm:cxn modelId="{69A6235A-87A3-E249-8688-5AC416D75CBD}" type="presParOf" srcId="{F65E4414-FA55-4680-A548-7F30B8D67433}" destId="{C3652730-F2BC-4AC7-8B4F-E4456C11A920}" srcOrd="1" destOrd="0" presId="urn:microsoft.com/office/officeart/2018/2/layout/IconVerticalSolidList"/>
    <dgm:cxn modelId="{7D4A346C-7D1B-7C46-8552-22565D85409F}" type="presParOf" srcId="{F65E4414-FA55-4680-A548-7F30B8D67433}" destId="{794B10AF-EB2E-47F7-9EF1-569011ACF163}" srcOrd="2" destOrd="0" presId="urn:microsoft.com/office/officeart/2018/2/layout/IconVerticalSolidList"/>
    <dgm:cxn modelId="{1C03998C-CA79-A649-AC24-474827C0227F}" type="presParOf" srcId="{F65E4414-FA55-4680-A548-7F30B8D67433}" destId="{31E7ABE7-1401-42FB-A5B2-C4DF06859E4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A1BEA2-0A2B-40F7-9630-7E761EBBF11C}">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00571-494A-48B5-9CE5-2F2DD13F859E}">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da-DK" sz="4000" kern="1200"/>
            <a:t>CREATE Opret tabel</a:t>
          </a:r>
          <a:endParaRPr lang="en-US" sz="4000" kern="1200"/>
        </a:p>
      </dsp:txBody>
      <dsp:txXfrm>
        <a:off x="0" y="531"/>
        <a:ext cx="10515600" cy="870055"/>
      </dsp:txXfrm>
    </dsp:sp>
    <dsp:sp modelId="{87115ED2-1684-4F6F-AE1E-EC12A9EC6485}">
      <dsp:nvSpPr>
        <dsp:cNvPr id="0" name=""/>
        <dsp:cNvSpPr/>
      </dsp:nvSpPr>
      <dsp:spPr>
        <a:xfrm>
          <a:off x="0" y="870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C15CA-CD54-4B12-9A6D-502EA1D6ED3F}">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da-DK" sz="4000" kern="1200"/>
            <a:t>ALTER Ændre tabel</a:t>
          </a:r>
          <a:endParaRPr lang="en-US" sz="4000" kern="1200"/>
        </a:p>
      </dsp:txBody>
      <dsp:txXfrm>
        <a:off x="0" y="870586"/>
        <a:ext cx="10515600" cy="870055"/>
      </dsp:txXfrm>
    </dsp:sp>
    <dsp:sp modelId="{30B016AD-F2C2-4C08-8B11-CA0AC2A7F95D}">
      <dsp:nvSpPr>
        <dsp:cNvPr id="0" name=""/>
        <dsp:cNvSpPr/>
      </dsp:nvSpPr>
      <dsp:spPr>
        <a:xfrm>
          <a:off x="0" y="17406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5E618E-3AB8-4599-8452-F1E917152BB5}">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da-DK" sz="4000" kern="1200"/>
            <a:t>DROP Nedlæg tabel</a:t>
          </a:r>
          <a:endParaRPr lang="en-US" sz="4000" kern="1200"/>
        </a:p>
      </dsp:txBody>
      <dsp:txXfrm>
        <a:off x="0" y="1740641"/>
        <a:ext cx="10515600" cy="870055"/>
      </dsp:txXfrm>
    </dsp:sp>
    <dsp:sp modelId="{037B13BC-B8EA-4134-A79F-A72A15536066}">
      <dsp:nvSpPr>
        <dsp:cNvPr id="0" name=""/>
        <dsp:cNvSpPr/>
      </dsp:nvSpPr>
      <dsp:spPr>
        <a:xfrm>
          <a:off x="0" y="261069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BB73F7-BCE5-4ECD-8AD4-5DE9EDE3E7DD}">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da-DK" sz="4000" kern="1200"/>
            <a:t>DESCRIBE Beskriv tabel</a:t>
          </a:r>
          <a:endParaRPr lang="en-US" sz="4000" kern="1200"/>
        </a:p>
      </dsp:txBody>
      <dsp:txXfrm>
        <a:off x="0" y="2610696"/>
        <a:ext cx="10515600" cy="870055"/>
      </dsp:txXfrm>
    </dsp:sp>
    <dsp:sp modelId="{3525BAC9-7690-4826-8719-5B69331DC98E}">
      <dsp:nvSpPr>
        <dsp:cNvPr id="0" name=""/>
        <dsp:cNvSpPr/>
      </dsp:nvSpPr>
      <dsp:spPr>
        <a:xfrm>
          <a:off x="0" y="3480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23CE20-347D-4EA6-BF10-837B5273FA31}">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da-DK" sz="4000" kern="1200"/>
            <a:t>RENAME Omdøb tabel</a:t>
          </a:r>
          <a:endParaRPr lang="en-US" sz="4000" kern="1200"/>
        </a:p>
      </dsp:txBody>
      <dsp:txXfrm>
        <a:off x="0" y="3480751"/>
        <a:ext cx="10515600" cy="8700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ADB64-75D3-412F-9C19-A8C605E14252}">
      <dsp:nvSpPr>
        <dsp:cNvPr id="0" name=""/>
        <dsp:cNvSpPr/>
      </dsp:nvSpPr>
      <dsp:spPr>
        <a:xfrm>
          <a:off x="0" y="4450"/>
          <a:ext cx="6117335" cy="947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2CE9BC-E086-4100-A807-C18A7BADB4B1}">
      <dsp:nvSpPr>
        <dsp:cNvPr id="0" name=""/>
        <dsp:cNvSpPr/>
      </dsp:nvSpPr>
      <dsp:spPr>
        <a:xfrm>
          <a:off x="286760" y="217743"/>
          <a:ext cx="521382" cy="5213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4448F4-D5C4-4019-A68C-0936AFBAF691}">
      <dsp:nvSpPr>
        <dsp:cNvPr id="0" name=""/>
        <dsp:cNvSpPr/>
      </dsp:nvSpPr>
      <dsp:spPr>
        <a:xfrm>
          <a:off x="1094903" y="4450"/>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INSERT/INDSÆT</a:t>
          </a:r>
        </a:p>
      </dsp:txBody>
      <dsp:txXfrm>
        <a:off x="1094903" y="4450"/>
        <a:ext cx="5022432" cy="947968"/>
      </dsp:txXfrm>
    </dsp:sp>
    <dsp:sp modelId="{E691FB67-9ACF-4EBF-8A7C-19E5F14D885F}">
      <dsp:nvSpPr>
        <dsp:cNvPr id="0" name=""/>
        <dsp:cNvSpPr/>
      </dsp:nvSpPr>
      <dsp:spPr>
        <a:xfrm>
          <a:off x="0" y="1189411"/>
          <a:ext cx="6117335" cy="947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64E5B0-4757-41C4-AA22-C449EFC118CB}">
      <dsp:nvSpPr>
        <dsp:cNvPr id="0" name=""/>
        <dsp:cNvSpPr/>
      </dsp:nvSpPr>
      <dsp:spPr>
        <a:xfrm>
          <a:off x="286760" y="1402704"/>
          <a:ext cx="521382" cy="5213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87C9AA-E245-4CBF-AD46-6270877F2935}">
      <dsp:nvSpPr>
        <dsp:cNvPr id="0" name=""/>
        <dsp:cNvSpPr/>
      </dsp:nvSpPr>
      <dsp:spPr>
        <a:xfrm>
          <a:off x="1094903" y="1189411"/>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UPDATE/OPDATER</a:t>
          </a:r>
        </a:p>
      </dsp:txBody>
      <dsp:txXfrm>
        <a:off x="1094903" y="1189411"/>
        <a:ext cx="5022432" cy="947968"/>
      </dsp:txXfrm>
    </dsp:sp>
    <dsp:sp modelId="{28BC2446-AA8F-4BCF-B96B-E6F9033A2156}">
      <dsp:nvSpPr>
        <dsp:cNvPr id="0" name=""/>
        <dsp:cNvSpPr/>
      </dsp:nvSpPr>
      <dsp:spPr>
        <a:xfrm>
          <a:off x="0" y="2374371"/>
          <a:ext cx="6117335" cy="947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A812D1-C3DB-4A35-9A52-5509F76D6799}">
      <dsp:nvSpPr>
        <dsp:cNvPr id="0" name=""/>
        <dsp:cNvSpPr/>
      </dsp:nvSpPr>
      <dsp:spPr>
        <a:xfrm>
          <a:off x="286760" y="2587664"/>
          <a:ext cx="521382" cy="5213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238CD8-AF99-4ABE-954E-AFBD20E57D32}">
      <dsp:nvSpPr>
        <dsp:cNvPr id="0" name=""/>
        <dsp:cNvSpPr/>
      </dsp:nvSpPr>
      <dsp:spPr>
        <a:xfrm>
          <a:off x="1094903" y="2374371"/>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DELETE/SLET</a:t>
          </a:r>
        </a:p>
      </dsp:txBody>
      <dsp:txXfrm>
        <a:off x="1094903" y="2374371"/>
        <a:ext cx="5022432" cy="947968"/>
      </dsp:txXfrm>
    </dsp:sp>
    <dsp:sp modelId="{15044FBD-F85C-4BE9-BCD8-FA5F775288B7}">
      <dsp:nvSpPr>
        <dsp:cNvPr id="0" name=""/>
        <dsp:cNvSpPr/>
      </dsp:nvSpPr>
      <dsp:spPr>
        <a:xfrm>
          <a:off x="0" y="3559332"/>
          <a:ext cx="6117335" cy="947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1571A4-5D94-4B8F-8617-7961355622A6}">
      <dsp:nvSpPr>
        <dsp:cNvPr id="0" name=""/>
        <dsp:cNvSpPr/>
      </dsp:nvSpPr>
      <dsp:spPr>
        <a:xfrm>
          <a:off x="286760" y="3772625"/>
          <a:ext cx="521382" cy="5213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7C2983-8442-43F0-9DE1-C0099BFA1A9A}">
      <dsp:nvSpPr>
        <dsp:cNvPr id="0" name=""/>
        <dsp:cNvSpPr/>
      </dsp:nvSpPr>
      <dsp:spPr>
        <a:xfrm>
          <a:off x="1094903" y="3559332"/>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SELECT/VÆLG</a:t>
          </a:r>
        </a:p>
      </dsp:txBody>
      <dsp:txXfrm>
        <a:off x="1094903" y="3559332"/>
        <a:ext cx="5022432" cy="947968"/>
      </dsp:txXfrm>
    </dsp:sp>
    <dsp:sp modelId="{0D10F2DD-8396-48DD-B3EA-B85B80F06324}">
      <dsp:nvSpPr>
        <dsp:cNvPr id="0" name=""/>
        <dsp:cNvSpPr/>
      </dsp:nvSpPr>
      <dsp:spPr>
        <a:xfrm>
          <a:off x="0" y="4744292"/>
          <a:ext cx="6117335" cy="947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652730-F2BC-4AC7-8B4F-E4456C11A920}">
      <dsp:nvSpPr>
        <dsp:cNvPr id="0" name=""/>
        <dsp:cNvSpPr/>
      </dsp:nvSpPr>
      <dsp:spPr>
        <a:xfrm>
          <a:off x="286760" y="4957585"/>
          <a:ext cx="521382" cy="52138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E7ABE7-1401-42FB-A5B2-C4DF06859E4F}">
      <dsp:nvSpPr>
        <dsp:cNvPr id="0" name=""/>
        <dsp:cNvSpPr/>
      </dsp:nvSpPr>
      <dsp:spPr>
        <a:xfrm>
          <a:off x="1094903" y="4744292"/>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MERGE/FUSIONERE</a:t>
          </a:r>
        </a:p>
      </dsp:txBody>
      <dsp:txXfrm>
        <a:off x="1094903" y="4744292"/>
        <a:ext cx="5022432" cy="9479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82A7B-F033-794E-9259-8C509D4DD1B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A0D9D27-A220-6544-B429-BB1A1E5DEA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02240B1-93D9-3C4F-8B00-9488E51175A5}"/>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5" name="Pladsholder til sidefod 4">
            <a:extLst>
              <a:ext uri="{FF2B5EF4-FFF2-40B4-BE49-F238E27FC236}">
                <a16:creationId xmlns:a16="http://schemas.microsoft.com/office/drawing/2014/main" id="{8335442D-BFC9-E945-80F1-286D1B1BE16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C82825-0E7A-DE4B-80A5-B4B31971F730}"/>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195295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09381A-8C61-694B-A49B-4F7F63C9F88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78102C0-CE94-3743-AC84-2C925823DED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8591CE0-9C35-0140-9D5D-660014E94164}"/>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5" name="Pladsholder til sidefod 4">
            <a:extLst>
              <a:ext uri="{FF2B5EF4-FFF2-40B4-BE49-F238E27FC236}">
                <a16:creationId xmlns:a16="http://schemas.microsoft.com/office/drawing/2014/main" id="{E999C825-623C-854B-8497-BE07627EACA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A73CAC6-B434-EC4E-8DD3-E1418C52506F}"/>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40202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41246-F1D4-0749-93F1-3B1AD2597B1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5E21E0C-B1BC-D145-BF7A-397393A2D7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82B7434-9DBF-BE49-BB5B-ADD4537D27E4}"/>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5" name="Pladsholder til sidefod 4">
            <a:extLst>
              <a:ext uri="{FF2B5EF4-FFF2-40B4-BE49-F238E27FC236}">
                <a16:creationId xmlns:a16="http://schemas.microsoft.com/office/drawing/2014/main" id="{CB32F245-C6E5-D345-9833-437D7ADDE5E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2B004CA-ED4B-BE4A-9541-4849E76717C6}"/>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367798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780EC-3224-7648-B638-6515BFD245A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1E1B92F-1C07-384D-986F-C7C98DE8E5C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20B4EF5-36EE-EB45-881F-34D1B7DC3C0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8544639-BB33-5E4F-BEBF-476620081019}"/>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6" name="Pladsholder til sidefod 5">
            <a:extLst>
              <a:ext uri="{FF2B5EF4-FFF2-40B4-BE49-F238E27FC236}">
                <a16:creationId xmlns:a16="http://schemas.microsoft.com/office/drawing/2014/main" id="{6C7991DD-7913-6346-BB87-CC8A52930D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A784207-6281-A64D-9C10-3C82037DFF4B}"/>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421897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22AB6-EF85-C345-99C0-5E5EC411798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3876AF9-1900-0C4A-B6F8-4983F7EE84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FC2AEAA-93D9-E642-9EDF-BB84B811FCD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D67F1E1-CDC6-A94F-9523-BCDB923E5B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F6E6608-1E8D-564F-ADD8-60E3BA2B653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0FA869A-29F9-8546-BE56-4B72AC3D719C}"/>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8" name="Pladsholder til sidefod 7">
            <a:extLst>
              <a:ext uri="{FF2B5EF4-FFF2-40B4-BE49-F238E27FC236}">
                <a16:creationId xmlns:a16="http://schemas.microsoft.com/office/drawing/2014/main" id="{6D04D4CF-E144-3D4E-B9B1-8187F513239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54AC294-3957-ED49-B042-A852D3670C37}"/>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1600529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1724B-88F7-F642-81B7-6D8B25EFF81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61DD688-5E50-2D4E-9B79-F1EEA3D39878}"/>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4" name="Pladsholder til sidefod 3">
            <a:extLst>
              <a:ext uri="{FF2B5EF4-FFF2-40B4-BE49-F238E27FC236}">
                <a16:creationId xmlns:a16="http://schemas.microsoft.com/office/drawing/2014/main" id="{02901124-409B-DE40-8B6F-524FA660CA4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B73714E-B775-D546-B159-600CF8A71C0B}"/>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104437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99C411C-4E3C-4442-88D6-59791D2370C5}"/>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3" name="Pladsholder til sidefod 2">
            <a:extLst>
              <a:ext uri="{FF2B5EF4-FFF2-40B4-BE49-F238E27FC236}">
                <a16:creationId xmlns:a16="http://schemas.microsoft.com/office/drawing/2014/main" id="{704A1BFD-72A8-6940-A15A-760D1C86602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F1D070BD-ABD7-0D46-889B-03083182BB31}"/>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3991164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7323A5-50E7-0E4D-AE05-A198ED3C694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6976590-5698-1F4D-AADE-DE97815EDA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DFF0AF6-6B48-E04B-A5A9-BAC47B0841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BD6B3B7-666F-9E4F-AE38-F4C0D106CFBF}"/>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6" name="Pladsholder til sidefod 5">
            <a:extLst>
              <a:ext uri="{FF2B5EF4-FFF2-40B4-BE49-F238E27FC236}">
                <a16:creationId xmlns:a16="http://schemas.microsoft.com/office/drawing/2014/main" id="{B0FC4392-4C2F-0A48-B6FF-7145C6F27D7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08C1588-9675-5F44-AB56-FC09E6CA23C6}"/>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618529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30D8E8-A6AB-7545-A070-9C53E2AB6CD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6FC0E6C-1513-4340-AFD0-5161634646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0FB87E2-990A-FB43-8815-CCBEFD40B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EF566D1-D3D6-F444-B0F2-AE51D289BFB0}"/>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6" name="Pladsholder til sidefod 5">
            <a:extLst>
              <a:ext uri="{FF2B5EF4-FFF2-40B4-BE49-F238E27FC236}">
                <a16:creationId xmlns:a16="http://schemas.microsoft.com/office/drawing/2014/main" id="{ABF72306-4F74-9C43-A0AE-3EC3A902B5A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DD4D2BA-195B-194F-AB0A-0E6461825DFB}"/>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855774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E90F70-78C1-C641-9A25-B0DCC7048DF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15BAFEE-B1F2-F749-B15A-F478BDF30F0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5804A4C-EA67-6D4E-906F-3B5EA2EDAFF5}"/>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5" name="Pladsholder til sidefod 4">
            <a:extLst>
              <a:ext uri="{FF2B5EF4-FFF2-40B4-BE49-F238E27FC236}">
                <a16:creationId xmlns:a16="http://schemas.microsoft.com/office/drawing/2014/main" id="{6DC86A65-7332-6743-BE7C-DC9256A1411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4016243-B173-894D-9708-F1EBA1939C87}"/>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354259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78A1DEE-381A-EE4E-9F6E-C383149F5C9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3D895C2-25E7-E543-8034-C2AE6959AF6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008459B-FD60-3442-9552-9D5F0DC6141D}"/>
              </a:ext>
            </a:extLst>
          </p:cNvPr>
          <p:cNvSpPr>
            <a:spLocks noGrp="1"/>
          </p:cNvSpPr>
          <p:nvPr>
            <p:ph type="dt" sz="half" idx="10"/>
          </p:nvPr>
        </p:nvSpPr>
        <p:spPr/>
        <p:txBody>
          <a:bodyPr/>
          <a:lstStyle/>
          <a:p>
            <a:fld id="{D445A8CB-F1CA-814F-83AA-B82814164B2C}" type="datetimeFigureOut">
              <a:rPr lang="da-DK" smtClean="0"/>
              <a:t>28.10.2024</a:t>
            </a:fld>
            <a:endParaRPr lang="da-DK"/>
          </a:p>
        </p:txBody>
      </p:sp>
      <p:sp>
        <p:nvSpPr>
          <p:cNvPr id="5" name="Pladsholder til sidefod 4">
            <a:extLst>
              <a:ext uri="{FF2B5EF4-FFF2-40B4-BE49-F238E27FC236}">
                <a16:creationId xmlns:a16="http://schemas.microsoft.com/office/drawing/2014/main" id="{8E79F035-7883-EB43-8585-BF0E4FF498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19D74BF-2B01-7040-8AC4-A786DF38DFC1}"/>
              </a:ext>
            </a:extLst>
          </p:cNvPr>
          <p:cNvSpPr>
            <a:spLocks noGrp="1"/>
          </p:cNvSpPr>
          <p:nvPr>
            <p:ph type="sldNum" sz="quarter" idx="12"/>
          </p:nvPr>
        </p:nvSpPr>
        <p:spPr/>
        <p:txBody>
          <a:bodyPr/>
          <a:lstStyle/>
          <a:p>
            <a:fld id="{A217C013-FA5F-7140-A379-06D80842F928}" type="slidenum">
              <a:rPr lang="da-DK" smtClean="0"/>
              <a:t>‹nr.›</a:t>
            </a:fld>
            <a:endParaRPr lang="da-DK"/>
          </a:p>
        </p:txBody>
      </p:sp>
    </p:spTree>
    <p:extLst>
      <p:ext uri="{BB962C8B-B14F-4D97-AF65-F5344CB8AC3E}">
        <p14:creationId xmlns:p14="http://schemas.microsoft.com/office/powerpoint/2010/main" val="2276482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8A7BF86-6998-424E-A611-FEC31C7C71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6BDDB6F-5514-3F48-B3F0-BDDA16314C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E8E1FD0-F05F-D84E-B9C7-6814A07079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45A8CB-F1CA-814F-83AA-B82814164B2C}" type="datetimeFigureOut">
              <a:rPr lang="da-DK" smtClean="0"/>
              <a:t>28.10.2024</a:t>
            </a:fld>
            <a:endParaRPr lang="da-DK"/>
          </a:p>
        </p:txBody>
      </p:sp>
      <p:sp>
        <p:nvSpPr>
          <p:cNvPr id="5" name="Pladsholder til sidefod 4">
            <a:extLst>
              <a:ext uri="{FF2B5EF4-FFF2-40B4-BE49-F238E27FC236}">
                <a16:creationId xmlns:a16="http://schemas.microsoft.com/office/drawing/2014/main" id="{33333B96-9356-A044-9608-A2281A74E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35EA9F8-EFB6-4B45-BDEA-F7E700F7E4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7C013-FA5F-7140-A379-06D80842F928}" type="slidenum">
              <a:rPr lang="da-DK" smtClean="0"/>
              <a:t>‹nr.›</a:t>
            </a:fld>
            <a:endParaRPr lang="da-DK"/>
          </a:p>
        </p:txBody>
      </p:sp>
    </p:spTree>
    <p:extLst>
      <p:ext uri="{BB962C8B-B14F-4D97-AF65-F5344CB8AC3E}">
        <p14:creationId xmlns:p14="http://schemas.microsoft.com/office/powerpoint/2010/main" val="4217305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kd33UVZhnA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hyperlink" Target="https://www.statista.com/statistics/871513/worldwide-data-created/"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s://gs.statcounter.com/search-engine-market-share" TargetMode="External"/><Relationship Id="rId2" Type="http://schemas.openxmlformats.org/officeDocument/2006/relationships/hyperlink" Target="https://www.websiterating.com/blog/research/google-search-engine-statistics/"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highscalability.com/how-big-is-a-petabyte-exabyte-zettabyte-or-a-yottabyt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rends.google.dk/trends/?geo=DK" TargetMode="External"/><Relationship Id="rId2" Type="http://schemas.openxmlformats.org/officeDocument/2006/relationships/hyperlink" Target="https://erhvervsinformatik.systime.dk/?id=c722"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wikihow.com/Use-Microsoft-Access"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rhvervsinformatik.systime.dk/?id=14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implecode.dk/hvad-er-en-er-model/"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hyperlink" Target="https://www.datatilsynet.dk/Media/637653128062651867/Det%20skal%20du%20vide%20om%20databeskyttelse.pdf" TargetMode="External"/><Relationship Id="rId2" Type="http://schemas.openxmlformats.org/officeDocument/2006/relationships/hyperlink" Target="https://www.datatilsynet.dk/hvad-siger-reglerne/vejledning/gdpr-univers-for-smaa-virksomheder/grundlaeggende-om-gdpr"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f&#248;lsomhttps:/www.datatilsynet.dk/hvad-siger-reglerne/grundlaeggende-begreber/hvad-er-personoplysninger" TargetMode="Externa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desktop.ibc.dk/rdweb/webclient/" TargetMode="Externa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erhvervsinformatik.systime.dk/?id=22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erhvervsinformatik.systime.dk/index.php?id=179#c796"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erhvervsinformatik.systime.dk/?id=c824"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erhvervsinformatik.systime.dk/?id=c83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hyperlink" Target="https://www.tutorialrepublic.com/sql-tutorial/" TargetMode="Externa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www.youtube.com/watch?v=n8tEutn7VHQ"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www.youtube.com/watch?v=-hufB4DCwHs"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youtube.com/watch?v=nTteRrBm5-4"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www.youtube.com/watch?v=np9BRoOvgn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thesoftwarereport.com/the-top-100-software-companies-of-2020/" TargetMode="External"/><Relationship Id="rId2" Type="http://schemas.openxmlformats.org/officeDocument/2006/relationships/hyperlink" Target="https://interbrand.com/best-global-brands/" TargetMode="Externa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DAF9B14-B62E-5846-90F0-39C6CC78846E}"/>
              </a:ext>
            </a:extLst>
          </p:cNvPr>
          <p:cNvSpPr>
            <a:spLocks noGrp="1"/>
          </p:cNvSpPr>
          <p:nvPr>
            <p:ph type="ctrTitle"/>
          </p:nvPr>
        </p:nvSpPr>
        <p:spPr>
          <a:xfrm>
            <a:off x="838199" y="4525347"/>
            <a:ext cx="6801321" cy="1737360"/>
          </a:xfrm>
        </p:spPr>
        <p:txBody>
          <a:bodyPr anchor="ctr">
            <a:normAutofit/>
          </a:bodyPr>
          <a:lstStyle/>
          <a:p>
            <a:pPr algn="r"/>
            <a:r>
              <a:rPr lang="da-DK" dirty="0"/>
              <a:t>Databaser</a:t>
            </a:r>
          </a:p>
        </p:txBody>
      </p:sp>
      <p:sp>
        <p:nvSpPr>
          <p:cNvPr id="3" name="Undertitel 2">
            <a:extLst>
              <a:ext uri="{FF2B5EF4-FFF2-40B4-BE49-F238E27FC236}">
                <a16:creationId xmlns:a16="http://schemas.microsoft.com/office/drawing/2014/main" id="{62F98697-3BAD-134B-9EAB-1E4EC447697F}"/>
              </a:ext>
            </a:extLst>
          </p:cNvPr>
          <p:cNvSpPr>
            <a:spLocks noGrp="1"/>
          </p:cNvSpPr>
          <p:nvPr>
            <p:ph type="subTitle" idx="1"/>
          </p:nvPr>
        </p:nvSpPr>
        <p:spPr>
          <a:xfrm>
            <a:off x="7961258" y="4525347"/>
            <a:ext cx="3258675" cy="1737360"/>
          </a:xfrm>
        </p:spPr>
        <p:txBody>
          <a:bodyPr anchor="ctr">
            <a:normAutofit/>
          </a:bodyPr>
          <a:lstStyle/>
          <a:p>
            <a:pPr algn="l"/>
            <a:r>
              <a:rPr lang="da-DK" dirty="0"/>
              <a:t>Informatik C</a:t>
            </a: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938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3C555C9-7057-0D43-9EC5-A73410C89F83}"/>
              </a:ext>
            </a:extLst>
          </p:cNvPr>
          <p:cNvSpPr>
            <a:spLocks noGrp="1"/>
          </p:cNvSpPr>
          <p:nvPr>
            <p:ph type="title"/>
          </p:nvPr>
        </p:nvSpPr>
        <p:spPr>
          <a:xfrm>
            <a:off x="640080" y="325369"/>
            <a:ext cx="4368602" cy="1956841"/>
          </a:xfrm>
        </p:spPr>
        <p:txBody>
          <a:bodyPr anchor="b">
            <a:normAutofit/>
          </a:bodyPr>
          <a:lstStyle/>
          <a:p>
            <a:r>
              <a:rPr lang="da" sz="5400" dirty="0"/>
              <a:t>Hvad er data?</a:t>
            </a:r>
            <a:endParaRPr lang="da-DK" sz="5400" dirty="0"/>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03A3684-F9D8-6E48-9E95-FFA8ACADC851}"/>
              </a:ext>
            </a:extLst>
          </p:cNvPr>
          <p:cNvSpPr>
            <a:spLocks noGrp="1"/>
          </p:cNvSpPr>
          <p:nvPr>
            <p:ph idx="1"/>
          </p:nvPr>
        </p:nvSpPr>
        <p:spPr>
          <a:xfrm>
            <a:off x="640080" y="2872899"/>
            <a:ext cx="4243589" cy="3320668"/>
          </a:xfrm>
        </p:spPr>
        <p:txBody>
          <a:bodyPr>
            <a:normAutofit/>
          </a:bodyPr>
          <a:lstStyle/>
          <a:p>
            <a:pPr marL="0" indent="0">
              <a:buNone/>
            </a:pPr>
            <a:r>
              <a:rPr lang="da-DK" sz="2200" dirty="0"/>
              <a:t>Inden for IT er data oplysninger, der kan behandles maskinelt fx i form af elektriske signaler, der kan lagres og sendes af en computer. </a:t>
            </a:r>
            <a:r>
              <a:rPr lang="da-DK" sz="2200" dirty="0">
                <a:highlight>
                  <a:srgbClr val="FFFFFF"/>
                </a:highlight>
              </a:rPr>
              <a:t>Data kan for eksempel være:</a:t>
            </a:r>
          </a:p>
          <a:p>
            <a:pPr marL="457200" lvl="0" indent="-342900">
              <a:spcBef>
                <a:spcPts val="1400"/>
              </a:spcBef>
              <a:buClr>
                <a:schemeClr val="dk1"/>
              </a:buClr>
              <a:buSzPts val="1800"/>
              <a:buChar char="●"/>
            </a:pPr>
            <a:r>
              <a:rPr lang="da-DK" sz="2200" dirty="0">
                <a:highlight>
                  <a:srgbClr val="FFFFFF"/>
                </a:highlight>
              </a:rPr>
              <a:t>Tekstdokumenter i Word</a:t>
            </a:r>
          </a:p>
          <a:p>
            <a:pPr marL="457200" lvl="0" indent="-342900">
              <a:spcBef>
                <a:spcPts val="0"/>
              </a:spcBef>
              <a:buClr>
                <a:schemeClr val="dk1"/>
              </a:buClr>
              <a:buSzPts val="1800"/>
              <a:buChar char="●"/>
            </a:pPr>
            <a:r>
              <a:rPr lang="da-DK" sz="2200" dirty="0">
                <a:highlight>
                  <a:srgbClr val="FFFFFF"/>
                </a:highlight>
              </a:rPr>
              <a:t>Lydfiler i iTunes</a:t>
            </a:r>
          </a:p>
          <a:p>
            <a:pPr marL="457200" lvl="0" indent="-342900">
              <a:spcBef>
                <a:spcPts val="0"/>
              </a:spcBef>
              <a:buClr>
                <a:schemeClr val="dk1"/>
              </a:buClr>
              <a:buSzPts val="1800"/>
              <a:buChar char="●"/>
            </a:pPr>
            <a:r>
              <a:rPr lang="da-DK" sz="2200" dirty="0">
                <a:highlight>
                  <a:srgbClr val="FFFFFF"/>
                </a:highlight>
              </a:rPr>
              <a:t>Software dvs. programmer på din pc osv.</a:t>
            </a:r>
          </a:p>
        </p:txBody>
      </p:sp>
      <p:pic>
        <p:nvPicPr>
          <p:cNvPr id="4" name="Google Shape;47;p10">
            <a:extLst>
              <a:ext uri="{FF2B5EF4-FFF2-40B4-BE49-F238E27FC236}">
                <a16:creationId xmlns:a16="http://schemas.microsoft.com/office/drawing/2014/main" id="{01763D72-AE65-1446-8A29-3A69377CA483}"/>
              </a:ext>
            </a:extLst>
          </p:cNvPr>
          <p:cNvPicPr preferRelativeResize="0"/>
          <p:nvPr/>
        </p:nvPicPr>
        <p:blipFill rotWithShape="1">
          <a:blip r:embed="rId2"/>
          <a:srcRect t="19949" r="-1" b="135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387639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4A2B3CA-25B9-8544-A2AF-D2CACCF24A1A}"/>
              </a:ext>
            </a:extLst>
          </p:cNvPr>
          <p:cNvSpPr>
            <a:spLocks noGrp="1"/>
          </p:cNvSpPr>
          <p:nvPr>
            <p:ph type="title"/>
          </p:nvPr>
        </p:nvSpPr>
        <p:spPr>
          <a:xfrm>
            <a:off x="640080" y="325369"/>
            <a:ext cx="4368602" cy="1956841"/>
          </a:xfrm>
        </p:spPr>
        <p:txBody>
          <a:bodyPr anchor="b">
            <a:normAutofit/>
          </a:bodyPr>
          <a:lstStyle/>
          <a:p>
            <a:r>
              <a:rPr lang="da" sz="5400"/>
              <a:t>Håndtering af data</a:t>
            </a:r>
            <a:endParaRPr lang="da-DK" sz="5400"/>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D34A6820-12C5-064E-B09C-3B74FD87BBD2}"/>
              </a:ext>
            </a:extLst>
          </p:cNvPr>
          <p:cNvSpPr>
            <a:spLocks noGrp="1"/>
          </p:cNvSpPr>
          <p:nvPr>
            <p:ph idx="1"/>
          </p:nvPr>
        </p:nvSpPr>
        <p:spPr>
          <a:xfrm>
            <a:off x="640080" y="2872899"/>
            <a:ext cx="4243589" cy="3320668"/>
          </a:xfrm>
        </p:spPr>
        <p:txBody>
          <a:bodyPr>
            <a:normAutofit/>
          </a:bodyPr>
          <a:lstStyle/>
          <a:p>
            <a:pPr marL="0" lvl="0" indent="0">
              <a:spcBef>
                <a:spcPts val="1100"/>
              </a:spcBef>
              <a:buNone/>
            </a:pPr>
            <a:r>
              <a:rPr lang="da-DK" sz="2200" dirty="0">
                <a:highlight>
                  <a:srgbClr val="FFFFFF"/>
                </a:highlight>
              </a:rPr>
              <a:t>Mængden af data stiger år efter år, derfor har virksomheder brug for effektive måder til at håndtere alle disse data på fx:</a:t>
            </a:r>
          </a:p>
          <a:p>
            <a:pPr marL="457200" lvl="0" indent="-342900">
              <a:spcBef>
                <a:spcPts val="1400"/>
              </a:spcBef>
              <a:buClr>
                <a:schemeClr val="dk1"/>
              </a:buClr>
              <a:buSzPts val="1800"/>
              <a:buChar char="●"/>
            </a:pPr>
            <a:r>
              <a:rPr lang="da-DK" sz="2200" dirty="0">
                <a:highlight>
                  <a:srgbClr val="FFFFFF"/>
                </a:highlight>
              </a:rPr>
              <a:t>Big Data</a:t>
            </a:r>
          </a:p>
          <a:p>
            <a:pPr marL="457200" lvl="0" indent="-342900">
              <a:spcBef>
                <a:spcPts val="0"/>
              </a:spcBef>
              <a:buClr>
                <a:schemeClr val="dk1"/>
              </a:buClr>
              <a:buSzPts val="1800"/>
              <a:buChar char="●"/>
            </a:pPr>
            <a:r>
              <a:rPr lang="da-DK" sz="2200" dirty="0">
                <a:highlight>
                  <a:srgbClr val="FFFFFF"/>
                </a:highlight>
                <a:hlinkClick r:id="rId2"/>
              </a:rPr>
              <a:t>Data Warehouse</a:t>
            </a:r>
            <a:endParaRPr lang="da-DK" sz="2200" dirty="0">
              <a:highlight>
                <a:srgbClr val="FFFFFF"/>
              </a:highlight>
            </a:endParaRPr>
          </a:p>
          <a:p>
            <a:pPr marL="457200" lvl="0" indent="-342900">
              <a:spcBef>
                <a:spcPts val="0"/>
              </a:spcBef>
              <a:buClr>
                <a:schemeClr val="dk1"/>
              </a:buClr>
              <a:buSzPts val="1800"/>
              <a:buChar char="●"/>
            </a:pPr>
            <a:r>
              <a:rPr lang="da-DK" sz="2200" dirty="0">
                <a:highlight>
                  <a:srgbClr val="FFFFFF"/>
                </a:highlight>
              </a:rPr>
              <a:t>Backup</a:t>
            </a:r>
            <a:endParaRPr lang="da-DK" sz="2200" dirty="0"/>
          </a:p>
        </p:txBody>
      </p:sp>
      <p:pic>
        <p:nvPicPr>
          <p:cNvPr id="4" name="Google Shape;55;p11">
            <a:extLst>
              <a:ext uri="{FF2B5EF4-FFF2-40B4-BE49-F238E27FC236}">
                <a16:creationId xmlns:a16="http://schemas.microsoft.com/office/drawing/2014/main" id="{529CF062-DFAD-934B-8268-B9427C28BBD9}"/>
              </a:ext>
            </a:extLst>
          </p:cNvPr>
          <p:cNvPicPr preferRelativeResize="0"/>
          <p:nvPr/>
        </p:nvPicPr>
        <p:blipFill rotWithShape="1">
          <a:blip r:embed="rId3"/>
          <a:srcRect l="247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74778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4" name="Rectangle 1053">
            <a:extLst>
              <a:ext uri="{FF2B5EF4-FFF2-40B4-BE49-F238E27FC236}">
                <a16:creationId xmlns:a16="http://schemas.microsoft.com/office/drawing/2014/main" id="{AB902CB9-C7DC-4673-B7D5-F22DCF0EC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0EEEE3A-24AB-DE42-82EC-3CC9D583FADB}"/>
              </a:ext>
            </a:extLst>
          </p:cNvPr>
          <p:cNvSpPr>
            <a:spLocks noGrp="1"/>
          </p:cNvSpPr>
          <p:nvPr>
            <p:ph type="title"/>
          </p:nvPr>
        </p:nvSpPr>
        <p:spPr>
          <a:xfrm>
            <a:off x="838200" y="552741"/>
            <a:ext cx="3999971" cy="1690798"/>
          </a:xfrm>
        </p:spPr>
        <p:txBody>
          <a:bodyPr>
            <a:normAutofit/>
          </a:bodyPr>
          <a:lstStyle/>
          <a:p>
            <a:r>
              <a:rPr lang="da-DK" sz="4000" b="1" cap="all"/>
              <a:t>BIG DATA/</a:t>
            </a:r>
            <a:r>
              <a:rPr lang="da-DK" sz="4000" b="1"/>
              <a:t>STORE MÆNGDER DATA</a:t>
            </a:r>
          </a:p>
        </p:txBody>
      </p:sp>
      <p:sp>
        <p:nvSpPr>
          <p:cNvPr id="3" name="Pladsholder til indhold 2">
            <a:extLst>
              <a:ext uri="{FF2B5EF4-FFF2-40B4-BE49-F238E27FC236}">
                <a16:creationId xmlns:a16="http://schemas.microsoft.com/office/drawing/2014/main" id="{61498600-68DE-E049-9231-E198652F90F1}"/>
              </a:ext>
            </a:extLst>
          </p:cNvPr>
          <p:cNvSpPr>
            <a:spLocks noGrp="1"/>
          </p:cNvSpPr>
          <p:nvPr>
            <p:ph idx="1"/>
          </p:nvPr>
        </p:nvSpPr>
        <p:spPr>
          <a:xfrm>
            <a:off x="838200" y="2400475"/>
            <a:ext cx="3999971" cy="3721829"/>
          </a:xfrm>
        </p:spPr>
        <p:txBody>
          <a:bodyPr>
            <a:normAutofit/>
          </a:bodyPr>
          <a:lstStyle/>
          <a:p>
            <a:pPr marL="0" indent="0">
              <a:buNone/>
            </a:pPr>
            <a:r>
              <a:rPr lang="da-DK" sz="2000"/>
              <a:t>Udtrykket Big Data dækker over, at de mængder af data, som skabes i dag, er større og mere komplekse samt leveres hurtigere end tidligere.</a:t>
            </a:r>
          </a:p>
        </p:txBody>
      </p:sp>
      <p:pic>
        <p:nvPicPr>
          <p:cNvPr id="4" name="Billede 3" descr="Et billede, der indeholder diagram&#10;&#10;Automatisk genereret beskrivelse">
            <a:hlinkClick r:id="rId2"/>
            <a:extLst>
              <a:ext uri="{FF2B5EF4-FFF2-40B4-BE49-F238E27FC236}">
                <a16:creationId xmlns:a16="http://schemas.microsoft.com/office/drawing/2014/main" id="{EF8E28F0-A058-D372-66E0-CFF74D3801D1}"/>
              </a:ext>
            </a:extLst>
          </p:cNvPr>
          <p:cNvPicPr>
            <a:picLocks noChangeAspect="1"/>
          </p:cNvPicPr>
          <p:nvPr/>
        </p:nvPicPr>
        <p:blipFill>
          <a:blip r:embed="rId3"/>
          <a:stretch>
            <a:fillRect/>
          </a:stretch>
        </p:blipFill>
        <p:spPr>
          <a:xfrm>
            <a:off x="5195933" y="1750237"/>
            <a:ext cx="3325118" cy="2153014"/>
          </a:xfrm>
          <a:prstGeom prst="rect">
            <a:avLst/>
          </a:prstGeom>
        </p:spPr>
      </p:pic>
      <p:pic>
        <p:nvPicPr>
          <p:cNvPr id="8" name="Picture 2">
            <a:extLst>
              <a:ext uri="{FF2B5EF4-FFF2-40B4-BE49-F238E27FC236}">
                <a16:creationId xmlns:a16="http://schemas.microsoft.com/office/drawing/2014/main" id="{94E3F61B-F988-92AA-D48B-BCF76B5267F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672469" y="2365385"/>
            <a:ext cx="3325118" cy="15378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hat is Big Data? Characteristics and more | Open Automation Software">
            <a:extLst>
              <a:ext uri="{FF2B5EF4-FFF2-40B4-BE49-F238E27FC236}">
                <a16:creationId xmlns:a16="http://schemas.microsoft.com/office/drawing/2014/main" id="{0607B160-8AEE-BD47-C06D-7C634C0A1E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355" r="2" b="2"/>
          <a:stretch/>
        </p:blipFill>
        <p:spPr bwMode="auto">
          <a:xfrm>
            <a:off x="5191604" y="4514830"/>
            <a:ext cx="2152419" cy="17767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ata Veracity: a New Key to Big Data">
            <a:extLst>
              <a:ext uri="{FF2B5EF4-FFF2-40B4-BE49-F238E27FC236}">
                <a16:creationId xmlns:a16="http://schemas.microsoft.com/office/drawing/2014/main" id="{EB09E0EE-2312-8E54-9A9F-D893F9B3427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528164" y="4831153"/>
            <a:ext cx="2152419" cy="14582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CF61702-ACBD-BF4F-B50C-BA703D27420F}"/>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845167" y="4855925"/>
            <a:ext cx="2152419" cy="1431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89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 name="Rectangle 1047">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66B1EB0-9127-4438-4614-4E71E7E4032B}"/>
              </a:ext>
            </a:extLst>
          </p:cNvPr>
          <p:cNvSpPr>
            <a:spLocks noGrp="1"/>
          </p:cNvSpPr>
          <p:nvPr>
            <p:ph type="title"/>
          </p:nvPr>
        </p:nvSpPr>
        <p:spPr>
          <a:xfrm>
            <a:off x="630936" y="640080"/>
            <a:ext cx="4818888" cy="1481328"/>
          </a:xfrm>
        </p:spPr>
        <p:txBody>
          <a:bodyPr anchor="b">
            <a:normAutofit/>
          </a:bodyPr>
          <a:lstStyle/>
          <a:p>
            <a:r>
              <a:rPr lang="da-DK" sz="5400" b="1" i="0" u="none" strike="noStrike" dirty="0">
                <a:effectLst/>
              </a:rPr>
              <a:t>Google - Fakta</a:t>
            </a:r>
            <a:endParaRPr lang="da-DK" sz="5400" dirty="0"/>
          </a:p>
        </p:txBody>
      </p:sp>
      <p:sp>
        <p:nvSpPr>
          <p:cNvPr id="1050"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088A584-EAF3-DD7F-740F-3762902A6C5D}"/>
              </a:ext>
            </a:extLst>
          </p:cNvPr>
          <p:cNvSpPr>
            <a:spLocks noGrp="1"/>
          </p:cNvSpPr>
          <p:nvPr>
            <p:ph idx="1"/>
          </p:nvPr>
        </p:nvSpPr>
        <p:spPr>
          <a:xfrm>
            <a:off x="630936" y="2660904"/>
            <a:ext cx="4818888" cy="3547872"/>
          </a:xfrm>
        </p:spPr>
        <p:txBody>
          <a:bodyPr anchor="t">
            <a:normAutofit/>
          </a:bodyPr>
          <a:lstStyle/>
          <a:p>
            <a:pPr>
              <a:buFont typeface="Arial" panose="020B0604020202020204" pitchFamily="34" charset="0"/>
              <a:buChar char="•"/>
            </a:pPr>
            <a:r>
              <a:rPr lang="da-DK" sz="1400" b="1" i="0" u="none" strike="noStrike" dirty="0">
                <a:effectLst/>
              </a:rPr>
              <a:t>Grundlagt</a:t>
            </a:r>
            <a:r>
              <a:rPr lang="da-DK" sz="1400" b="0" i="0" u="none" strike="noStrike" dirty="0">
                <a:effectLst/>
              </a:rPr>
              <a:t>: 1998 af Larry Page og </a:t>
            </a:r>
            <a:r>
              <a:rPr lang="da-DK" sz="1400" b="0" i="0" u="none" strike="noStrike">
                <a:effectLst/>
              </a:rPr>
              <a:t>Sergey</a:t>
            </a:r>
            <a:r>
              <a:rPr lang="da-DK" sz="1400" b="0" i="0" u="none" strike="noStrike" dirty="0">
                <a:effectLst/>
              </a:rPr>
              <a:t> Brin</a:t>
            </a:r>
          </a:p>
          <a:p>
            <a:pPr>
              <a:buFont typeface="Arial" panose="020B0604020202020204" pitchFamily="34" charset="0"/>
              <a:buChar char="•"/>
            </a:pPr>
            <a:r>
              <a:rPr lang="da-DK" sz="1400" b="1" i="0" u="none" strike="noStrike" dirty="0">
                <a:effectLst/>
              </a:rPr>
              <a:t>Hovedkontor</a:t>
            </a:r>
            <a:r>
              <a:rPr lang="da-DK" sz="1400" b="0" i="0" u="none" strike="noStrike" dirty="0">
                <a:effectLst/>
              </a:rPr>
              <a:t>: Mountain View, Californien, USA</a:t>
            </a:r>
          </a:p>
          <a:p>
            <a:pPr>
              <a:buFont typeface="Arial" panose="020B0604020202020204" pitchFamily="34" charset="0"/>
              <a:buChar char="•"/>
            </a:pPr>
            <a:r>
              <a:rPr lang="da-DK" sz="1400" b="1" i="0" u="none" strike="noStrike" dirty="0">
                <a:effectLst/>
              </a:rPr>
              <a:t>Ejer</a:t>
            </a:r>
            <a:r>
              <a:rPr lang="da-DK" sz="1400" b="0" i="0" u="none" strike="noStrike" dirty="0">
                <a:effectLst/>
              </a:rPr>
              <a:t>: En del af moderselskabet </a:t>
            </a:r>
            <a:r>
              <a:rPr lang="da-DK" sz="1400" b="0" i="0" u="none" strike="noStrike">
                <a:effectLst/>
              </a:rPr>
              <a:t>Alphabet</a:t>
            </a:r>
            <a:r>
              <a:rPr lang="da-DK" sz="1400" b="0" i="0" u="none" strike="noStrike" dirty="0">
                <a:effectLst/>
              </a:rPr>
              <a:t> Inc. siden 2015</a:t>
            </a:r>
          </a:p>
          <a:p>
            <a:pPr>
              <a:buFont typeface="Arial" panose="020B0604020202020204" pitchFamily="34" charset="0"/>
              <a:buChar char="•"/>
            </a:pPr>
            <a:r>
              <a:rPr lang="da-DK" sz="1400" b="1" i="0" u="none" strike="noStrike" dirty="0">
                <a:effectLst/>
              </a:rPr>
              <a:t>Mest populære produkter</a:t>
            </a:r>
            <a:r>
              <a:rPr lang="da-DK" sz="1400" b="0" i="0" u="none" strike="noStrike" dirty="0">
                <a:effectLst/>
              </a:rPr>
              <a:t>: Google Search, YouTube, Gmail, Google Maps, Android</a:t>
            </a:r>
          </a:p>
          <a:p>
            <a:pPr>
              <a:buFont typeface="Arial" panose="020B0604020202020204" pitchFamily="34" charset="0"/>
              <a:buChar char="•"/>
            </a:pPr>
            <a:r>
              <a:rPr lang="da-DK" sz="1400" b="1" i="0" u="none" strike="noStrike" dirty="0">
                <a:effectLst/>
              </a:rPr>
              <a:t>Daglige søgninger</a:t>
            </a:r>
            <a:r>
              <a:rPr lang="da-DK" sz="1400" b="0" i="0" u="none" strike="noStrike" dirty="0">
                <a:effectLst/>
              </a:rPr>
              <a:t>: Over </a:t>
            </a:r>
            <a:r>
              <a:rPr lang="da-DK" sz="1400" b="0" i="0" u="none" strike="noStrike" dirty="0">
                <a:effectLst/>
                <a:hlinkClick r:id="rId2"/>
              </a:rPr>
              <a:t>3,5 milliarder søgninger om dagen</a:t>
            </a:r>
            <a:endParaRPr lang="da-DK" sz="1400" b="0" i="0" u="none" strike="noStrike" dirty="0">
              <a:effectLst/>
            </a:endParaRPr>
          </a:p>
          <a:p>
            <a:pPr>
              <a:buFont typeface="Arial" panose="020B0604020202020204" pitchFamily="34" charset="0"/>
              <a:buChar char="•"/>
            </a:pPr>
            <a:r>
              <a:rPr lang="da-DK" sz="1400" b="1" i="0" u="none" strike="noStrike" dirty="0">
                <a:effectLst/>
              </a:rPr>
              <a:t>Søgemaskine markedsandel</a:t>
            </a:r>
            <a:r>
              <a:rPr lang="da-DK" sz="1400" b="0" i="0" u="none" strike="noStrike" dirty="0">
                <a:effectLst/>
              </a:rPr>
              <a:t>: </a:t>
            </a:r>
            <a:r>
              <a:rPr lang="da-DK" sz="1400" b="0" i="0" u="none" strike="noStrike" dirty="0">
                <a:effectLst/>
                <a:hlinkClick r:id="rId3"/>
              </a:rPr>
              <a:t>Ca. 92% globalt</a:t>
            </a:r>
            <a:endParaRPr lang="da-DK" sz="1400" b="0" i="0" u="none" strike="noStrike" dirty="0">
              <a:effectLst/>
            </a:endParaRPr>
          </a:p>
          <a:p>
            <a:pPr>
              <a:buFont typeface="Arial" panose="020B0604020202020204" pitchFamily="34" charset="0"/>
              <a:buChar char="•"/>
            </a:pPr>
            <a:r>
              <a:rPr lang="da-DK" sz="1400" b="1" i="0" u="none" strike="noStrike" dirty="0">
                <a:effectLst/>
              </a:rPr>
              <a:t>Indtægtskilde</a:t>
            </a:r>
            <a:r>
              <a:rPr lang="da-DK" sz="1400" b="0" i="0" u="none" strike="noStrike" dirty="0">
                <a:effectLst/>
              </a:rPr>
              <a:t>: Primært annoncering (Google </a:t>
            </a:r>
            <a:r>
              <a:rPr lang="da-DK" sz="1400" b="0" i="0" u="none" strike="noStrike">
                <a:effectLst/>
              </a:rPr>
              <a:t>Ads</a:t>
            </a:r>
            <a:r>
              <a:rPr lang="da-DK" sz="1400" b="0" i="0" u="none" strike="noStrike" dirty="0">
                <a:effectLst/>
              </a:rPr>
              <a:t>)</a:t>
            </a:r>
          </a:p>
          <a:p>
            <a:pPr>
              <a:buFont typeface="Arial" panose="020B0604020202020204" pitchFamily="34" charset="0"/>
              <a:buChar char="•"/>
            </a:pPr>
            <a:r>
              <a:rPr lang="da-DK" sz="1400" b="1" i="0" u="none" strike="noStrike" dirty="0">
                <a:effectLst/>
              </a:rPr>
              <a:t>Big Data</a:t>
            </a:r>
            <a:r>
              <a:rPr lang="da-DK" sz="1400" b="0" i="0" u="none" strike="noStrike" dirty="0">
                <a:effectLst/>
              </a:rPr>
              <a:t>: Google håndterer </a:t>
            </a:r>
            <a:r>
              <a:rPr lang="da-DK" sz="1400" b="0" i="0" u="none" strike="noStrike" dirty="0">
                <a:effectLst/>
                <a:hlinkClick r:id="rId4"/>
              </a:rPr>
              <a:t>petabytes</a:t>
            </a:r>
            <a:r>
              <a:rPr lang="da-DK" sz="1400" b="0" i="0" u="none" strike="noStrike" dirty="0">
                <a:effectLst/>
              </a:rPr>
              <a:t> af data i deres datacentre</a:t>
            </a:r>
          </a:p>
          <a:p>
            <a:pPr>
              <a:buFont typeface="Arial" panose="020B0604020202020204" pitchFamily="34" charset="0"/>
              <a:buChar char="•"/>
            </a:pPr>
            <a:r>
              <a:rPr lang="da-DK" sz="1400" b="1" i="0" u="none" strike="noStrike" dirty="0">
                <a:effectLst/>
              </a:rPr>
              <a:t>Mission</a:t>
            </a:r>
            <a:r>
              <a:rPr lang="da-DK" sz="1400" b="0" i="0" u="none" strike="noStrike" dirty="0">
                <a:effectLst/>
              </a:rPr>
              <a:t>: “</a:t>
            </a:r>
            <a:r>
              <a:rPr lang="da-DK" sz="1400" b="0" i="0" u="none" strike="noStrike">
                <a:effectLst/>
              </a:rPr>
              <a:t>Organize</a:t>
            </a:r>
            <a:r>
              <a:rPr lang="da-DK" sz="1400" b="0" i="0" u="none" strike="noStrike" dirty="0">
                <a:effectLst/>
              </a:rPr>
              <a:t> the </a:t>
            </a:r>
            <a:r>
              <a:rPr lang="da-DK" sz="1400" b="0" i="0" u="none" strike="noStrike">
                <a:effectLst/>
              </a:rPr>
              <a:t>world’s</a:t>
            </a:r>
            <a:r>
              <a:rPr lang="da-DK" sz="1400" b="0" i="0" u="none" strike="noStrike" dirty="0">
                <a:effectLst/>
              </a:rPr>
              <a:t> information and </a:t>
            </a:r>
            <a:r>
              <a:rPr lang="da-DK" sz="1400" b="0" i="0" u="none" strike="noStrike">
                <a:effectLst/>
              </a:rPr>
              <a:t>make</a:t>
            </a:r>
            <a:r>
              <a:rPr lang="da-DK" sz="1400" b="0" i="0" u="none" strike="noStrike" dirty="0">
                <a:effectLst/>
              </a:rPr>
              <a:t> it </a:t>
            </a:r>
            <a:r>
              <a:rPr lang="da-DK" sz="1400" b="0" i="0" u="none" strike="noStrike">
                <a:effectLst/>
              </a:rPr>
              <a:t>universally</a:t>
            </a:r>
            <a:r>
              <a:rPr lang="da-DK" sz="1400" b="0" i="0" u="none" strike="noStrike" dirty="0">
                <a:effectLst/>
              </a:rPr>
              <a:t> </a:t>
            </a:r>
            <a:r>
              <a:rPr lang="da-DK" sz="1400" b="0" i="0" u="none" strike="noStrike">
                <a:effectLst/>
              </a:rPr>
              <a:t>accessible</a:t>
            </a:r>
            <a:r>
              <a:rPr lang="da-DK" sz="1400" b="0" i="0" u="none" strike="noStrike" dirty="0">
                <a:effectLst/>
              </a:rPr>
              <a:t> and </a:t>
            </a:r>
            <a:r>
              <a:rPr lang="da-DK" sz="1400" b="0" i="0" u="none" strike="noStrike">
                <a:effectLst/>
              </a:rPr>
              <a:t>useful</a:t>
            </a:r>
            <a:r>
              <a:rPr lang="da-DK" sz="1400" b="0" i="0" u="none" strike="noStrike" dirty="0">
                <a:effectLst/>
              </a:rPr>
              <a:t>”</a:t>
            </a:r>
          </a:p>
        </p:txBody>
      </p:sp>
      <p:pic>
        <p:nvPicPr>
          <p:cNvPr id="6" name="Billede 5" descr="Et billede, der indeholder tekst, Font/skrifttype, Grafik, skærmbillede&#10;&#10;Automatisk genereret beskrivelse">
            <a:extLst>
              <a:ext uri="{FF2B5EF4-FFF2-40B4-BE49-F238E27FC236}">
                <a16:creationId xmlns:a16="http://schemas.microsoft.com/office/drawing/2014/main" id="{C8F8E03A-ACA1-A110-1962-8FD1246DD019}"/>
              </a:ext>
            </a:extLst>
          </p:cNvPr>
          <p:cNvPicPr>
            <a:picLocks noChangeAspect="1"/>
          </p:cNvPicPr>
          <p:nvPr/>
        </p:nvPicPr>
        <p:blipFill>
          <a:blip r:embed="rId5"/>
          <a:stretch>
            <a:fillRect/>
          </a:stretch>
        </p:blipFill>
        <p:spPr>
          <a:xfrm>
            <a:off x="6099048" y="2132495"/>
            <a:ext cx="5458968" cy="2593009"/>
          </a:xfrm>
          <a:prstGeom prst="rect">
            <a:avLst/>
          </a:prstGeom>
        </p:spPr>
      </p:pic>
    </p:spTree>
    <p:extLst>
      <p:ext uri="{BB962C8B-B14F-4D97-AF65-F5344CB8AC3E}">
        <p14:creationId xmlns:p14="http://schemas.microsoft.com/office/powerpoint/2010/main" val="4077551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959E4CF-5DBF-544D-907B-081FB580A5BB}"/>
              </a:ext>
            </a:extLst>
          </p:cNvPr>
          <p:cNvSpPr>
            <a:spLocks noGrp="1"/>
          </p:cNvSpPr>
          <p:nvPr>
            <p:ph type="title"/>
          </p:nvPr>
        </p:nvSpPr>
        <p:spPr>
          <a:xfrm>
            <a:off x="630936" y="640080"/>
            <a:ext cx="4818888" cy="1481328"/>
          </a:xfrm>
        </p:spPr>
        <p:txBody>
          <a:bodyPr anchor="b">
            <a:normAutofit/>
          </a:bodyPr>
          <a:lstStyle/>
          <a:p>
            <a:r>
              <a:rPr lang="da" sz="5400"/>
              <a:t>Google Analytics</a:t>
            </a:r>
            <a:endParaRPr lang="da-DK" sz="5400"/>
          </a:p>
        </p:txBody>
      </p:sp>
      <p:sp>
        <p:nvSpPr>
          <p:cNvPr id="19"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EA89FBD-B555-234D-B6DE-55F80EFC5413}"/>
              </a:ext>
            </a:extLst>
          </p:cNvPr>
          <p:cNvSpPr>
            <a:spLocks noGrp="1"/>
          </p:cNvSpPr>
          <p:nvPr>
            <p:ph idx="1"/>
          </p:nvPr>
        </p:nvSpPr>
        <p:spPr>
          <a:xfrm>
            <a:off x="630936" y="2660904"/>
            <a:ext cx="4818888" cy="3547872"/>
          </a:xfrm>
        </p:spPr>
        <p:txBody>
          <a:bodyPr anchor="t">
            <a:normAutofit/>
          </a:bodyPr>
          <a:lstStyle/>
          <a:p>
            <a:pPr marL="0" lvl="0" indent="0">
              <a:spcBef>
                <a:spcPts val="0"/>
              </a:spcBef>
              <a:buSzPts val="1100"/>
              <a:buNone/>
            </a:pPr>
            <a:r>
              <a:rPr lang="da-DK" sz="1500" b="1"/>
              <a:t>10 GODE GRUNDE TIL AT BRUGE GOOGLE ANALYTICS</a:t>
            </a:r>
            <a:endParaRPr lang="da-DK" sz="1500">
              <a:highlight>
                <a:srgbClr val="FFFFFF"/>
              </a:highlight>
            </a:endParaRPr>
          </a:p>
          <a:p>
            <a:pPr marL="698500" lvl="0" indent="-330200">
              <a:buClr>
                <a:srgbClr val="333333"/>
              </a:buClr>
              <a:buSzPts val="1600"/>
              <a:buAutoNum type="arabicPeriod"/>
            </a:pPr>
            <a:r>
              <a:rPr lang="da-DK" sz="1500"/>
              <a:t>Gratis</a:t>
            </a:r>
          </a:p>
          <a:p>
            <a:pPr marL="698500" lvl="0" indent="-330200">
              <a:spcBef>
                <a:spcPts val="0"/>
              </a:spcBef>
              <a:buClr>
                <a:srgbClr val="333333"/>
              </a:buClr>
              <a:buSzPts val="1600"/>
              <a:buAutoNum type="arabicPeriod"/>
            </a:pPr>
            <a:r>
              <a:rPr lang="da-DK" sz="1500"/>
              <a:t>Automatisk opsamling af data</a:t>
            </a:r>
          </a:p>
          <a:p>
            <a:pPr marL="698500" lvl="0" indent="-330200">
              <a:spcBef>
                <a:spcPts val="0"/>
              </a:spcBef>
              <a:buClr>
                <a:srgbClr val="333333"/>
              </a:buClr>
              <a:buSzPts val="1600"/>
              <a:buAutoNum type="arabicPeriod"/>
            </a:pPr>
            <a:r>
              <a:rPr lang="da-DK" sz="1500"/>
              <a:t>Dannelse af rapporter til mange formål</a:t>
            </a:r>
          </a:p>
          <a:p>
            <a:pPr marL="698500" lvl="0" indent="-330200">
              <a:spcBef>
                <a:spcPts val="0"/>
              </a:spcBef>
              <a:buClr>
                <a:srgbClr val="333333"/>
              </a:buClr>
              <a:buSzPts val="1600"/>
              <a:buAutoNum type="arabicPeriod"/>
            </a:pPr>
            <a:r>
              <a:rPr lang="da-DK" sz="1500"/>
              <a:t>Nem integration med andre værktøjer og platforme</a:t>
            </a:r>
          </a:p>
          <a:p>
            <a:pPr marL="698500" lvl="0" indent="-330200">
              <a:spcBef>
                <a:spcPts val="0"/>
              </a:spcBef>
              <a:buClr>
                <a:srgbClr val="333333"/>
              </a:buClr>
              <a:buSzPts val="1600"/>
              <a:buAutoNum type="arabicPeriod"/>
            </a:pPr>
            <a:r>
              <a:rPr lang="da-DK" sz="1500"/>
              <a:t>Analyse af de besøgendes søgemønstre - herunder hvilke søgeord der anvendes</a:t>
            </a:r>
          </a:p>
          <a:p>
            <a:pPr marL="698500" lvl="0" indent="-330200">
              <a:spcBef>
                <a:spcPts val="0"/>
              </a:spcBef>
              <a:buClr>
                <a:srgbClr val="333333"/>
              </a:buClr>
              <a:buSzPts val="1600"/>
              <a:buAutoNum type="arabicPeriod"/>
            </a:pPr>
            <a:r>
              <a:rPr lang="da-DK" sz="1500"/>
              <a:t>Kendskab til dit publikums alder, køn, interesse, device og lokation</a:t>
            </a:r>
          </a:p>
          <a:p>
            <a:pPr marL="698500" lvl="0" indent="-330200">
              <a:spcBef>
                <a:spcPts val="0"/>
              </a:spcBef>
              <a:buClr>
                <a:srgbClr val="333333"/>
              </a:buClr>
              <a:buSzPts val="1600"/>
              <a:buAutoNum type="arabicPeriod"/>
            </a:pPr>
            <a:r>
              <a:rPr lang="da-DK" sz="1500"/>
              <a:t>Tjek på, om de opstillede mål bliver opnået</a:t>
            </a:r>
          </a:p>
          <a:p>
            <a:pPr marL="698500" lvl="0" indent="-330200">
              <a:spcBef>
                <a:spcPts val="0"/>
              </a:spcBef>
              <a:buClr>
                <a:srgbClr val="333333"/>
              </a:buClr>
              <a:buSzPts val="1600"/>
              <a:buAutoNum type="arabicPeriod"/>
            </a:pPr>
            <a:r>
              <a:rPr lang="da-DK" sz="1500"/>
              <a:t>Vej til at forstå, hvorfor besøgende forlader websitet</a:t>
            </a:r>
          </a:p>
          <a:p>
            <a:pPr marL="698500" lvl="0" indent="-330200">
              <a:spcBef>
                <a:spcPts val="0"/>
              </a:spcBef>
              <a:buClr>
                <a:srgbClr val="333333"/>
              </a:buClr>
              <a:buSzPts val="1600"/>
              <a:buAutoNum type="arabicPeriod"/>
            </a:pPr>
            <a:r>
              <a:rPr lang="da-DK" sz="1500"/>
              <a:t>Viser hvilke sociale platforme, markedsføringen skal målrettes mod</a:t>
            </a:r>
          </a:p>
          <a:p>
            <a:pPr marL="698500" lvl="0" indent="-330200">
              <a:spcBef>
                <a:spcPts val="0"/>
              </a:spcBef>
              <a:buClr>
                <a:srgbClr val="333333"/>
              </a:buClr>
              <a:buSzPts val="1600"/>
              <a:buAutoNum type="arabicPeriod"/>
            </a:pPr>
            <a:r>
              <a:rPr lang="da-DK" sz="1500"/>
              <a:t>Tydeliggør hvilket tekstindhold du skal skrive</a:t>
            </a:r>
          </a:p>
        </p:txBody>
      </p:sp>
      <p:pic>
        <p:nvPicPr>
          <p:cNvPr id="12" name="Picture 4">
            <a:extLst>
              <a:ext uri="{FF2B5EF4-FFF2-40B4-BE49-F238E27FC236}">
                <a16:creationId xmlns:a16="http://schemas.microsoft.com/office/drawing/2014/main" id="{39A205D9-39F7-4DCF-A8CC-4207BE23CBAD}"/>
              </a:ext>
            </a:extLst>
          </p:cNvPr>
          <p:cNvPicPr>
            <a:picLocks noChangeAspect="1"/>
          </p:cNvPicPr>
          <p:nvPr/>
        </p:nvPicPr>
        <p:blipFill rotWithShape="1">
          <a:blip r:embed="rId2"/>
          <a:srcRect l="3994" r="34558" b="-1"/>
          <a:stretch/>
        </p:blipFill>
        <p:spPr>
          <a:xfrm>
            <a:off x="6261163" y="640080"/>
            <a:ext cx="5134738" cy="5577840"/>
          </a:xfrm>
          <a:prstGeom prst="rect">
            <a:avLst/>
          </a:prstGeom>
        </p:spPr>
      </p:pic>
    </p:spTree>
    <p:extLst>
      <p:ext uri="{BB962C8B-B14F-4D97-AF65-F5344CB8AC3E}">
        <p14:creationId xmlns:p14="http://schemas.microsoft.com/office/powerpoint/2010/main" val="3650482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6;p17">
            <a:extLst>
              <a:ext uri="{FF2B5EF4-FFF2-40B4-BE49-F238E27FC236}">
                <a16:creationId xmlns:a16="http://schemas.microsoft.com/office/drawing/2014/main" id="{A0D742F3-B54A-E740-887F-AEA0D5A3E89E}"/>
              </a:ext>
            </a:extLst>
          </p:cNvPr>
          <p:cNvPicPr preferRelativeResize="0">
            <a:picLocks noGrp="1"/>
          </p:cNvPicPr>
          <p:nvPr>
            <p:ph idx="1"/>
          </p:nvPr>
        </p:nvPicPr>
        <p:blipFill rotWithShape="1">
          <a:blip r:embed="rId2"/>
          <a:srcRect r="1" b="173"/>
          <a:stretch/>
        </p:blipFill>
        <p:spPr>
          <a:xfrm>
            <a:off x="806234" y="643467"/>
            <a:ext cx="10579532" cy="5571066"/>
          </a:xfrm>
          <a:prstGeom prst="rect">
            <a:avLst/>
          </a:prstGeom>
          <a:noFill/>
        </p:spPr>
      </p:pic>
    </p:spTree>
    <p:extLst>
      <p:ext uri="{BB962C8B-B14F-4D97-AF65-F5344CB8AC3E}">
        <p14:creationId xmlns:p14="http://schemas.microsoft.com/office/powerpoint/2010/main" val="50405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375DF09-6A5A-3D43-9D5E-AEA28B3A4B63}"/>
              </a:ext>
            </a:extLst>
          </p:cNvPr>
          <p:cNvSpPr>
            <a:spLocks noGrp="1"/>
          </p:cNvSpPr>
          <p:nvPr>
            <p:ph type="title"/>
          </p:nvPr>
        </p:nvSpPr>
        <p:spPr>
          <a:xfrm>
            <a:off x="630936" y="640080"/>
            <a:ext cx="4818888" cy="1481328"/>
          </a:xfrm>
        </p:spPr>
        <p:txBody>
          <a:bodyPr anchor="b">
            <a:normAutofit/>
          </a:bodyPr>
          <a:lstStyle/>
          <a:p>
            <a:r>
              <a:rPr lang="da" sz="5400"/>
              <a:t>Google Trends</a:t>
            </a:r>
            <a:endParaRPr lang="da-DK" sz="5400"/>
          </a:p>
        </p:txBody>
      </p:sp>
      <p:sp>
        <p:nvSpPr>
          <p:cNvPr id="2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7A02551-0FCA-414F-B2CE-35BB09062EA9}"/>
              </a:ext>
            </a:extLst>
          </p:cNvPr>
          <p:cNvSpPr>
            <a:spLocks noGrp="1"/>
          </p:cNvSpPr>
          <p:nvPr>
            <p:ph idx="1"/>
          </p:nvPr>
        </p:nvSpPr>
        <p:spPr>
          <a:xfrm>
            <a:off x="630936" y="2660904"/>
            <a:ext cx="4818888" cy="3547872"/>
          </a:xfrm>
        </p:spPr>
        <p:txBody>
          <a:bodyPr anchor="t">
            <a:normAutofit/>
          </a:bodyPr>
          <a:lstStyle/>
          <a:p>
            <a:pPr marL="0" lvl="0" indent="0">
              <a:spcBef>
                <a:spcPts val="200"/>
              </a:spcBef>
              <a:buNone/>
            </a:pPr>
            <a:r>
              <a:rPr lang="da-DK" sz="2200">
                <a:highlight>
                  <a:srgbClr val="FFFFFF"/>
                </a:highlight>
              </a:rPr>
              <a:t>Med Google Trends kan du finde ud af, hvad der bliver søgt mest efter på internettet.</a:t>
            </a:r>
            <a:r>
              <a:rPr lang="da-DK" sz="2200"/>
              <a:t> </a:t>
            </a:r>
            <a:endParaRPr lang="da-DK" sz="2200">
              <a:highlight>
                <a:schemeClr val="lt1"/>
              </a:highlight>
            </a:endParaRPr>
          </a:p>
          <a:p>
            <a:pPr marL="0" lvl="0" indent="0">
              <a:spcBef>
                <a:spcPts val="200"/>
              </a:spcBef>
              <a:buNone/>
            </a:pPr>
            <a:endParaRPr lang="da-DK" sz="2200">
              <a:highlight>
                <a:srgbClr val="FFFFFF"/>
              </a:highlight>
            </a:endParaRPr>
          </a:p>
          <a:p>
            <a:pPr marL="0" lvl="0" indent="0">
              <a:spcBef>
                <a:spcPts val="200"/>
              </a:spcBef>
              <a:buNone/>
            </a:pPr>
            <a:r>
              <a:rPr lang="da-DK" sz="2200">
                <a:highlight>
                  <a:srgbClr val="FFFFFF"/>
                </a:highlight>
              </a:rPr>
              <a:t>Google Trends er et værktøj til at:</a:t>
            </a:r>
          </a:p>
          <a:p>
            <a:pPr marL="457200" lvl="0" indent="-330200">
              <a:spcBef>
                <a:spcPts val="200"/>
              </a:spcBef>
              <a:buSzPts val="1600"/>
              <a:buChar char="●"/>
            </a:pPr>
            <a:r>
              <a:rPr lang="da-DK" sz="2200">
                <a:highlight>
                  <a:srgbClr val="FFFFFF"/>
                </a:highlight>
              </a:rPr>
              <a:t>Indsamle data</a:t>
            </a:r>
          </a:p>
          <a:p>
            <a:pPr marL="457200" lvl="0" indent="-330200">
              <a:spcBef>
                <a:spcPts val="0"/>
              </a:spcBef>
              <a:buSzPts val="1600"/>
              <a:buChar char="●"/>
            </a:pPr>
            <a:r>
              <a:rPr lang="da-DK" sz="2200">
                <a:highlight>
                  <a:srgbClr val="FFFFFF"/>
                </a:highlight>
              </a:rPr>
              <a:t>Se statistikker</a:t>
            </a:r>
          </a:p>
          <a:p>
            <a:pPr marL="457200" lvl="0" indent="-330200">
              <a:spcBef>
                <a:spcPts val="0"/>
              </a:spcBef>
              <a:buSzPts val="1600"/>
              <a:buChar char="●"/>
            </a:pPr>
            <a:r>
              <a:rPr lang="da-DK" sz="2200">
                <a:highlight>
                  <a:srgbClr val="FFFFFF"/>
                </a:highlight>
              </a:rPr>
              <a:t>Se populære søgninger</a:t>
            </a:r>
          </a:p>
          <a:p>
            <a:pPr marL="457200" lvl="0" indent="-330200">
              <a:spcBef>
                <a:spcPts val="0"/>
              </a:spcBef>
              <a:buSzPts val="1600"/>
              <a:buChar char="●"/>
            </a:pPr>
            <a:r>
              <a:rPr lang="da-DK" sz="2200">
                <a:highlight>
                  <a:srgbClr val="FFFFFF"/>
                </a:highlight>
              </a:rPr>
              <a:t>Koble data sammen med fx årstid eller geografi</a:t>
            </a:r>
          </a:p>
          <a:p>
            <a:endParaRPr lang="da-DK" sz="2200"/>
          </a:p>
        </p:txBody>
      </p:sp>
      <p:pic>
        <p:nvPicPr>
          <p:cNvPr id="16" name="Graphic 6" descr="Forskning">
            <a:extLst>
              <a:ext uri="{FF2B5EF4-FFF2-40B4-BE49-F238E27FC236}">
                <a16:creationId xmlns:a16="http://schemas.microsoft.com/office/drawing/2014/main" id="{D218CB9E-2120-C741-AC51-B31B443CC4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352865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770D81-933F-A845-AEAB-C3D540F369EB}"/>
              </a:ext>
            </a:extLst>
          </p:cNvPr>
          <p:cNvSpPr>
            <a:spLocks noGrp="1"/>
          </p:cNvSpPr>
          <p:nvPr>
            <p:ph type="title"/>
          </p:nvPr>
        </p:nvSpPr>
        <p:spPr>
          <a:xfrm>
            <a:off x="638881" y="457201"/>
            <a:ext cx="10909640" cy="1832654"/>
          </a:xfrm>
        </p:spPr>
        <p:txBody>
          <a:bodyPr vert="horz" lIns="91440" tIns="45720" rIns="91440" bIns="45720" rtlCol="0" anchor="b">
            <a:normAutofit/>
          </a:bodyPr>
          <a:lstStyle/>
          <a:p>
            <a:pPr algn="ctr"/>
            <a:r>
              <a:rPr lang="en-US" sz="6100" kern="1200">
                <a:solidFill>
                  <a:schemeClr val="tx1"/>
                </a:solidFill>
                <a:latin typeface="+mj-lt"/>
                <a:ea typeface="+mj-ea"/>
                <a:cs typeface="+mj-cs"/>
              </a:rPr>
              <a:t>Google Trends</a:t>
            </a:r>
            <a:br>
              <a:rPr lang="en-US" sz="6100" kern="1200">
                <a:solidFill>
                  <a:schemeClr val="tx1"/>
                </a:solidFill>
                <a:latin typeface="+mj-lt"/>
                <a:ea typeface="+mj-ea"/>
                <a:cs typeface="+mj-cs"/>
              </a:rPr>
            </a:br>
            <a:endParaRPr lang="en-US" sz="6100" kern="1200">
              <a:solidFill>
                <a:schemeClr val="tx1"/>
              </a:solidFill>
              <a:latin typeface="+mj-lt"/>
              <a:ea typeface="+mj-ea"/>
              <a:cs typeface="+mj-cs"/>
            </a:endParaRPr>
          </a:p>
        </p:txBody>
      </p:sp>
      <p:pic>
        <p:nvPicPr>
          <p:cNvPr id="2052" name="Picture 4">
            <a:extLst>
              <a:ext uri="{FF2B5EF4-FFF2-40B4-BE49-F238E27FC236}">
                <a16:creationId xmlns:a16="http://schemas.microsoft.com/office/drawing/2014/main" id="{967BFADB-0A16-684D-8A3E-B3C850E4848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63336" y="3124200"/>
            <a:ext cx="9262280" cy="310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457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AD349F2-05AE-4645-9DFB-54D6D419C02C}"/>
              </a:ext>
            </a:extLst>
          </p:cNvPr>
          <p:cNvSpPr>
            <a:spLocks noGrp="1"/>
          </p:cNvSpPr>
          <p:nvPr>
            <p:ph type="title"/>
          </p:nvPr>
        </p:nvSpPr>
        <p:spPr>
          <a:xfrm>
            <a:off x="572493" y="238539"/>
            <a:ext cx="11018520" cy="1434415"/>
          </a:xfrm>
        </p:spPr>
        <p:txBody>
          <a:bodyPr anchor="b">
            <a:normAutofit/>
          </a:bodyPr>
          <a:lstStyle/>
          <a:p>
            <a:r>
              <a:rPr lang="da-DK" sz="5400" b="1" cap="all">
                <a:hlinkClick r:id="rId2"/>
              </a:rPr>
              <a:t>OPGAVE 7.4</a:t>
            </a:r>
            <a:r>
              <a:rPr lang="da-DK" sz="5400" b="1" cap="all"/>
              <a:t>: GOOGLE TRENDS</a:t>
            </a:r>
            <a:endParaRPr lang="da-DK" sz="5400"/>
          </a:p>
        </p:txBody>
      </p:sp>
      <p:sp>
        <p:nvSpPr>
          <p:cNvPr id="308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49F50DA-E901-F142-A7BE-E5713572B957}"/>
              </a:ext>
            </a:extLst>
          </p:cNvPr>
          <p:cNvSpPr>
            <a:spLocks noGrp="1"/>
          </p:cNvSpPr>
          <p:nvPr>
            <p:ph idx="1"/>
          </p:nvPr>
        </p:nvSpPr>
        <p:spPr>
          <a:xfrm>
            <a:off x="572493" y="2071316"/>
            <a:ext cx="6713552" cy="4119172"/>
          </a:xfrm>
        </p:spPr>
        <p:txBody>
          <a:bodyPr anchor="t">
            <a:normAutofit/>
          </a:bodyPr>
          <a:lstStyle/>
          <a:p>
            <a:r>
              <a:rPr lang="da-DK" sz="1400" dirty="0"/>
              <a:t>Gå ind på hjemmesiden </a:t>
            </a:r>
            <a:r>
              <a:rPr lang="da-DK" sz="1400" u="sng" dirty="0">
                <a:hlinkClick r:id="rId3"/>
              </a:rPr>
              <a:t>trends.google.dk</a:t>
            </a:r>
            <a:endParaRPr lang="da-DK" sz="1400" dirty="0"/>
          </a:p>
          <a:p>
            <a:r>
              <a:rPr lang="da-DK" sz="1400" dirty="0"/>
              <a:t>Orienter dig på websiden. Hvilke tre ting er meste trendy lige nu(”populært lige nu</a:t>
            </a:r>
            <a:r>
              <a:rPr lang="da-DK" sz="1400" b="0" i="0" u="none" strike="noStrike" dirty="0">
                <a:effectLst/>
              </a:rPr>
              <a:t>”</a:t>
            </a:r>
            <a:r>
              <a:rPr lang="da-DK" sz="1400" dirty="0"/>
              <a:t>) i Danmark?</a:t>
            </a:r>
          </a:p>
          <a:p>
            <a:r>
              <a:rPr lang="da-DK" sz="1400" dirty="0"/>
              <a:t>Hvad var top-trendy at søge efter i Danmark i 2022? (klik på hovedmenuen, og vælg årets søgninger)</a:t>
            </a:r>
          </a:p>
          <a:p>
            <a:r>
              <a:rPr lang="da-DK" sz="1400" dirty="0"/>
              <a:t>Lav nu selv en søgning på emnet "iPhone 15" i Danmark de sidste 12 måneder og analyser resultatet</a:t>
            </a:r>
          </a:p>
          <a:p>
            <a:r>
              <a:rPr lang="da-DK" sz="1400" dirty="0"/>
              <a:t>Ændre søgningen til at omfatte hele verdenen. Hvilket land har søgt mest på emnet "iPhone 15"?</a:t>
            </a:r>
          </a:p>
          <a:p>
            <a:r>
              <a:rPr lang="da-DK" sz="1400" dirty="0"/>
              <a:t>Tilføj sammenligning med iPhone 12, 13, 14 og 16, så alle modeller vises i sammenligning. Vælg tidsperioden de sidste 5 år.  Hvordan ser resultatet så ud nu, og hvad kan du se ud fra resultatet?</a:t>
            </a:r>
          </a:p>
          <a:p>
            <a:r>
              <a:rPr lang="da-DK" sz="1400" dirty="0"/>
              <a:t>Lav en separat søgning på "robotplæneklippere" og vælg de seneste 5 år og analyser resultatet.</a:t>
            </a:r>
          </a:p>
          <a:p>
            <a:r>
              <a:rPr lang="da-DK" sz="1400" dirty="0"/>
              <a:t>Søg på et emne, der interesserer dig (f.eks. en kendis, en sportsgren, eller et produkt). Hvilket emne har du valgt, og hvad viser resultatet?</a:t>
            </a:r>
          </a:p>
        </p:txBody>
      </p:sp>
      <p:pic>
        <p:nvPicPr>
          <p:cNvPr id="3074" name="Picture 2" descr="Et billede, der indeholder tekst, indendørs&#10;&#10;Automatisk genereret beskrivelse">
            <a:extLst>
              <a:ext uri="{FF2B5EF4-FFF2-40B4-BE49-F238E27FC236}">
                <a16:creationId xmlns:a16="http://schemas.microsoft.com/office/drawing/2014/main" id="{CB78DBA8-A696-E14E-A80A-701208AB8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621" r="8163"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798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49AE0A-B5C2-084F-BFA9-CC168104C86C}"/>
              </a:ext>
            </a:extLst>
          </p:cNvPr>
          <p:cNvSpPr>
            <a:spLocks noGrp="1"/>
          </p:cNvSpPr>
          <p:nvPr>
            <p:ph type="title"/>
          </p:nvPr>
        </p:nvSpPr>
        <p:spPr>
          <a:xfrm>
            <a:off x="876694" y="972929"/>
            <a:ext cx="4500850" cy="1616203"/>
          </a:xfrm>
        </p:spPr>
        <p:txBody>
          <a:bodyPr anchor="t">
            <a:normAutofit/>
          </a:bodyPr>
          <a:lstStyle/>
          <a:p>
            <a:r>
              <a:rPr lang="da" sz="3200"/>
              <a:t>Formål med databaser</a:t>
            </a:r>
            <a:endParaRPr lang="da-DK" sz="3200"/>
          </a:p>
        </p:txBody>
      </p:sp>
      <p:pic>
        <p:nvPicPr>
          <p:cNvPr id="4" name="Google Shape;48;p10" descr="csm_iStock_000027970292_Large_9c9dc724ab.jpg">
            <a:extLst>
              <a:ext uri="{FF2B5EF4-FFF2-40B4-BE49-F238E27FC236}">
                <a16:creationId xmlns:a16="http://schemas.microsoft.com/office/drawing/2014/main" id="{C9DC12F4-C568-1C45-AD6B-D18F812C4DB6}"/>
              </a:ext>
            </a:extLst>
          </p:cNvPr>
          <p:cNvPicPr preferRelativeResize="0"/>
          <p:nvPr/>
        </p:nvPicPr>
        <p:blipFill>
          <a:blip r:embed="rId2"/>
          <a:stretch>
            <a:fillRect/>
          </a:stretch>
        </p:blipFill>
        <p:spPr>
          <a:xfrm>
            <a:off x="838200" y="3558374"/>
            <a:ext cx="4539344" cy="1673072"/>
          </a:xfrm>
          <a:prstGeom prst="rect">
            <a:avLst/>
          </a:prstGeom>
          <a:noFill/>
        </p:spPr>
      </p:pic>
      <p:sp>
        <p:nvSpPr>
          <p:cNvPr id="3" name="Pladsholder til indhold 2">
            <a:extLst>
              <a:ext uri="{FF2B5EF4-FFF2-40B4-BE49-F238E27FC236}">
                <a16:creationId xmlns:a16="http://schemas.microsoft.com/office/drawing/2014/main" id="{97BFE089-6D42-AC40-B204-16D7839B1639}"/>
              </a:ext>
            </a:extLst>
          </p:cNvPr>
          <p:cNvSpPr>
            <a:spLocks noGrp="1"/>
          </p:cNvSpPr>
          <p:nvPr>
            <p:ph idx="1"/>
          </p:nvPr>
        </p:nvSpPr>
        <p:spPr>
          <a:xfrm>
            <a:off x="6096000" y="978195"/>
            <a:ext cx="5257799" cy="5003113"/>
          </a:xfrm>
        </p:spPr>
        <p:txBody>
          <a:bodyPr anchor="t">
            <a:normAutofit/>
          </a:bodyPr>
          <a:lstStyle/>
          <a:p>
            <a:pPr marL="0" lvl="0" indent="0">
              <a:spcBef>
                <a:spcPts val="600"/>
              </a:spcBef>
              <a:buNone/>
            </a:pPr>
            <a:r>
              <a:rPr lang="da-DK" sz="2000" i="1"/>
              <a:t>“En database er en samling af data“</a:t>
            </a:r>
          </a:p>
          <a:p>
            <a:pPr marL="0" lvl="0" indent="0">
              <a:spcBef>
                <a:spcPts val="600"/>
              </a:spcBef>
              <a:buNone/>
            </a:pPr>
            <a:endParaRPr lang="da-DK" sz="2000">
              <a:highlight>
                <a:srgbClr val="FFFFFF"/>
              </a:highlight>
            </a:endParaRPr>
          </a:p>
          <a:p>
            <a:pPr marL="0" lvl="0" indent="0">
              <a:spcBef>
                <a:spcPts val="600"/>
              </a:spcBef>
              <a:buNone/>
            </a:pPr>
            <a:r>
              <a:rPr lang="da-DK" sz="2000">
                <a:highlight>
                  <a:srgbClr val="FFFFFF"/>
                </a:highlight>
              </a:rPr>
              <a:t>Dataene i en elektronisk database er ordnet på en måde,</a:t>
            </a:r>
            <a:br>
              <a:rPr lang="da-DK" sz="2000">
                <a:highlight>
                  <a:srgbClr val="FFFFFF"/>
                </a:highlight>
              </a:rPr>
            </a:br>
            <a:r>
              <a:rPr lang="da-DK" sz="2000">
                <a:highlight>
                  <a:srgbClr val="FFFFFF"/>
                </a:highlight>
              </a:rPr>
              <a:t>så de er lette for virksomheden at:</a:t>
            </a:r>
          </a:p>
          <a:p>
            <a:pPr marL="736600" lvl="0" indent="-317500">
              <a:spcBef>
                <a:spcPts val="1100"/>
              </a:spcBef>
              <a:buClr>
                <a:schemeClr val="dk1"/>
              </a:buClr>
              <a:buSzPts val="1400"/>
              <a:buChar char="●"/>
            </a:pPr>
            <a:r>
              <a:rPr lang="da-DK" sz="2000">
                <a:highlight>
                  <a:srgbClr val="FFFFFF"/>
                </a:highlight>
              </a:rPr>
              <a:t>Oprette</a:t>
            </a:r>
          </a:p>
          <a:p>
            <a:pPr marL="736600" lvl="0" indent="-317500">
              <a:spcBef>
                <a:spcPts val="0"/>
              </a:spcBef>
              <a:buClr>
                <a:schemeClr val="dk1"/>
              </a:buClr>
              <a:buSzPts val="1400"/>
              <a:buChar char="●"/>
            </a:pPr>
            <a:r>
              <a:rPr lang="da-DK" sz="2000">
                <a:highlight>
                  <a:srgbClr val="FFFFFF"/>
                </a:highlight>
              </a:rPr>
              <a:t>Finde</a:t>
            </a:r>
          </a:p>
          <a:p>
            <a:pPr marL="736600" lvl="0" indent="-317500">
              <a:spcBef>
                <a:spcPts val="0"/>
              </a:spcBef>
              <a:buClr>
                <a:schemeClr val="dk1"/>
              </a:buClr>
              <a:buSzPts val="1400"/>
              <a:buChar char="●"/>
            </a:pPr>
            <a:r>
              <a:rPr lang="da-DK" sz="2000">
                <a:highlight>
                  <a:srgbClr val="FFFFFF"/>
                </a:highlight>
              </a:rPr>
              <a:t>Bruge</a:t>
            </a:r>
          </a:p>
          <a:p>
            <a:pPr marL="736600" lvl="0" indent="-317500">
              <a:spcBef>
                <a:spcPts val="0"/>
              </a:spcBef>
              <a:buClr>
                <a:schemeClr val="dk1"/>
              </a:buClr>
              <a:buSzPts val="1400"/>
              <a:buChar char="●"/>
            </a:pPr>
            <a:r>
              <a:rPr lang="da-DK" sz="2000">
                <a:highlight>
                  <a:srgbClr val="FFFFFF"/>
                </a:highlight>
              </a:rPr>
              <a:t>Sortere i</a:t>
            </a:r>
          </a:p>
          <a:p>
            <a:pPr marL="736600" lvl="0" indent="-317500">
              <a:spcBef>
                <a:spcPts val="0"/>
              </a:spcBef>
              <a:buClr>
                <a:schemeClr val="dk1"/>
              </a:buClr>
              <a:buSzPts val="1400"/>
              <a:buChar char="●"/>
            </a:pPr>
            <a:r>
              <a:rPr lang="da-DK" sz="2000">
                <a:highlight>
                  <a:srgbClr val="FFFFFF"/>
                </a:highlight>
              </a:rPr>
              <a:t>Rette</a:t>
            </a:r>
          </a:p>
          <a:p>
            <a:pPr marL="736600" lvl="0" indent="-317500">
              <a:spcBef>
                <a:spcPts val="0"/>
              </a:spcBef>
              <a:buClr>
                <a:schemeClr val="dk1"/>
              </a:buClr>
              <a:buSzPts val="1400"/>
              <a:buChar char="●"/>
            </a:pPr>
            <a:r>
              <a:rPr lang="da-DK" sz="2000">
                <a:highlight>
                  <a:srgbClr val="FFFFFF"/>
                </a:highlight>
              </a:rPr>
              <a:t>Slette igen</a:t>
            </a:r>
          </a:p>
          <a:p>
            <a:endParaRPr lang="da-DK" sz="2000"/>
          </a:p>
        </p:txBody>
      </p:sp>
      <p:grpSp>
        <p:nvGrpSpPr>
          <p:cNvPr id="9" name="Group 8">
            <a:extLst>
              <a:ext uri="{FF2B5EF4-FFF2-40B4-BE49-F238E27FC236}">
                <a16:creationId xmlns:a16="http://schemas.microsoft.com/office/drawing/2014/main" id="{9AF08BBE-71A7-AEFC-F970-93C6BF79B3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6" name="Rectangle 9">
              <a:extLst>
                <a:ext uri="{FF2B5EF4-FFF2-40B4-BE49-F238E27FC236}">
                  <a16:creationId xmlns:a16="http://schemas.microsoft.com/office/drawing/2014/main" id="{31C42412-D66A-A89A-CBAD-067355BA7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19F63095-BD54-33B2-6873-1DC4DF820D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4160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A5279C8-8F31-B54D-A82C-67B47B3A2C1C}"/>
              </a:ext>
            </a:extLst>
          </p:cNvPr>
          <p:cNvSpPr>
            <a:spLocks noGrp="1"/>
          </p:cNvSpPr>
          <p:nvPr>
            <p:ph type="title"/>
          </p:nvPr>
        </p:nvSpPr>
        <p:spPr>
          <a:xfrm>
            <a:off x="630936" y="640080"/>
            <a:ext cx="4818888" cy="1481328"/>
          </a:xfrm>
        </p:spPr>
        <p:txBody>
          <a:bodyPr anchor="b">
            <a:normAutofit/>
          </a:bodyPr>
          <a:lstStyle/>
          <a:p>
            <a:r>
              <a:rPr lang="da" sz="5400"/>
              <a:t>Du skal lære:</a:t>
            </a:r>
            <a:endParaRPr lang="da-DK" sz="5400"/>
          </a:p>
        </p:txBody>
      </p:sp>
      <p:sp>
        <p:nvSpPr>
          <p:cNvPr id="14"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D7351AD-1933-5741-A64F-2AF0C95B1365}"/>
              </a:ext>
            </a:extLst>
          </p:cNvPr>
          <p:cNvSpPr>
            <a:spLocks noGrp="1"/>
          </p:cNvSpPr>
          <p:nvPr>
            <p:ph idx="1"/>
          </p:nvPr>
        </p:nvSpPr>
        <p:spPr>
          <a:xfrm>
            <a:off x="630936" y="2660904"/>
            <a:ext cx="4818888" cy="3547872"/>
          </a:xfrm>
        </p:spPr>
        <p:txBody>
          <a:bodyPr anchor="t">
            <a:normAutofit/>
          </a:bodyPr>
          <a:lstStyle/>
          <a:p>
            <a:pPr marL="698500" indent="-342900">
              <a:spcBef>
                <a:spcPts val="1400"/>
              </a:spcBef>
              <a:buClr>
                <a:srgbClr val="333333"/>
              </a:buClr>
              <a:buSzPts val="2400"/>
            </a:pPr>
            <a:r>
              <a:rPr lang="da-DK" sz="2200" dirty="0">
                <a:highlight>
                  <a:srgbClr val="FFFFFF"/>
                </a:highlight>
              </a:rPr>
              <a:t>At oprette en simpel database</a:t>
            </a:r>
          </a:p>
          <a:p>
            <a:pPr marL="736600" indent="-381000">
              <a:spcBef>
                <a:spcPts val="1400"/>
              </a:spcBef>
              <a:buClr>
                <a:srgbClr val="333333"/>
              </a:buClr>
              <a:buSzPts val="2400"/>
              <a:buFont typeface="Arial" panose="020B0604020202020204" pitchFamily="34" charset="0"/>
              <a:buChar char="●"/>
            </a:pPr>
            <a:r>
              <a:rPr lang="da-DK" sz="2200" dirty="0">
                <a:highlight>
                  <a:srgbClr val="FFFFFF"/>
                </a:highlight>
              </a:rPr>
              <a:t>At oprette </a:t>
            </a:r>
            <a:r>
              <a:rPr lang="da-DK" sz="2200" dirty="0" err="1">
                <a:highlight>
                  <a:srgbClr val="FFFFFF"/>
                </a:highlight>
              </a:rPr>
              <a:t>relationsdatabase</a:t>
            </a:r>
            <a:endParaRPr lang="da-DK" sz="2200" dirty="0">
              <a:highlight>
                <a:srgbClr val="FFFFFF"/>
              </a:highlight>
            </a:endParaRPr>
          </a:p>
          <a:p>
            <a:pPr marL="736600" lvl="0" indent="-381000">
              <a:spcBef>
                <a:spcPts val="0"/>
              </a:spcBef>
              <a:buClr>
                <a:srgbClr val="333333"/>
              </a:buClr>
              <a:buSzPts val="2400"/>
              <a:buChar char="●"/>
            </a:pPr>
            <a:r>
              <a:rPr lang="da-DK" sz="2200" dirty="0">
                <a:highlight>
                  <a:srgbClr val="FFFFFF"/>
                </a:highlight>
              </a:rPr>
              <a:t>Hvad redundans og relationer er</a:t>
            </a:r>
          </a:p>
          <a:p>
            <a:pPr marL="736600" lvl="0" indent="-381000">
              <a:spcBef>
                <a:spcPts val="0"/>
              </a:spcBef>
              <a:buClr>
                <a:srgbClr val="333333"/>
              </a:buClr>
              <a:buSzPts val="2400"/>
              <a:buChar char="●"/>
            </a:pPr>
            <a:r>
              <a:rPr lang="da-DK" sz="2200" dirty="0">
                <a:highlight>
                  <a:srgbClr val="FFFFFF"/>
                </a:highlight>
              </a:rPr>
              <a:t>Hvilke datatyper der findes</a:t>
            </a:r>
          </a:p>
          <a:p>
            <a:pPr marL="736600" lvl="0" indent="-381000">
              <a:spcBef>
                <a:spcPts val="0"/>
              </a:spcBef>
              <a:buClr>
                <a:srgbClr val="333333"/>
              </a:buClr>
              <a:buSzPts val="2400"/>
              <a:buChar char="●"/>
            </a:pPr>
            <a:r>
              <a:rPr lang="da-DK" sz="2200" dirty="0">
                <a:highlight>
                  <a:srgbClr val="FFFFFF"/>
                </a:highlight>
              </a:rPr>
              <a:t>Hvordan man kan udtrække data fra databasen</a:t>
            </a:r>
          </a:p>
          <a:p>
            <a:pPr marL="736600" lvl="0" indent="-381000">
              <a:spcBef>
                <a:spcPts val="0"/>
              </a:spcBef>
              <a:buClr>
                <a:srgbClr val="333333"/>
              </a:buClr>
              <a:buSzPts val="2400"/>
              <a:buChar char="●"/>
            </a:pPr>
            <a:r>
              <a:rPr lang="da-DK" sz="2200" dirty="0">
                <a:highlight>
                  <a:srgbClr val="FFFFFF"/>
                </a:highlight>
              </a:rPr>
              <a:t>Hvordan data fra databasen kan anvendes til fx kommunikation</a:t>
            </a:r>
          </a:p>
        </p:txBody>
      </p:sp>
      <p:pic>
        <p:nvPicPr>
          <p:cNvPr id="7" name="Graphic 6">
            <a:extLst>
              <a:ext uri="{FF2B5EF4-FFF2-40B4-BE49-F238E27FC236}">
                <a16:creationId xmlns:a16="http://schemas.microsoft.com/office/drawing/2014/main" id="{CD51FAB3-4F8B-4006-85FE-EAC232B3C5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84977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A2C596-2D34-E948-802C-42DA228D34A7}"/>
              </a:ext>
            </a:extLst>
          </p:cNvPr>
          <p:cNvSpPr>
            <a:spLocks noGrp="1"/>
          </p:cNvSpPr>
          <p:nvPr>
            <p:ph type="title"/>
          </p:nvPr>
        </p:nvSpPr>
        <p:spPr>
          <a:xfrm>
            <a:off x="630936" y="640080"/>
            <a:ext cx="4818888" cy="1481328"/>
          </a:xfrm>
        </p:spPr>
        <p:txBody>
          <a:bodyPr anchor="b">
            <a:normAutofit/>
          </a:bodyPr>
          <a:lstStyle/>
          <a:p>
            <a:r>
              <a:rPr lang="da" sz="5000"/>
              <a:t>Databaser i Microsoft Access</a:t>
            </a:r>
            <a:endParaRPr lang="da-DK" sz="5000"/>
          </a:p>
        </p:txBody>
      </p:sp>
      <p:sp>
        <p:nvSpPr>
          <p:cNvPr id="18"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EC65678-33F9-CB43-9A49-22F87351BA48}"/>
              </a:ext>
            </a:extLst>
          </p:cNvPr>
          <p:cNvSpPr>
            <a:spLocks noGrp="1"/>
          </p:cNvSpPr>
          <p:nvPr>
            <p:ph idx="1"/>
          </p:nvPr>
        </p:nvSpPr>
        <p:spPr>
          <a:xfrm>
            <a:off x="630936" y="2660904"/>
            <a:ext cx="4818888" cy="3547872"/>
          </a:xfrm>
        </p:spPr>
        <p:txBody>
          <a:bodyPr anchor="t">
            <a:normAutofit/>
          </a:bodyPr>
          <a:lstStyle/>
          <a:p>
            <a:pPr marL="0" lvl="0" indent="0">
              <a:spcBef>
                <a:spcPts val="0"/>
              </a:spcBef>
              <a:buNone/>
            </a:pPr>
            <a:r>
              <a:rPr lang="da-DK" sz="1700" b="1">
                <a:highlight>
                  <a:srgbClr val="FFFFFF"/>
                </a:highlight>
              </a:rPr>
              <a:t>Microsoft Access</a:t>
            </a:r>
            <a:r>
              <a:rPr lang="da-DK" sz="1700">
                <a:highlight>
                  <a:srgbClr val="FFFFFF"/>
                </a:highlight>
              </a:rPr>
              <a:t> er et program, som bruges til at oprette simple databaser.</a:t>
            </a:r>
          </a:p>
          <a:p>
            <a:pPr marL="0" lvl="0" indent="0">
              <a:spcBef>
                <a:spcPts val="0"/>
              </a:spcBef>
              <a:buNone/>
            </a:pPr>
            <a:endParaRPr lang="da-DK" sz="1700">
              <a:highlight>
                <a:srgbClr val="FFFFFF"/>
              </a:highlight>
            </a:endParaRPr>
          </a:p>
          <a:p>
            <a:pPr marL="0" lvl="0" indent="0">
              <a:spcBef>
                <a:spcPts val="0"/>
              </a:spcBef>
              <a:buNone/>
            </a:pPr>
            <a:r>
              <a:rPr lang="da-DK" sz="1700">
                <a:highlight>
                  <a:srgbClr val="FFFFFF"/>
                </a:highlight>
              </a:rPr>
              <a:t>Den mest simple form for databaser er </a:t>
            </a:r>
            <a:r>
              <a:rPr lang="da-DK" sz="1700" b="1">
                <a:highlight>
                  <a:srgbClr val="FFFFFF"/>
                </a:highlight>
              </a:rPr>
              <a:t>flade databaser</a:t>
            </a:r>
            <a:r>
              <a:rPr lang="da-DK" sz="1700">
                <a:highlight>
                  <a:srgbClr val="FFFFFF"/>
                </a:highlight>
              </a:rPr>
              <a:t>.</a:t>
            </a:r>
            <a:br>
              <a:rPr lang="da-DK" sz="1700">
                <a:highlight>
                  <a:srgbClr val="FFFFFF"/>
                </a:highlight>
              </a:rPr>
            </a:br>
            <a:r>
              <a:rPr lang="da-DK" sz="1700">
                <a:highlight>
                  <a:srgbClr val="FFFFFF"/>
                </a:highlight>
              </a:rPr>
              <a:t>I flade databaser indtaster du alle oplysninger i én tabel.</a:t>
            </a:r>
          </a:p>
          <a:p>
            <a:pPr marL="0" lvl="0" indent="0">
              <a:spcBef>
                <a:spcPts val="0"/>
              </a:spcBef>
              <a:buNone/>
            </a:pPr>
            <a:endParaRPr lang="da-DK" sz="1700">
              <a:highlight>
                <a:srgbClr val="FFFFFF"/>
              </a:highlight>
            </a:endParaRPr>
          </a:p>
          <a:p>
            <a:pPr marL="0" lvl="0" indent="0">
              <a:spcBef>
                <a:spcPts val="0"/>
              </a:spcBef>
              <a:buNone/>
            </a:pPr>
            <a:r>
              <a:rPr lang="da-DK" sz="1700">
                <a:highlight>
                  <a:srgbClr val="FFFFFF"/>
                </a:highlight>
              </a:rPr>
              <a:t>En </a:t>
            </a:r>
            <a:r>
              <a:rPr lang="da-DK" sz="1700" b="1">
                <a:highlight>
                  <a:srgbClr val="FFFFFF"/>
                </a:highlight>
              </a:rPr>
              <a:t>relationsdatabase</a:t>
            </a:r>
            <a:r>
              <a:rPr lang="da-DK" sz="1700">
                <a:highlight>
                  <a:srgbClr val="FFFFFF"/>
                </a:highlight>
              </a:rPr>
              <a:t> er mere avanceret end en flad</a:t>
            </a:r>
            <a:br>
              <a:rPr lang="da-DK" sz="1700">
                <a:highlight>
                  <a:srgbClr val="FFFFFF"/>
                </a:highlight>
              </a:rPr>
            </a:br>
            <a:r>
              <a:rPr lang="da-DK" sz="1700">
                <a:highlight>
                  <a:srgbClr val="FFFFFF"/>
                </a:highlight>
              </a:rPr>
              <a:t>database. Relationsdatabaser består af to eller flere</a:t>
            </a:r>
            <a:br>
              <a:rPr lang="da-DK" sz="1700">
                <a:highlight>
                  <a:srgbClr val="FFFFFF"/>
                </a:highlight>
              </a:rPr>
            </a:br>
            <a:r>
              <a:rPr lang="da-DK" sz="1700">
                <a:highlight>
                  <a:srgbClr val="FFFFFF"/>
                </a:highlight>
              </a:rPr>
              <a:t>tabeller, som forbindes til hinanden med relationer.</a:t>
            </a:r>
          </a:p>
          <a:p>
            <a:endParaRPr lang="da-DK" sz="1700"/>
          </a:p>
        </p:txBody>
      </p:sp>
      <p:pic>
        <p:nvPicPr>
          <p:cNvPr id="4" name="Billede 3">
            <a:extLst>
              <a:ext uri="{FF2B5EF4-FFF2-40B4-BE49-F238E27FC236}">
                <a16:creationId xmlns:a16="http://schemas.microsoft.com/office/drawing/2014/main" id="{6FD1BDF4-10C8-1442-9052-C63E514F5A85}"/>
              </a:ext>
            </a:extLst>
          </p:cNvPr>
          <p:cNvPicPr>
            <a:picLocks noChangeAspect="1"/>
          </p:cNvPicPr>
          <p:nvPr/>
        </p:nvPicPr>
        <p:blipFill rotWithShape="1">
          <a:blip r:embed="rId2"/>
          <a:srcRect l="5478" r="3" b="3"/>
          <a:stretch/>
        </p:blipFill>
        <p:spPr>
          <a:xfrm>
            <a:off x="6145440" y="640080"/>
            <a:ext cx="5366183" cy="5577840"/>
          </a:xfrm>
          <a:prstGeom prst="rect">
            <a:avLst/>
          </a:prstGeom>
        </p:spPr>
      </p:pic>
    </p:spTree>
    <p:extLst>
      <p:ext uri="{BB962C8B-B14F-4D97-AF65-F5344CB8AC3E}">
        <p14:creationId xmlns:p14="http://schemas.microsoft.com/office/powerpoint/2010/main" val="2076124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FEF5CC-3AB1-D84D-93C8-0CCDD00BA4FF}"/>
              </a:ext>
            </a:extLst>
          </p:cNvPr>
          <p:cNvSpPr>
            <a:spLocks noGrp="1"/>
          </p:cNvSpPr>
          <p:nvPr>
            <p:ph type="title"/>
          </p:nvPr>
        </p:nvSpPr>
        <p:spPr>
          <a:xfrm>
            <a:off x="630936" y="639520"/>
            <a:ext cx="3429000" cy="1719072"/>
          </a:xfrm>
        </p:spPr>
        <p:txBody>
          <a:bodyPr anchor="b">
            <a:normAutofit/>
          </a:bodyPr>
          <a:lstStyle/>
          <a:p>
            <a:r>
              <a:rPr lang="da" sz="5000"/>
              <a:t>Opbygning af databaser</a:t>
            </a:r>
            <a:endParaRPr lang="da-DK" sz="5000"/>
          </a:p>
        </p:txBody>
      </p:sp>
      <p:sp>
        <p:nvSpPr>
          <p:cNvPr id="2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C2A32D1-397F-6F41-A4E1-C9AA643DC844}"/>
              </a:ext>
            </a:extLst>
          </p:cNvPr>
          <p:cNvSpPr>
            <a:spLocks noGrp="1"/>
          </p:cNvSpPr>
          <p:nvPr>
            <p:ph idx="1"/>
          </p:nvPr>
        </p:nvSpPr>
        <p:spPr>
          <a:xfrm>
            <a:off x="630936" y="2807208"/>
            <a:ext cx="3429000" cy="3410712"/>
          </a:xfrm>
        </p:spPr>
        <p:txBody>
          <a:bodyPr anchor="t">
            <a:normAutofit/>
          </a:bodyPr>
          <a:lstStyle/>
          <a:p>
            <a:pPr marL="0" lvl="0" indent="0">
              <a:spcBef>
                <a:spcPts val="0"/>
              </a:spcBef>
              <a:buNone/>
            </a:pPr>
            <a:r>
              <a:rPr lang="da-DK" sz="2200">
                <a:highlight>
                  <a:srgbClr val="FFFFFF"/>
                </a:highlight>
              </a:rPr>
              <a:t>Databaser består af en eller flere </a:t>
            </a:r>
            <a:r>
              <a:rPr lang="da-DK" sz="2200" b="1">
                <a:highlight>
                  <a:srgbClr val="FFFFFF"/>
                </a:highlight>
              </a:rPr>
              <a:t>tabeller</a:t>
            </a:r>
          </a:p>
          <a:p>
            <a:pPr marL="0" lvl="0" indent="0">
              <a:spcBef>
                <a:spcPts val="0"/>
              </a:spcBef>
              <a:buNone/>
            </a:pPr>
            <a:r>
              <a:rPr lang="da-DK" sz="2200">
                <a:highlight>
                  <a:srgbClr val="FFFFFF"/>
                </a:highlight>
              </a:rPr>
              <a:t>Hver række i tabellen er en </a:t>
            </a:r>
            <a:r>
              <a:rPr lang="da-DK" sz="2200" b="1">
                <a:highlight>
                  <a:srgbClr val="FFFFFF"/>
                </a:highlight>
              </a:rPr>
              <a:t>post</a:t>
            </a:r>
          </a:p>
          <a:p>
            <a:pPr marL="0" lvl="0" indent="0">
              <a:spcBef>
                <a:spcPts val="0"/>
              </a:spcBef>
              <a:buNone/>
            </a:pPr>
            <a:r>
              <a:rPr lang="da-DK" sz="2200">
                <a:highlight>
                  <a:srgbClr val="FFFFFF"/>
                </a:highlight>
              </a:rPr>
              <a:t>En post består af flere </a:t>
            </a:r>
            <a:r>
              <a:rPr lang="da-DK" sz="2200" b="1">
                <a:highlight>
                  <a:srgbClr val="FFFFFF"/>
                </a:highlight>
              </a:rPr>
              <a:t>felter</a:t>
            </a:r>
            <a:endParaRPr lang="da-DK" sz="2200" b="1"/>
          </a:p>
          <a:p>
            <a:pPr marL="0" indent="0">
              <a:buNone/>
            </a:pPr>
            <a:endParaRPr lang="da-DK" sz="2200"/>
          </a:p>
        </p:txBody>
      </p:sp>
      <p:pic>
        <p:nvPicPr>
          <p:cNvPr id="7" name="Google Shape;62;p12" descr="Databaser Felt og Post Leverandørtabel.PNG">
            <a:extLst>
              <a:ext uri="{FF2B5EF4-FFF2-40B4-BE49-F238E27FC236}">
                <a16:creationId xmlns:a16="http://schemas.microsoft.com/office/drawing/2014/main" id="{64D78E15-0DFA-8643-BD66-CD0B2745E7DB}"/>
              </a:ext>
            </a:extLst>
          </p:cNvPr>
          <p:cNvPicPr preferRelativeResize="0"/>
          <p:nvPr/>
        </p:nvPicPr>
        <p:blipFill>
          <a:blip r:embed="rId2"/>
          <a:stretch>
            <a:fillRect/>
          </a:stretch>
        </p:blipFill>
        <p:spPr>
          <a:xfrm>
            <a:off x="4654296" y="2453850"/>
            <a:ext cx="6903720" cy="1950299"/>
          </a:xfrm>
          <a:prstGeom prst="rect">
            <a:avLst/>
          </a:prstGeom>
          <a:noFill/>
        </p:spPr>
      </p:pic>
    </p:spTree>
    <p:extLst>
      <p:ext uri="{BB962C8B-B14F-4D97-AF65-F5344CB8AC3E}">
        <p14:creationId xmlns:p14="http://schemas.microsoft.com/office/powerpoint/2010/main" val="3212305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ED0CB19-143D-644C-A02E-8E8CD548D336}"/>
              </a:ext>
            </a:extLst>
          </p:cNvPr>
          <p:cNvSpPr>
            <a:spLocks noGrp="1"/>
          </p:cNvSpPr>
          <p:nvPr>
            <p:ph type="title"/>
          </p:nvPr>
        </p:nvSpPr>
        <p:spPr>
          <a:xfrm>
            <a:off x="640080" y="329184"/>
            <a:ext cx="6894576" cy="1783080"/>
          </a:xfrm>
        </p:spPr>
        <p:txBody>
          <a:bodyPr anchor="b">
            <a:normAutofit/>
          </a:bodyPr>
          <a:lstStyle/>
          <a:p>
            <a:r>
              <a:rPr lang="da" sz="5400"/>
              <a:t>Opbygning af databaser</a:t>
            </a:r>
            <a:endParaRPr lang="da-DK" sz="5400"/>
          </a:p>
        </p:txBody>
      </p:sp>
      <p:sp>
        <p:nvSpPr>
          <p:cNvPr id="206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ACFCF46-41A7-D844-BD62-5348C3A40B92}"/>
              </a:ext>
            </a:extLst>
          </p:cNvPr>
          <p:cNvSpPr>
            <a:spLocks noGrp="1"/>
          </p:cNvSpPr>
          <p:nvPr>
            <p:ph idx="1"/>
          </p:nvPr>
        </p:nvSpPr>
        <p:spPr>
          <a:xfrm>
            <a:off x="640080" y="2706624"/>
            <a:ext cx="6894576" cy="3483864"/>
          </a:xfrm>
        </p:spPr>
        <p:txBody>
          <a:bodyPr>
            <a:normAutofit/>
          </a:bodyPr>
          <a:lstStyle/>
          <a:p>
            <a:pPr marL="0" indent="0">
              <a:buNone/>
            </a:pPr>
            <a:r>
              <a:rPr lang="da-DK" sz="1500" b="1"/>
              <a:t>Datatype</a:t>
            </a:r>
          </a:p>
          <a:p>
            <a:r>
              <a:rPr lang="da-DK" sz="1500"/>
              <a:t>Datatypen bestemmer, hvilken data der kan tastes i feltet</a:t>
            </a:r>
          </a:p>
          <a:p>
            <a:endParaRPr lang="da-DK" sz="1500"/>
          </a:p>
          <a:p>
            <a:pPr marL="0" indent="0">
              <a:buNone/>
            </a:pPr>
            <a:r>
              <a:rPr lang="da-DK" sz="1500" b="1"/>
              <a:t>Primær nøgle</a:t>
            </a:r>
          </a:p>
          <a:p>
            <a:r>
              <a:rPr lang="da-DK" sz="1500"/>
              <a:t>Anvendes til at identificere posterne i</a:t>
            </a:r>
            <a:br>
              <a:rPr lang="da-DK" sz="1500"/>
            </a:br>
            <a:r>
              <a:rPr lang="da-DK" sz="1500"/>
              <a:t>databasen. Primær nøgle sættes</a:t>
            </a:r>
            <a:br>
              <a:rPr lang="da-DK" sz="1500"/>
            </a:br>
            <a:r>
              <a:rPr lang="da-DK" sz="1500"/>
              <a:t>derfor ved et feltnavn, som indeholder</a:t>
            </a:r>
            <a:br>
              <a:rPr lang="da-DK" sz="1500"/>
            </a:br>
            <a:r>
              <a:rPr lang="da-DK" sz="1500"/>
              <a:t>oplysninger, der er unikke og entydige</a:t>
            </a:r>
            <a:br>
              <a:rPr lang="da-DK" sz="1500"/>
            </a:br>
            <a:r>
              <a:rPr lang="da-DK" sz="1500"/>
              <a:t>for posten.</a:t>
            </a:r>
          </a:p>
          <a:p>
            <a:endParaRPr lang="da-DK" sz="1500" b="1"/>
          </a:p>
          <a:p>
            <a:pPr marL="0" indent="0">
              <a:buNone/>
            </a:pPr>
            <a:r>
              <a:rPr lang="da-DK" sz="1500" b="1"/>
              <a:t>Redundans:</a:t>
            </a:r>
          </a:p>
          <a:p>
            <a:r>
              <a:rPr lang="da-DK" sz="1500"/>
              <a:t>Er unødige gentagelser af data, altså dobbeltregistrering.</a:t>
            </a:r>
          </a:p>
          <a:p>
            <a:endParaRPr lang="da-DK" sz="1500"/>
          </a:p>
        </p:txBody>
      </p:sp>
      <p:pic>
        <p:nvPicPr>
          <p:cNvPr id="2050" name="Picture 2" descr="How To Use Microsoft Access (w/ Pictures)">
            <a:hlinkClick r:id="rId2"/>
            <a:extLst>
              <a:ext uri="{FF2B5EF4-FFF2-40B4-BE49-F238E27FC236}">
                <a16:creationId xmlns:a16="http://schemas.microsoft.com/office/drawing/2014/main" id="{07181895-93A8-7D80-D1F6-E0F04BE7D60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63840" y="503713"/>
            <a:ext cx="4014216" cy="3080909"/>
          </a:xfrm>
          <a:prstGeom prst="rect">
            <a:avLst/>
          </a:prstGeom>
          <a:noFill/>
          <a:extLst>
            <a:ext uri="{909E8E84-426E-40DD-AFC4-6F175D3DCCD1}">
              <a14:hiddenFill xmlns:a14="http://schemas.microsoft.com/office/drawing/2010/main">
                <a:solidFill>
                  <a:srgbClr val="FFFFFF"/>
                </a:solidFill>
              </a14:hiddenFill>
            </a:ext>
          </a:extLst>
        </p:spPr>
      </p:pic>
      <p:pic>
        <p:nvPicPr>
          <p:cNvPr id="12" name="Google Shape;69;p13" descr="Databaser Kundeklub Designvisning Nøgle.PNG">
            <a:extLst>
              <a:ext uri="{FF2B5EF4-FFF2-40B4-BE49-F238E27FC236}">
                <a16:creationId xmlns:a16="http://schemas.microsoft.com/office/drawing/2014/main" id="{45ED4F53-A72A-0E4E-A75A-10B2D228CA1B}"/>
              </a:ext>
            </a:extLst>
          </p:cNvPr>
          <p:cNvPicPr preferRelativeResize="0"/>
          <p:nvPr/>
        </p:nvPicPr>
        <p:blipFill>
          <a:blip r:embed="rId4"/>
          <a:stretch>
            <a:fillRect/>
          </a:stretch>
        </p:blipFill>
        <p:spPr>
          <a:xfrm>
            <a:off x="7863840" y="4222213"/>
            <a:ext cx="3995928" cy="1890231"/>
          </a:xfrm>
          <a:prstGeom prst="rect">
            <a:avLst/>
          </a:prstGeom>
          <a:noFill/>
        </p:spPr>
      </p:pic>
    </p:spTree>
    <p:extLst>
      <p:ext uri="{BB962C8B-B14F-4D97-AF65-F5344CB8AC3E}">
        <p14:creationId xmlns:p14="http://schemas.microsoft.com/office/powerpoint/2010/main" val="3571879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7680227-8A64-8944-8783-0AA81753A77F}"/>
              </a:ext>
            </a:extLst>
          </p:cNvPr>
          <p:cNvSpPr>
            <a:spLocks noGrp="1"/>
          </p:cNvSpPr>
          <p:nvPr>
            <p:ph type="title"/>
          </p:nvPr>
        </p:nvSpPr>
        <p:spPr>
          <a:xfrm>
            <a:off x="630936" y="640080"/>
            <a:ext cx="4818888" cy="1481328"/>
          </a:xfrm>
        </p:spPr>
        <p:txBody>
          <a:bodyPr anchor="b">
            <a:normAutofit/>
          </a:bodyPr>
          <a:lstStyle/>
          <a:p>
            <a:r>
              <a:rPr lang="da" sz="5400"/>
              <a:t>Flade databaser</a:t>
            </a:r>
            <a:endParaRPr lang="da-DK" sz="5400"/>
          </a:p>
        </p:txBody>
      </p:sp>
      <p:sp>
        <p:nvSpPr>
          <p:cNvPr id="4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AB264F8C-665F-1F40-B169-258F9E85A91A}"/>
              </a:ext>
            </a:extLst>
          </p:cNvPr>
          <p:cNvSpPr>
            <a:spLocks noGrp="1"/>
          </p:cNvSpPr>
          <p:nvPr>
            <p:ph idx="1"/>
          </p:nvPr>
        </p:nvSpPr>
        <p:spPr>
          <a:xfrm>
            <a:off x="630936" y="2660904"/>
            <a:ext cx="4818888" cy="3547872"/>
          </a:xfrm>
        </p:spPr>
        <p:txBody>
          <a:bodyPr anchor="t">
            <a:normAutofit/>
          </a:bodyPr>
          <a:lstStyle/>
          <a:p>
            <a:r>
              <a:rPr lang="da-DK" sz="2200" dirty="0">
                <a:highlight>
                  <a:schemeClr val="lt1"/>
                </a:highlight>
              </a:rPr>
              <a:t>En </a:t>
            </a:r>
            <a:r>
              <a:rPr lang="da-DK" sz="2200" b="1" dirty="0">
                <a:highlight>
                  <a:schemeClr val="lt1"/>
                </a:highlight>
              </a:rPr>
              <a:t>flad database </a:t>
            </a:r>
            <a:r>
              <a:rPr lang="da-DK" sz="2200" dirty="0">
                <a:highlight>
                  <a:schemeClr val="lt1"/>
                </a:highlight>
              </a:rPr>
              <a:t>er den enkleste type database, hvor </a:t>
            </a:r>
            <a:r>
              <a:rPr lang="da-DK" sz="2200">
                <a:highlight>
                  <a:schemeClr val="lt1"/>
                </a:highlight>
              </a:rPr>
              <a:t>dataen</a:t>
            </a:r>
            <a:r>
              <a:rPr lang="da-DK" sz="2200" dirty="0">
                <a:highlight>
                  <a:schemeClr val="lt1"/>
                </a:highlight>
              </a:rPr>
              <a:t> lagres i en enkelt tabel. Alle oplysninger skrives ind i denne tabel, og hvis der er flere tabeller, er de ikke forbundet eller relateret til hinanden. Flade databaser bruges ofte til simple dataopgaver, hvor der ikke er behov for at skabe relationer mellem datafelter i forskellige tabeller.</a:t>
            </a:r>
            <a:endParaRPr lang="da-DK" sz="2200" dirty="0"/>
          </a:p>
        </p:txBody>
      </p:sp>
      <p:pic>
        <p:nvPicPr>
          <p:cNvPr id="12" name="Google Shape;75;p14" descr="Databaser Kundeklub tabel.JPG">
            <a:hlinkClick r:id="rId2"/>
            <a:extLst>
              <a:ext uri="{FF2B5EF4-FFF2-40B4-BE49-F238E27FC236}">
                <a16:creationId xmlns:a16="http://schemas.microsoft.com/office/drawing/2014/main" id="{54DAB6E4-AE81-BB47-8622-4F7C30AB689B}"/>
              </a:ext>
            </a:extLst>
          </p:cNvPr>
          <p:cNvPicPr preferRelativeResize="0"/>
          <p:nvPr/>
        </p:nvPicPr>
        <p:blipFill>
          <a:blip r:embed="rId3"/>
          <a:stretch>
            <a:fillRect/>
          </a:stretch>
        </p:blipFill>
        <p:spPr>
          <a:xfrm>
            <a:off x="6099048" y="2228027"/>
            <a:ext cx="5458968" cy="2401945"/>
          </a:xfrm>
          <a:prstGeom prst="rect">
            <a:avLst/>
          </a:prstGeom>
          <a:noFill/>
        </p:spPr>
      </p:pic>
    </p:spTree>
    <p:extLst>
      <p:ext uri="{BB962C8B-B14F-4D97-AF65-F5344CB8AC3E}">
        <p14:creationId xmlns:p14="http://schemas.microsoft.com/office/powerpoint/2010/main" val="2536006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204D062-8F46-BF41-BB91-B16A767AC08D}"/>
              </a:ext>
            </a:extLst>
          </p:cNvPr>
          <p:cNvSpPr>
            <a:spLocks noGrp="1"/>
          </p:cNvSpPr>
          <p:nvPr>
            <p:ph type="title"/>
          </p:nvPr>
        </p:nvSpPr>
        <p:spPr>
          <a:xfrm>
            <a:off x="640080" y="329184"/>
            <a:ext cx="6894576" cy="1783080"/>
          </a:xfrm>
        </p:spPr>
        <p:txBody>
          <a:bodyPr anchor="b">
            <a:normAutofit/>
          </a:bodyPr>
          <a:lstStyle/>
          <a:p>
            <a:r>
              <a:rPr lang="da" sz="5400"/>
              <a:t>Relationsdatabaser</a:t>
            </a:r>
            <a:endParaRPr lang="da-DK" sz="5400"/>
          </a:p>
        </p:txBody>
      </p:sp>
      <p:sp>
        <p:nvSpPr>
          <p:cNvPr id="308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6AC83254-3AD4-9844-84FD-6C7489B24A52}"/>
              </a:ext>
            </a:extLst>
          </p:cNvPr>
          <p:cNvSpPr>
            <a:spLocks noGrp="1"/>
          </p:cNvSpPr>
          <p:nvPr>
            <p:ph idx="1"/>
          </p:nvPr>
        </p:nvSpPr>
        <p:spPr>
          <a:xfrm>
            <a:off x="640080" y="2706624"/>
            <a:ext cx="6894576" cy="3483864"/>
          </a:xfrm>
        </p:spPr>
        <p:txBody>
          <a:bodyPr>
            <a:normAutofit/>
          </a:bodyPr>
          <a:lstStyle/>
          <a:p>
            <a:pPr marL="0" lvl="0" indent="0">
              <a:spcBef>
                <a:spcPts val="0"/>
              </a:spcBef>
              <a:buNone/>
            </a:pPr>
            <a:r>
              <a:rPr lang="da-DK" sz="2200">
                <a:highlight>
                  <a:srgbClr val="FFFFFF"/>
                </a:highlight>
              </a:rPr>
              <a:t>En </a:t>
            </a:r>
            <a:r>
              <a:rPr lang="da-DK" sz="2200" b="1">
                <a:highlight>
                  <a:srgbClr val="FFFFFF"/>
                </a:highlight>
              </a:rPr>
              <a:t>relationsdatabase </a:t>
            </a:r>
            <a:r>
              <a:rPr lang="da-DK" sz="2200">
                <a:highlight>
                  <a:srgbClr val="FFFFFF"/>
                </a:highlight>
              </a:rPr>
              <a:t>består af to eller flere tabeller.</a:t>
            </a:r>
          </a:p>
          <a:p>
            <a:pPr marL="0" lvl="0" indent="0">
              <a:spcBef>
                <a:spcPts val="0"/>
              </a:spcBef>
              <a:buNone/>
            </a:pPr>
            <a:r>
              <a:rPr lang="da-DK" sz="2200">
                <a:highlight>
                  <a:srgbClr val="FFFFFF"/>
                </a:highlight>
              </a:rPr>
              <a:t>Tabellerne forbindes med relationer.</a:t>
            </a:r>
          </a:p>
          <a:p>
            <a:pPr marL="0" lvl="0" indent="0">
              <a:spcBef>
                <a:spcPts val="0"/>
              </a:spcBef>
              <a:buNone/>
            </a:pPr>
            <a:endParaRPr lang="da-DK" sz="2200">
              <a:highlight>
                <a:srgbClr val="FFFFFF"/>
              </a:highlight>
            </a:endParaRPr>
          </a:p>
          <a:p>
            <a:pPr marL="0" lvl="0" indent="0">
              <a:spcBef>
                <a:spcPts val="0"/>
              </a:spcBef>
              <a:buNone/>
            </a:pPr>
            <a:r>
              <a:rPr lang="da-DK" sz="2200">
                <a:highlight>
                  <a:srgbClr val="FFFFFF"/>
                </a:highlight>
              </a:rPr>
              <a:t>Et E/R-diagram bruges til at designe en relationsdatabase.</a:t>
            </a:r>
          </a:p>
          <a:p>
            <a:endParaRPr lang="da-DK" sz="2200"/>
          </a:p>
        </p:txBody>
      </p:sp>
      <p:pic>
        <p:nvPicPr>
          <p:cNvPr id="3074" name="Picture 2" descr="Relationer vises med linjer, der tegnes mellem overordnede og underordnede felter.">
            <a:extLst>
              <a:ext uri="{FF2B5EF4-FFF2-40B4-BE49-F238E27FC236}">
                <a16:creationId xmlns:a16="http://schemas.microsoft.com/office/drawing/2014/main" id="{CC8F8A2A-CA47-113F-CA0E-35EF22EA40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63840" y="893426"/>
            <a:ext cx="4014216" cy="2301483"/>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83;p15" descr="Database_ER_diagram_LeverandørBoriPostnrBy.jpg">
            <a:hlinkClick r:id="rId3"/>
            <a:extLst>
              <a:ext uri="{FF2B5EF4-FFF2-40B4-BE49-F238E27FC236}">
                <a16:creationId xmlns:a16="http://schemas.microsoft.com/office/drawing/2014/main" id="{5B573428-4996-394A-8751-709B8E26B5B0}"/>
              </a:ext>
            </a:extLst>
          </p:cNvPr>
          <p:cNvPicPr preferRelativeResize="0"/>
          <p:nvPr/>
        </p:nvPicPr>
        <p:blipFill>
          <a:blip r:embed="rId4"/>
          <a:stretch>
            <a:fillRect/>
          </a:stretch>
        </p:blipFill>
        <p:spPr>
          <a:xfrm>
            <a:off x="7863840" y="4837665"/>
            <a:ext cx="3995928" cy="659327"/>
          </a:xfrm>
          <a:prstGeom prst="rect">
            <a:avLst/>
          </a:prstGeom>
          <a:noFill/>
        </p:spPr>
      </p:pic>
    </p:spTree>
    <p:extLst>
      <p:ext uri="{BB962C8B-B14F-4D97-AF65-F5344CB8AC3E}">
        <p14:creationId xmlns:p14="http://schemas.microsoft.com/office/powerpoint/2010/main" val="3135829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C4B4F3-3B43-E90B-46FE-87116FECC20B}"/>
              </a:ext>
            </a:extLst>
          </p:cNvPr>
          <p:cNvSpPr>
            <a:spLocks noGrp="1"/>
          </p:cNvSpPr>
          <p:nvPr>
            <p:ph type="title"/>
          </p:nvPr>
        </p:nvSpPr>
        <p:spPr/>
        <p:txBody>
          <a:bodyPr/>
          <a:lstStyle/>
          <a:p>
            <a:r>
              <a:rPr lang="da-DK" dirty="0"/>
              <a:t>Lidt om </a:t>
            </a:r>
            <a:r>
              <a:rPr lang="da-DK" dirty="0">
                <a:hlinkClick r:id="rId2"/>
              </a:rPr>
              <a:t>GDPR</a:t>
            </a:r>
            <a:endParaRPr lang="da-DK" dirty="0"/>
          </a:p>
        </p:txBody>
      </p:sp>
      <p:sp>
        <p:nvSpPr>
          <p:cNvPr id="3" name="Pladsholder til indhold 2">
            <a:extLst>
              <a:ext uri="{FF2B5EF4-FFF2-40B4-BE49-F238E27FC236}">
                <a16:creationId xmlns:a16="http://schemas.microsoft.com/office/drawing/2014/main" id="{FEE95E18-AFE3-C98C-F233-1DD402B5702A}"/>
              </a:ext>
            </a:extLst>
          </p:cNvPr>
          <p:cNvSpPr>
            <a:spLocks noGrp="1"/>
          </p:cNvSpPr>
          <p:nvPr>
            <p:ph idx="1"/>
          </p:nvPr>
        </p:nvSpPr>
        <p:spPr/>
        <p:txBody>
          <a:bodyPr>
            <a:normAutofit/>
          </a:bodyPr>
          <a:lstStyle/>
          <a:p>
            <a:pPr algn="l">
              <a:buFont typeface="Arial" panose="020B0604020202020204" pitchFamily="34" charset="0"/>
              <a:buChar char="•"/>
            </a:pPr>
            <a:r>
              <a:rPr lang="da-DK" b="1" i="0" u="none" strike="noStrike" dirty="0">
                <a:solidFill>
                  <a:srgbClr val="000000"/>
                </a:solidFill>
                <a:effectLst/>
              </a:rPr>
              <a:t>Formål med GDPR</a:t>
            </a:r>
            <a:r>
              <a:rPr lang="da-DK" b="0" i="0" u="none" strike="noStrike" dirty="0">
                <a:solidFill>
                  <a:srgbClr val="000000"/>
                </a:solidFill>
                <a:effectLst/>
              </a:rPr>
              <a:t>: Beskytter persondata og giver kontrol til individet.</a:t>
            </a:r>
          </a:p>
          <a:p>
            <a:pPr algn="l">
              <a:buFont typeface="Arial" panose="020B0604020202020204" pitchFamily="34" charset="0"/>
              <a:buChar char="•"/>
            </a:pPr>
            <a:r>
              <a:rPr lang="da-DK" b="1" i="0" u="none" strike="noStrike" dirty="0">
                <a:solidFill>
                  <a:srgbClr val="000000"/>
                </a:solidFill>
                <a:effectLst/>
              </a:rPr>
              <a:t>Data-kategorier</a:t>
            </a:r>
            <a:r>
              <a:rPr lang="da-DK" b="0" i="0" u="none" strike="noStrike" dirty="0">
                <a:solidFill>
                  <a:srgbClr val="000000"/>
                </a:solidFill>
                <a:effectLst/>
              </a:rPr>
              <a:t>: Almindelige, følsomme og fortrolige data</a:t>
            </a:r>
          </a:p>
          <a:p>
            <a:pPr algn="l">
              <a:buFont typeface="Arial" panose="020B0604020202020204" pitchFamily="34" charset="0"/>
              <a:buChar char="•"/>
            </a:pPr>
            <a:r>
              <a:rPr lang="da-DK" b="1" i="0" u="none" strike="noStrike" dirty="0">
                <a:solidFill>
                  <a:srgbClr val="000000"/>
                </a:solidFill>
                <a:effectLst/>
              </a:rPr>
              <a:t>Dataansvarlig</a:t>
            </a:r>
            <a:r>
              <a:rPr lang="da-DK" b="0" i="0" u="none" strike="noStrike" dirty="0">
                <a:solidFill>
                  <a:srgbClr val="000000"/>
                </a:solidFill>
                <a:effectLst/>
              </a:rPr>
              <a:t>: Den, der indsamler og behandler </a:t>
            </a:r>
            <a:r>
              <a:rPr lang="da-DK" b="0" i="0" u="none" strike="noStrike" dirty="0" err="1">
                <a:solidFill>
                  <a:srgbClr val="000000"/>
                </a:solidFill>
                <a:effectLst/>
              </a:rPr>
              <a:t>dataen</a:t>
            </a:r>
            <a:r>
              <a:rPr lang="da-DK" b="0" i="0" u="none" strike="noStrike" dirty="0">
                <a:solidFill>
                  <a:srgbClr val="000000"/>
                </a:solidFill>
                <a:effectLst/>
              </a:rPr>
              <a:t>, har ansvar for sikkerhed og lovoverholdelse.</a:t>
            </a:r>
          </a:p>
          <a:p>
            <a:pPr algn="l">
              <a:buFont typeface="Arial" panose="020B0604020202020204" pitchFamily="34" charset="0"/>
              <a:buChar char="•"/>
            </a:pPr>
            <a:r>
              <a:rPr lang="da-DK" b="1" i="0" u="none" strike="noStrike" dirty="0">
                <a:solidFill>
                  <a:srgbClr val="000000"/>
                </a:solidFill>
                <a:effectLst/>
              </a:rPr>
              <a:t>Samtykke</a:t>
            </a:r>
            <a:r>
              <a:rPr lang="da-DK" b="0" i="0" u="none" strike="noStrike" dirty="0">
                <a:solidFill>
                  <a:srgbClr val="000000"/>
                </a:solidFill>
                <a:effectLst/>
              </a:rPr>
              <a:t>: Skal være frivilligt og informeret; kan altid trækkes tilbage.</a:t>
            </a:r>
          </a:p>
          <a:p>
            <a:pPr algn="l">
              <a:buFont typeface="Arial" panose="020B0604020202020204" pitchFamily="34" charset="0"/>
              <a:buChar char="•"/>
            </a:pPr>
            <a:r>
              <a:rPr lang="da-DK" b="1" i="0" u="none" strike="noStrike" dirty="0">
                <a:solidFill>
                  <a:srgbClr val="000000"/>
                </a:solidFill>
                <a:effectLst/>
                <a:hlinkClick r:id="rId3"/>
              </a:rPr>
              <a:t>Opbevaring og Sletning</a:t>
            </a:r>
            <a:r>
              <a:rPr lang="da-DK" b="0" i="0" u="none" strike="noStrike" dirty="0">
                <a:solidFill>
                  <a:srgbClr val="000000"/>
                </a:solidFill>
                <a:effectLst/>
              </a:rPr>
              <a:t>:</a:t>
            </a:r>
          </a:p>
          <a:p>
            <a:pPr marL="742950" lvl="1" indent="-285750" algn="l">
              <a:buFont typeface="Arial" panose="020B0604020202020204" pitchFamily="34" charset="0"/>
              <a:buChar char="•"/>
            </a:pPr>
            <a:r>
              <a:rPr lang="da-DK" b="1" i="0" u="none" strike="noStrike" dirty="0">
                <a:solidFill>
                  <a:srgbClr val="000000"/>
                </a:solidFill>
                <a:effectLst/>
              </a:rPr>
              <a:t>Virksomheder</a:t>
            </a:r>
            <a:r>
              <a:rPr lang="da-DK" b="0" i="0" u="none" strike="noStrike" dirty="0">
                <a:solidFill>
                  <a:srgbClr val="000000"/>
                </a:solidFill>
                <a:effectLst/>
              </a:rPr>
              <a:t>: Skal følge GDPR-krav om opbevaring, dokumentation og sletteprocedurer.</a:t>
            </a:r>
          </a:p>
          <a:p>
            <a:pPr marL="742950" lvl="1" indent="-285750" algn="l">
              <a:buFont typeface="Arial" panose="020B0604020202020204" pitchFamily="34" charset="0"/>
              <a:buChar char="•"/>
            </a:pPr>
            <a:r>
              <a:rPr lang="da-DK" b="1" i="0" u="none" strike="noStrike" dirty="0">
                <a:solidFill>
                  <a:srgbClr val="000000"/>
                </a:solidFill>
                <a:effectLst/>
              </a:rPr>
              <a:t>Privatpersoner</a:t>
            </a:r>
            <a:r>
              <a:rPr lang="da-DK" b="0" i="0" u="none" strike="noStrike" dirty="0">
                <a:solidFill>
                  <a:srgbClr val="000000"/>
                </a:solidFill>
                <a:effectLst/>
              </a:rPr>
              <a:t>: Ikke underlagt GDPR ved rent privat brug.</a:t>
            </a:r>
          </a:p>
          <a:p>
            <a:endParaRPr lang="da-DK" dirty="0"/>
          </a:p>
        </p:txBody>
      </p:sp>
    </p:spTree>
    <p:extLst>
      <p:ext uri="{BB962C8B-B14F-4D97-AF65-F5344CB8AC3E}">
        <p14:creationId xmlns:p14="http://schemas.microsoft.com/office/powerpoint/2010/main" val="2157517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A282A6D-0D65-3BA6-A5F8-5AE0E2209303}"/>
              </a:ext>
            </a:extLst>
          </p:cNvPr>
          <p:cNvSpPr>
            <a:spLocks noGrp="1"/>
          </p:cNvSpPr>
          <p:nvPr>
            <p:ph type="title"/>
          </p:nvPr>
        </p:nvSpPr>
        <p:spPr>
          <a:xfrm>
            <a:off x="630936" y="640080"/>
            <a:ext cx="4818888" cy="1481328"/>
          </a:xfrm>
        </p:spPr>
        <p:txBody>
          <a:bodyPr anchor="b">
            <a:normAutofit/>
          </a:bodyPr>
          <a:lstStyle/>
          <a:p>
            <a:r>
              <a:rPr lang="da-DK" sz="4600"/>
              <a:t>Typer af </a:t>
            </a:r>
            <a:r>
              <a:rPr lang="da-DK" sz="4600">
                <a:hlinkClick r:id="rId2"/>
              </a:rPr>
              <a:t>personoplysninger</a:t>
            </a:r>
            <a:endParaRPr lang="da-DK" sz="4600"/>
          </a:p>
        </p:txBody>
      </p:sp>
      <p:sp>
        <p:nvSpPr>
          <p:cNvPr id="15"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53BCF95-E7B9-8864-5626-4DFBF8D289A0}"/>
              </a:ext>
            </a:extLst>
          </p:cNvPr>
          <p:cNvSpPr>
            <a:spLocks noGrp="1"/>
          </p:cNvSpPr>
          <p:nvPr>
            <p:ph idx="1"/>
          </p:nvPr>
        </p:nvSpPr>
        <p:spPr>
          <a:xfrm>
            <a:off x="630936" y="2660904"/>
            <a:ext cx="4818888" cy="3547872"/>
          </a:xfrm>
        </p:spPr>
        <p:txBody>
          <a:bodyPr anchor="t">
            <a:normAutofit/>
          </a:bodyPr>
          <a:lstStyle/>
          <a:p>
            <a:pPr>
              <a:buFont typeface="+mj-lt"/>
              <a:buAutoNum type="arabicPeriod"/>
            </a:pPr>
            <a:r>
              <a:rPr lang="da-DK" sz="1400" b="1" i="0" u="none" strike="noStrike" dirty="0">
                <a:effectLst/>
              </a:rPr>
              <a:t>Almindelige personoplysninger</a:t>
            </a:r>
            <a:r>
              <a:rPr lang="da-DK" sz="1400" b="0" i="0" u="none" strike="noStrike" dirty="0">
                <a:effectLst/>
              </a:rPr>
              <a:t>: Disse omfatter grundlæggende oplysninger som navn, adresse, e-mail, telefonnummer, og arbejdsplads. Disse data anses som ikke-følsomme, men de kan stadig være fortrolige, afhængigt af konteksten og anvendelsen.</a:t>
            </a:r>
          </a:p>
          <a:p>
            <a:pPr>
              <a:buFont typeface="+mj-lt"/>
              <a:buAutoNum type="arabicPeriod"/>
            </a:pPr>
            <a:r>
              <a:rPr lang="da-DK" sz="1400" b="1" i="0" u="none" strike="noStrike" dirty="0">
                <a:effectLst/>
              </a:rPr>
              <a:t>Følsomme personoplysninger</a:t>
            </a:r>
            <a:r>
              <a:rPr lang="da-DK" sz="1400" b="0" i="0" u="none" strike="noStrike" dirty="0">
                <a:effectLst/>
              </a:rPr>
              <a:t>: Disse kaldes også særlige kategorier af data og kræver ekstra beskyttelse. De omfatter oplysninger om race og etnisk oprindelse, politiske holdninger, religiøse og filosofiske overbevisninger, fagforeningsmedlemskab, helbredsoplysninger, seksuel orientering og biometriske og genetiske data, der anvendes til identifikation.</a:t>
            </a:r>
          </a:p>
          <a:p>
            <a:pPr>
              <a:buFont typeface="+mj-lt"/>
              <a:buAutoNum type="arabicPeriod"/>
            </a:pPr>
            <a:r>
              <a:rPr lang="da-DK" sz="1400" b="1" i="0" u="none" strike="noStrike" dirty="0">
                <a:effectLst/>
              </a:rPr>
              <a:t>Fortrolige oplysninger</a:t>
            </a:r>
            <a:r>
              <a:rPr lang="da-DK" sz="1400" b="0" i="0" u="none" strike="noStrike" dirty="0">
                <a:effectLst/>
              </a:rPr>
              <a:t>: Disse er ikke nødvendigvis følsomme, men de kræver særlig behandling på grund af deres karakter. Eksempler kan være CPR-nummer, straffedomme og lovovertrædelser m.m.</a:t>
            </a:r>
          </a:p>
        </p:txBody>
      </p:sp>
      <p:pic>
        <p:nvPicPr>
          <p:cNvPr id="16" name="Graphic 6" descr="Fingeraftryk">
            <a:extLst>
              <a:ext uri="{FF2B5EF4-FFF2-40B4-BE49-F238E27FC236}">
                <a16:creationId xmlns:a16="http://schemas.microsoft.com/office/drawing/2014/main" id="{3334850E-F402-327A-D064-0241429106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458201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9FA1B-152F-4C62-BDA1-3E43090C1044}"/>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Mac-bruger</a:t>
            </a:r>
          </a:p>
        </p:txBody>
      </p:sp>
      <p:sp>
        <p:nvSpPr>
          <p:cNvPr id="3" name="Pladsholder til indhold 2">
            <a:extLst>
              <a:ext uri="{FF2B5EF4-FFF2-40B4-BE49-F238E27FC236}">
                <a16:creationId xmlns:a16="http://schemas.microsoft.com/office/drawing/2014/main" id="{ADB452BF-1C77-4AF2-B7AF-73BEDDB8ADBF}"/>
              </a:ext>
            </a:extLst>
          </p:cNvPr>
          <p:cNvSpPr>
            <a:spLocks noGrp="1"/>
          </p:cNvSpPr>
          <p:nvPr>
            <p:ph idx="1"/>
          </p:nvPr>
        </p:nvSpPr>
        <p:spPr>
          <a:xfrm>
            <a:off x="638882" y="4631161"/>
            <a:ext cx="3571810" cy="1559327"/>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For at kunne bruge Microsoft Access på Mac skal du logge ind med dit UNI-login: </a:t>
            </a:r>
            <a:r>
              <a:rPr lang="en-US" sz="2400" kern="1200">
                <a:solidFill>
                  <a:schemeClr val="tx1"/>
                </a:solidFill>
                <a:latin typeface="+mn-lt"/>
                <a:ea typeface="+mn-ea"/>
                <a:cs typeface="+mn-cs"/>
                <a:hlinkClick r:id="rId2"/>
              </a:rPr>
              <a:t>her</a:t>
            </a:r>
            <a:endParaRPr lang="en-US" sz="2400" kern="1200">
              <a:solidFill>
                <a:schemeClr val="tx1"/>
              </a:solidFill>
              <a:latin typeface="+mn-lt"/>
              <a:ea typeface="+mn-ea"/>
              <a:cs typeface="+mn-cs"/>
            </a:endParaRPr>
          </a:p>
        </p:txBody>
      </p:sp>
      <p:sp>
        <p:nvSpPr>
          <p:cNvPr id="2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6" descr="Bærbar computer">
            <a:extLst>
              <a:ext uri="{FF2B5EF4-FFF2-40B4-BE49-F238E27FC236}">
                <a16:creationId xmlns:a16="http://schemas.microsoft.com/office/drawing/2014/main" id="{708814CE-A810-48BD-AA89-5AD2490E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86400" y="640080"/>
            <a:ext cx="5550408" cy="5550408"/>
          </a:xfrm>
          <a:prstGeom prst="rect">
            <a:avLst/>
          </a:prstGeom>
        </p:spPr>
      </p:pic>
    </p:spTree>
    <p:extLst>
      <p:ext uri="{BB962C8B-B14F-4D97-AF65-F5344CB8AC3E}">
        <p14:creationId xmlns:p14="http://schemas.microsoft.com/office/powerpoint/2010/main" val="1063612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56C71E9-8CF3-164C-B5D5-B0E70852E3D1}"/>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4700" kern="1200">
                <a:solidFill>
                  <a:srgbClr val="FFFFFF"/>
                </a:solidFill>
                <a:latin typeface="+mj-lt"/>
                <a:ea typeface="+mj-ea"/>
                <a:cs typeface="+mj-cs"/>
              </a:rPr>
              <a:t>Lad os prøve at udarbejde en database sammen</a:t>
            </a:r>
          </a:p>
        </p:txBody>
      </p:sp>
    </p:spTree>
    <p:extLst>
      <p:ext uri="{BB962C8B-B14F-4D97-AF65-F5344CB8AC3E}">
        <p14:creationId xmlns:p14="http://schemas.microsoft.com/office/powerpoint/2010/main" val="3797491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73F355-6D56-5A4E-8B04-934E0EF6CF5E}"/>
              </a:ext>
            </a:extLst>
          </p:cNvPr>
          <p:cNvSpPr>
            <a:spLocks noGrp="1"/>
          </p:cNvSpPr>
          <p:nvPr>
            <p:ph type="title"/>
          </p:nvPr>
        </p:nvSpPr>
        <p:spPr>
          <a:xfrm>
            <a:off x="1094095" y="851517"/>
            <a:ext cx="5238466" cy="2991416"/>
          </a:xfrm>
        </p:spPr>
        <p:txBody>
          <a:bodyPr vert="horz" lIns="91440" tIns="45720" rIns="91440" bIns="45720" rtlCol="0" anchor="b">
            <a:normAutofit/>
          </a:bodyPr>
          <a:lstStyle/>
          <a:p>
            <a:r>
              <a:rPr lang="en-US" sz="6000" b="1" kern="1200" cap="all">
                <a:solidFill>
                  <a:schemeClr val="tx1"/>
                </a:solidFill>
                <a:latin typeface="+mj-lt"/>
                <a:ea typeface="+mj-ea"/>
                <a:cs typeface="+mj-cs"/>
              </a:rPr>
              <a:t>OPGAVE: DATABASE OVER KLASSEN</a:t>
            </a:r>
            <a:endParaRPr lang="en-US" sz="6000" kern="1200">
              <a:solidFill>
                <a:schemeClr val="tx1"/>
              </a:solidFill>
              <a:latin typeface="+mj-lt"/>
              <a:ea typeface="+mj-ea"/>
              <a:cs typeface="+mj-cs"/>
            </a:endParaRPr>
          </a:p>
        </p:txBody>
      </p:sp>
      <p:sp>
        <p:nvSpPr>
          <p:cNvPr id="3" name="Pladsholder til indhold 2">
            <a:extLst>
              <a:ext uri="{FF2B5EF4-FFF2-40B4-BE49-F238E27FC236}">
                <a16:creationId xmlns:a16="http://schemas.microsoft.com/office/drawing/2014/main" id="{292D6716-AD49-4847-AF4E-B9870FAD4A76}"/>
              </a:ext>
            </a:extLst>
          </p:cNvPr>
          <p:cNvSpPr>
            <a:spLocks noGrp="1"/>
          </p:cNvSpPr>
          <p:nvPr>
            <p:ph idx="1"/>
          </p:nvPr>
        </p:nvSpPr>
        <p:spPr>
          <a:xfrm>
            <a:off x="1094096" y="3842932"/>
            <a:ext cx="4167115" cy="2163551"/>
          </a:xfrm>
        </p:spPr>
        <p:txBody>
          <a:bodyPr vert="horz" lIns="91440" tIns="45720" rIns="91440" bIns="45720" rtlCol="0" anchor="t">
            <a:normAutofit/>
          </a:bodyPr>
          <a:lstStyle/>
          <a:p>
            <a:pPr marL="0" indent="0">
              <a:buNone/>
            </a:pPr>
            <a:r>
              <a:rPr lang="en-US" sz="2400" kern="1200">
                <a:solidFill>
                  <a:schemeClr val="tx1"/>
                </a:solidFill>
                <a:latin typeface="+mn-lt"/>
                <a:ea typeface="+mn-ea"/>
                <a:cs typeface="+mn-cs"/>
              </a:rPr>
              <a:t>Klik </a:t>
            </a:r>
            <a:r>
              <a:rPr lang="en-US" sz="2400" kern="1200">
                <a:solidFill>
                  <a:schemeClr val="tx1"/>
                </a:solidFill>
                <a:latin typeface="+mn-lt"/>
                <a:ea typeface="+mn-ea"/>
                <a:cs typeface="+mn-cs"/>
                <a:hlinkClick r:id="rId2"/>
              </a:rPr>
              <a:t>her</a:t>
            </a:r>
            <a:r>
              <a:rPr lang="en-US" sz="2400" kern="1200">
                <a:solidFill>
                  <a:schemeClr val="tx1"/>
                </a:solidFill>
                <a:latin typeface="+mn-lt"/>
                <a:ea typeface="+mn-ea"/>
                <a:cs typeface="+mn-cs"/>
              </a:rPr>
              <a:t> og løs opgaven</a:t>
            </a:r>
          </a:p>
        </p:txBody>
      </p:sp>
    </p:spTree>
    <p:extLst>
      <p:ext uri="{BB962C8B-B14F-4D97-AF65-F5344CB8AC3E}">
        <p14:creationId xmlns:p14="http://schemas.microsoft.com/office/powerpoint/2010/main" val="3560063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5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A63CEB61-FF70-4694-9FC6-79DFBD770F08}"/>
              </a:ext>
            </a:extLst>
          </p:cNvPr>
          <p:cNvSpPr>
            <a:spLocks noGrp="1"/>
          </p:cNvSpPr>
          <p:nvPr>
            <p:ph type="title"/>
          </p:nvPr>
        </p:nvSpPr>
        <p:spPr>
          <a:xfrm>
            <a:off x="6094105" y="802955"/>
            <a:ext cx="4977976" cy="1454051"/>
          </a:xfrm>
        </p:spPr>
        <p:txBody>
          <a:bodyPr>
            <a:normAutofit/>
          </a:bodyPr>
          <a:lstStyle/>
          <a:p>
            <a:r>
              <a:rPr lang="da-DK">
                <a:solidFill>
                  <a:srgbClr val="000000"/>
                </a:solidFill>
              </a:rPr>
              <a:t>ERD (Entity Relations Diagram)</a:t>
            </a:r>
          </a:p>
        </p:txBody>
      </p:sp>
      <p:sp>
        <p:nvSpPr>
          <p:cNvPr id="77"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6" name="Picture 4" descr="E/R-diagrammering 7. Semester. - ppt download">
            <a:extLst>
              <a:ext uri="{FF2B5EF4-FFF2-40B4-BE49-F238E27FC236}">
                <a16:creationId xmlns:a16="http://schemas.microsoft.com/office/drawing/2014/main" id="{18045166-4F3D-4BDC-9397-DAA7AD384776}"/>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3154" r="15189" b="-1"/>
          <a:stretch/>
        </p:blipFill>
        <p:spPr bwMode="auto">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solidFill>
            <a:schemeClr val="accent2">
              <a:lumMod val="60000"/>
              <a:lumOff val="40000"/>
              <a:alpha val="0"/>
            </a:schemeClr>
          </a:solidFill>
          <a:ln>
            <a:gradFill flip="none" rotWithShape="1">
              <a:gsLst>
                <a:gs pos="0">
                  <a:schemeClr val="accent2">
                    <a:lumMod val="40000"/>
                    <a:lumOff val="60000"/>
                  </a:schemeClr>
                </a:gs>
                <a:gs pos="87000">
                  <a:schemeClr val="accent2">
                    <a:lumMod val="95000"/>
                    <a:lumOff val="5000"/>
                  </a:schemeClr>
                </a:gs>
                <a:gs pos="74000">
                  <a:schemeClr val="accent2">
                    <a:lumMod val="60000"/>
                  </a:schemeClr>
                </a:gs>
              </a:gsLst>
              <a:path path="circle">
                <a:fillToRect r="100000" b="100000"/>
              </a:path>
              <a:tileRect l="-100000" t="-100000"/>
            </a:gradFill>
          </a:ln>
          <a:effectLst>
            <a:softEdge rad="0"/>
          </a:effectLst>
        </p:spPr>
      </p:pic>
      <p:sp>
        <p:nvSpPr>
          <p:cNvPr id="3" name="Pladsholder til indhold 2">
            <a:extLst>
              <a:ext uri="{FF2B5EF4-FFF2-40B4-BE49-F238E27FC236}">
                <a16:creationId xmlns:a16="http://schemas.microsoft.com/office/drawing/2014/main" id="{595292A5-7F86-4AAC-971C-D4E24FE0E246}"/>
              </a:ext>
            </a:extLst>
          </p:cNvPr>
          <p:cNvSpPr>
            <a:spLocks noGrp="1"/>
          </p:cNvSpPr>
          <p:nvPr>
            <p:ph idx="1"/>
          </p:nvPr>
        </p:nvSpPr>
        <p:spPr>
          <a:xfrm>
            <a:off x="6090574" y="2421682"/>
            <a:ext cx="4977578" cy="3639289"/>
          </a:xfrm>
          <a:solidFill>
            <a:schemeClr val="accent2">
              <a:lumMod val="60000"/>
              <a:lumOff val="40000"/>
            </a:schemeClr>
          </a:solidFill>
        </p:spPr>
        <p:txBody>
          <a:bodyPr anchor="ctr">
            <a:normAutofit/>
          </a:bodyPr>
          <a:lstStyle/>
          <a:p>
            <a:pPr marL="0" indent="0">
              <a:buNone/>
            </a:pPr>
            <a:r>
              <a:rPr lang="da-DK" sz="2000" b="0" i="0" dirty="0">
                <a:solidFill>
                  <a:srgbClr val="000000"/>
                </a:solidFill>
                <a:effectLst/>
                <a:latin typeface="arial" panose="020B0604020202020204" pitchFamily="34" charset="0"/>
              </a:rPr>
              <a:t>Et E/R-diagram er en tegning, der viser tabellerne og forbindelsen mellem dem i </a:t>
            </a:r>
            <a:r>
              <a:rPr lang="da-DK" sz="2000" b="0" i="0" dirty="0" err="1">
                <a:solidFill>
                  <a:srgbClr val="000000"/>
                </a:solidFill>
                <a:effectLst/>
                <a:latin typeface="arial" panose="020B0604020202020204" pitchFamily="34" charset="0"/>
              </a:rPr>
              <a:t>relationsdatabasen</a:t>
            </a:r>
            <a:r>
              <a:rPr lang="da-DK" sz="2000" b="0" i="0" dirty="0">
                <a:solidFill>
                  <a:srgbClr val="000000"/>
                </a:solidFill>
                <a:effectLst/>
                <a:latin typeface="arial" panose="020B0604020202020204" pitchFamily="34" charset="0"/>
              </a:rPr>
              <a:t>:</a:t>
            </a:r>
          </a:p>
          <a:p>
            <a:pPr marL="0" indent="0">
              <a:buNone/>
            </a:pPr>
            <a:endParaRPr lang="da-DK" sz="2000" b="0" i="0" dirty="0">
              <a:solidFill>
                <a:srgbClr val="000000"/>
              </a:solidFill>
              <a:effectLst/>
              <a:latin typeface="arial" panose="020B0604020202020204" pitchFamily="34" charset="0"/>
            </a:endParaRPr>
          </a:p>
          <a:p>
            <a:pPr>
              <a:buFont typeface="Arial" panose="020B0604020202020204" pitchFamily="34" charset="0"/>
              <a:buChar char="•"/>
            </a:pPr>
            <a:r>
              <a:rPr lang="da-DK" sz="2000" b="0" i="0" dirty="0">
                <a:solidFill>
                  <a:srgbClr val="000000"/>
                </a:solidFill>
                <a:effectLst/>
                <a:latin typeface="arial" panose="020B0604020202020204" pitchFamily="34" charset="0"/>
              </a:rPr>
              <a:t>E'et står for entitet (tabel)</a:t>
            </a:r>
          </a:p>
          <a:p>
            <a:pPr>
              <a:buFont typeface="Arial" panose="020B0604020202020204" pitchFamily="34" charset="0"/>
              <a:buChar char="•"/>
            </a:pPr>
            <a:r>
              <a:rPr lang="da-DK" sz="2000" b="0" i="0" dirty="0">
                <a:solidFill>
                  <a:srgbClr val="000000"/>
                </a:solidFill>
                <a:effectLst/>
                <a:latin typeface="arial" panose="020B0604020202020204" pitchFamily="34" charset="0"/>
              </a:rPr>
              <a:t>R'et står for relation (forbindelse)</a:t>
            </a:r>
          </a:p>
          <a:p>
            <a:endParaRPr lang="da-DK" sz="2000" dirty="0">
              <a:solidFill>
                <a:srgbClr val="000000"/>
              </a:solidFill>
            </a:endParaRPr>
          </a:p>
        </p:txBody>
      </p:sp>
    </p:spTree>
    <p:extLst>
      <p:ext uri="{BB962C8B-B14F-4D97-AF65-F5344CB8AC3E}">
        <p14:creationId xmlns:p14="http://schemas.microsoft.com/office/powerpoint/2010/main" val="2724192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19">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DBF08E-052D-49E9-A477-96967FD78705}"/>
              </a:ext>
            </a:extLst>
          </p:cNvPr>
          <p:cNvSpPr>
            <a:spLocks noGrp="1"/>
          </p:cNvSpPr>
          <p:nvPr>
            <p:ph type="title"/>
          </p:nvPr>
        </p:nvSpPr>
        <p:spPr>
          <a:xfrm>
            <a:off x="838200" y="365125"/>
            <a:ext cx="5558489" cy="1325563"/>
          </a:xfrm>
        </p:spPr>
        <p:txBody>
          <a:bodyPr>
            <a:normAutofit/>
          </a:bodyPr>
          <a:lstStyle/>
          <a:p>
            <a:r>
              <a:rPr lang="da-DK" dirty="0"/>
              <a:t>ERD</a:t>
            </a:r>
          </a:p>
        </p:txBody>
      </p:sp>
      <p:sp>
        <p:nvSpPr>
          <p:cNvPr id="38" name="Freeform: Shape 21">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BFDF45CF-9294-4CBC-8507-2E6BD3776CD3}"/>
              </a:ext>
            </a:extLst>
          </p:cNvPr>
          <p:cNvSpPr>
            <a:spLocks noGrp="1"/>
          </p:cNvSpPr>
          <p:nvPr>
            <p:ph idx="1"/>
          </p:nvPr>
        </p:nvSpPr>
        <p:spPr>
          <a:xfrm>
            <a:off x="838200" y="1825625"/>
            <a:ext cx="5558489" cy="4351338"/>
          </a:xfrm>
        </p:spPr>
        <p:txBody>
          <a:bodyPr>
            <a:normAutofit/>
          </a:bodyPr>
          <a:lstStyle/>
          <a:p>
            <a:r>
              <a:rPr lang="da-DK" b="0" i="0">
                <a:effectLst/>
                <a:latin typeface="arial" panose="020B0604020202020204" pitchFamily="34" charset="0"/>
              </a:rPr>
              <a:t>E/R-diagrammer bruges til planlægning af relationsdatabaser. Hvis ikke du planlægger, hvordan du skal opbygge din database inden oprettelsen af databasen, er der stor risiko for fejl. I værste fald skal du starte helt forfra, og det er spild af både tid og kræfter.</a:t>
            </a:r>
            <a:endParaRPr lang="da-DK"/>
          </a:p>
        </p:txBody>
      </p:sp>
      <p:sp>
        <p:nvSpPr>
          <p:cNvPr id="39" name="Oval 23">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Block Arc 25">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eeform: Shape 27">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42" name="Straight Connector 29">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3" name="Freeform: Shape 31">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4" name="Arc 33">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294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FD7C8-EDFA-462C-9FE0-C9ECC92C8363}"/>
              </a:ext>
            </a:extLst>
          </p:cNvPr>
          <p:cNvSpPr>
            <a:spLocks noGrp="1"/>
          </p:cNvSpPr>
          <p:nvPr>
            <p:ph type="title"/>
          </p:nvPr>
        </p:nvSpPr>
        <p:spPr>
          <a:xfrm>
            <a:off x="507242" y="622179"/>
            <a:ext cx="2924786" cy="2672794"/>
          </a:xfrm>
        </p:spPr>
        <p:txBody>
          <a:bodyPr vert="horz" lIns="91440" tIns="45720" rIns="91440" bIns="45720" rtlCol="0" anchor="b">
            <a:normAutofit fontScale="90000"/>
          </a:bodyPr>
          <a:lstStyle/>
          <a:p>
            <a:r>
              <a:rPr lang="da-DK" sz="3400" b="0" i="0" dirty="0">
                <a:effectLst/>
              </a:rPr>
              <a:t>Her ser du E/R-diagrammet for den leverandør-database, der oprettes i </a:t>
            </a:r>
            <a:r>
              <a:rPr lang="da-DK" sz="3400" b="0" i="0" u="sng" dirty="0">
                <a:effectLst/>
                <a:hlinkClick r:id="rId2"/>
              </a:rPr>
              <a:t>videoen</a:t>
            </a:r>
            <a:r>
              <a:rPr lang="da-DK" sz="3400" b="0" i="0" dirty="0">
                <a:effectLst/>
              </a:rPr>
              <a:t>:</a:t>
            </a:r>
            <a:endParaRPr lang="da-DK" sz="3400" dirty="0"/>
          </a:p>
        </p:txBody>
      </p:sp>
      <p:pic>
        <p:nvPicPr>
          <p:cNvPr id="4102" name="Picture 6">
            <a:extLst>
              <a:ext uri="{FF2B5EF4-FFF2-40B4-BE49-F238E27FC236}">
                <a16:creationId xmlns:a16="http://schemas.microsoft.com/office/drawing/2014/main" id="{C3D21D36-C6AF-4A4D-86FC-E1437042CC3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1029" y="4899424"/>
            <a:ext cx="10515600" cy="13856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el 4">
            <a:extLst>
              <a:ext uri="{FF2B5EF4-FFF2-40B4-BE49-F238E27FC236}">
                <a16:creationId xmlns:a16="http://schemas.microsoft.com/office/drawing/2014/main" id="{129F240F-C21C-42DE-9FF0-2A8B4D054231}"/>
              </a:ext>
            </a:extLst>
          </p:cNvPr>
          <p:cNvGraphicFramePr>
            <a:graphicFrameLocks noGrp="1"/>
          </p:cNvGraphicFramePr>
          <p:nvPr/>
        </p:nvGraphicFramePr>
        <p:xfrm>
          <a:off x="4772004" y="317583"/>
          <a:ext cx="6050758" cy="3688899"/>
        </p:xfrm>
        <a:graphic>
          <a:graphicData uri="http://schemas.openxmlformats.org/drawingml/2006/table">
            <a:tbl>
              <a:tblPr firstRow="1" firstCol="1" bandRow="1">
                <a:tableStyleId>{21E4AEA4-8DFA-4A89-87EB-49C32662AFE0}</a:tableStyleId>
              </a:tblPr>
              <a:tblGrid>
                <a:gridCol w="3025379">
                  <a:extLst>
                    <a:ext uri="{9D8B030D-6E8A-4147-A177-3AD203B41FA5}">
                      <a16:colId xmlns:a16="http://schemas.microsoft.com/office/drawing/2014/main" val="3924604120"/>
                    </a:ext>
                  </a:extLst>
                </a:gridCol>
                <a:gridCol w="3025379">
                  <a:extLst>
                    <a:ext uri="{9D8B030D-6E8A-4147-A177-3AD203B41FA5}">
                      <a16:colId xmlns:a16="http://schemas.microsoft.com/office/drawing/2014/main" val="1396482413"/>
                    </a:ext>
                  </a:extLst>
                </a:gridCol>
              </a:tblGrid>
              <a:tr h="1037139">
                <a:tc>
                  <a:txBody>
                    <a:bodyPr/>
                    <a:lstStyle/>
                    <a:p>
                      <a:pPr>
                        <a:spcAft>
                          <a:spcPts val="0"/>
                        </a:spcAft>
                      </a:pPr>
                      <a:r>
                        <a:rPr lang="da-DK" sz="1400" dirty="0">
                          <a:effectLst/>
                        </a:rPr>
                        <a:t>Rektangel</a:t>
                      </a: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spcAft>
                          <a:spcPts val="0"/>
                        </a:spcAft>
                      </a:pPr>
                      <a:r>
                        <a:rPr lang="da-DK" sz="1400">
                          <a:effectLst/>
                        </a:rPr>
                        <a:t>Er et symbol for entitet (tabel) i databasen. I vores eksempel er der to tabeller: Leverandør og Postnr By.</a:t>
                      </a:r>
                      <a:endParaRPr lang="da-DK" sz="14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1179707535"/>
                  </a:ext>
                </a:extLst>
              </a:tr>
              <a:tr h="697387">
                <a:tc>
                  <a:txBody>
                    <a:bodyPr/>
                    <a:lstStyle/>
                    <a:p>
                      <a:pPr>
                        <a:spcAft>
                          <a:spcPts val="0"/>
                        </a:spcAft>
                      </a:pPr>
                      <a:r>
                        <a:rPr lang="da-DK" sz="1400" dirty="0" err="1">
                          <a:effectLst/>
                        </a:rPr>
                        <a:t>Rhombe</a:t>
                      </a: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spcAft>
                          <a:spcPts val="0"/>
                        </a:spcAft>
                      </a:pPr>
                      <a:r>
                        <a:rPr lang="da-DK" sz="1400">
                          <a:effectLst/>
                        </a:rPr>
                        <a:t>Symboliserer relationen (forbindelsen) imellem entiteterne. I dette tilfælde: Bor i.</a:t>
                      </a:r>
                      <a:endParaRPr lang="da-DK" sz="14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2415720603"/>
                  </a:ext>
                </a:extLst>
              </a:tr>
              <a:tr h="1376891">
                <a:tc>
                  <a:txBody>
                    <a:bodyPr/>
                    <a:lstStyle/>
                    <a:p>
                      <a:pPr algn="l">
                        <a:spcAft>
                          <a:spcPts val="0"/>
                        </a:spcAft>
                      </a:pPr>
                      <a:r>
                        <a:rPr lang="da-DK" sz="1400" dirty="0">
                          <a:effectLst/>
                        </a:rPr>
                        <a:t>m - 1</a:t>
                      </a: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tc>
                  <a:txBody>
                    <a:bodyPr/>
                    <a:lstStyle/>
                    <a:p>
                      <a:pPr>
                        <a:spcAft>
                          <a:spcPts val="0"/>
                        </a:spcAft>
                      </a:pPr>
                      <a:r>
                        <a:rPr lang="da-DK" sz="1400" dirty="0">
                          <a:effectLst/>
                        </a:rPr>
                        <a:t>Angiver relationen. Det lille m står for mange, og 1 betyder en. E/R-diagrammet viser altså: Vi kan have mange leverandører i vores database, som bor i det samme postnummer (samme by), men at den enkelte leverandør kun kan bo i ét postnummer.</a:t>
                      </a: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3872487525"/>
                  </a:ext>
                </a:extLst>
              </a:tr>
            </a:tbl>
          </a:graphicData>
        </a:graphic>
      </p:graphicFrame>
    </p:spTree>
    <p:extLst>
      <p:ext uri="{BB962C8B-B14F-4D97-AF65-F5344CB8AC3E}">
        <p14:creationId xmlns:p14="http://schemas.microsoft.com/office/powerpoint/2010/main" val="2773091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B7383-CB22-C046-AB6A-1B638536FC55}"/>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5600" b="1" kern="1200" cap="all">
                <a:solidFill>
                  <a:schemeClr val="tx1"/>
                </a:solidFill>
                <a:latin typeface="+mj-lt"/>
                <a:ea typeface="+mj-ea"/>
                <a:cs typeface="+mj-cs"/>
              </a:rPr>
              <a:t>OPGAVE 8.10: </a:t>
            </a:r>
            <a:r>
              <a:rPr lang="en-US" sz="5600" b="1" kern="1200" cap="all">
                <a:solidFill>
                  <a:schemeClr val="tx1"/>
                </a:solidFill>
                <a:latin typeface="+mj-lt"/>
                <a:ea typeface="+mj-ea"/>
                <a:cs typeface="+mj-cs"/>
                <a:hlinkClick r:id="rId2"/>
              </a:rPr>
              <a:t>LEVERANDØRDATABASE</a:t>
            </a:r>
            <a:endParaRPr lang="en-US" sz="5600" kern="1200">
              <a:solidFill>
                <a:schemeClr val="tx1"/>
              </a:solidFill>
              <a:latin typeface="+mj-lt"/>
              <a:ea typeface="+mj-ea"/>
              <a:cs typeface="+mj-cs"/>
            </a:endParaRPr>
          </a:p>
        </p:txBody>
      </p:sp>
    </p:spTree>
    <p:extLst>
      <p:ext uri="{BB962C8B-B14F-4D97-AF65-F5344CB8AC3E}">
        <p14:creationId xmlns:p14="http://schemas.microsoft.com/office/powerpoint/2010/main" val="2751279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9B668-120D-DA49-9A64-C90954D135CE}"/>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100" b="1" kern="1200" cap="all">
                <a:solidFill>
                  <a:schemeClr val="tx1"/>
                </a:solidFill>
                <a:latin typeface="+mj-lt"/>
                <a:ea typeface="+mj-ea"/>
                <a:cs typeface="+mj-cs"/>
              </a:rPr>
              <a:t>OPGAVE 8.11: </a:t>
            </a:r>
            <a:r>
              <a:rPr lang="en-US" sz="6100" b="1" kern="1200" cap="all">
                <a:solidFill>
                  <a:schemeClr val="tx1"/>
                </a:solidFill>
                <a:latin typeface="+mj-lt"/>
                <a:ea typeface="+mj-ea"/>
                <a:cs typeface="+mj-cs"/>
                <a:hlinkClick r:id="rId2"/>
              </a:rPr>
              <a:t>E/R-DIAGRAM FOR SPORTSKLUB</a:t>
            </a:r>
            <a:endParaRPr lang="en-US" sz="6100" kern="1200">
              <a:solidFill>
                <a:schemeClr val="tx1"/>
              </a:solidFill>
              <a:latin typeface="+mj-lt"/>
              <a:ea typeface="+mj-ea"/>
              <a:cs typeface="+mj-cs"/>
            </a:endParaRPr>
          </a:p>
        </p:txBody>
      </p:sp>
    </p:spTree>
    <p:extLst>
      <p:ext uri="{BB962C8B-B14F-4D97-AF65-F5344CB8AC3E}">
        <p14:creationId xmlns:p14="http://schemas.microsoft.com/office/powerpoint/2010/main" val="2766826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7C5FA-3714-436E-A285-24E20A320FE4}"/>
              </a:ext>
            </a:extLst>
          </p:cNvPr>
          <p:cNvSpPr>
            <a:spLocks noGrp="1"/>
          </p:cNvSpPr>
          <p:nvPr>
            <p:ph type="title"/>
          </p:nvPr>
        </p:nvSpPr>
        <p:spPr>
          <a:xfrm>
            <a:off x="1051560" y="4495466"/>
            <a:ext cx="3611880" cy="1536192"/>
          </a:xfrm>
        </p:spPr>
        <p:txBody>
          <a:bodyPr>
            <a:normAutofit/>
          </a:bodyPr>
          <a:lstStyle/>
          <a:p>
            <a:r>
              <a:rPr lang="da-DK" sz="3200">
                <a:effectLst/>
                <a:latin typeface="Calibri" panose="020F0502020204030204" pitchFamily="34" charset="0"/>
                <a:ea typeface="Calibri" panose="020F0502020204030204" pitchFamily="34" charset="0"/>
                <a:cs typeface="Calibri" panose="020F0502020204030204" pitchFamily="34" charset="0"/>
              </a:rPr>
              <a:t>Hvad er SQL?</a:t>
            </a:r>
            <a:endParaRPr lang="da-DK" sz="3200"/>
          </a:p>
        </p:txBody>
      </p:sp>
      <p:pic>
        <p:nvPicPr>
          <p:cNvPr id="1026" name="Picture 2" descr="SQL Illustration">
            <a:extLst>
              <a:ext uri="{FF2B5EF4-FFF2-40B4-BE49-F238E27FC236}">
                <a16:creationId xmlns:a16="http://schemas.microsoft.com/office/drawing/2014/main" id="{2C42EC48-D617-470E-91C7-B97989CE30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168" b="6463"/>
          <a:stretch/>
        </p:blipFill>
        <p:spPr bwMode="auto">
          <a:xfrm>
            <a:off x="20" y="10"/>
            <a:ext cx="12191980" cy="3994473"/>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2EF3E0C7-CB2F-48C3-B3C9-95A6016A7F69}"/>
              </a:ext>
            </a:extLst>
          </p:cNvPr>
          <p:cNvSpPr>
            <a:spLocks noGrp="1"/>
          </p:cNvSpPr>
          <p:nvPr>
            <p:ph idx="1"/>
          </p:nvPr>
        </p:nvSpPr>
        <p:spPr>
          <a:xfrm>
            <a:off x="5295826" y="4495466"/>
            <a:ext cx="6061022" cy="1536192"/>
          </a:xfrm>
        </p:spPr>
        <p:txBody>
          <a:bodyPr anchor="ctr">
            <a:normAutofit/>
          </a:bodyPr>
          <a:lstStyle/>
          <a:p>
            <a:r>
              <a:rPr lang="da-DK" sz="1800">
                <a:effectLst/>
                <a:latin typeface="Calibri" panose="020F0502020204030204" pitchFamily="34" charset="0"/>
                <a:ea typeface="Calibri" panose="020F0502020204030204" pitchFamily="34" charset="0"/>
                <a:cs typeface="Calibri" panose="020F0502020204030204" pitchFamily="34" charset="0"/>
              </a:rPr>
              <a:t>SQL er kort sagt et databasesprog. SQL står for "Structured Query Language" eller på dansk "struktureret forespørgselssprog". Det er det mest udbredte programmeringssprog til relationelle databaser. Sproget bliver brugt til at udtrække og manipulere data i databasen.</a:t>
            </a:r>
            <a:endParaRPr lang="da-DK"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7153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4501BD-DFCA-49A4-8D70-F5DC0CD24C14}"/>
              </a:ext>
            </a:extLst>
          </p:cNvPr>
          <p:cNvSpPr>
            <a:spLocks noGrp="1"/>
          </p:cNvSpPr>
          <p:nvPr>
            <p:ph type="title"/>
          </p:nvPr>
        </p:nvSpPr>
        <p:spPr>
          <a:xfrm>
            <a:off x="6094105" y="802955"/>
            <a:ext cx="4977976" cy="1454051"/>
          </a:xfrm>
        </p:spPr>
        <p:txBody>
          <a:bodyPr>
            <a:normAutofit/>
          </a:bodyPr>
          <a:lstStyle/>
          <a:p>
            <a:r>
              <a:rPr lang="en-US" b="1" i="0" dirty="0" err="1">
                <a:solidFill>
                  <a:srgbClr val="000000"/>
                </a:solidFill>
                <a:effectLst/>
                <a:latin typeface="-apple-system"/>
              </a:rPr>
              <a:t>Hvad</a:t>
            </a:r>
            <a:r>
              <a:rPr lang="en-US" b="1" i="0" dirty="0">
                <a:solidFill>
                  <a:srgbClr val="000000"/>
                </a:solidFill>
                <a:effectLst/>
                <a:latin typeface="-apple-system"/>
              </a:rPr>
              <a:t> </a:t>
            </a:r>
            <a:r>
              <a:rPr lang="en-US" b="1" i="0" dirty="0" err="1">
                <a:solidFill>
                  <a:srgbClr val="000000"/>
                </a:solidFill>
                <a:effectLst/>
                <a:latin typeface="-apple-system"/>
              </a:rPr>
              <a:t>kan</a:t>
            </a:r>
            <a:r>
              <a:rPr lang="en-US" b="1" i="0" dirty="0">
                <a:solidFill>
                  <a:srgbClr val="000000"/>
                </a:solidFill>
                <a:effectLst/>
                <a:latin typeface="-apple-system"/>
              </a:rPr>
              <a:t> du med SQL?</a:t>
            </a:r>
            <a:endParaRPr lang="da-DK" dirty="0">
              <a:solidFill>
                <a:srgbClr val="000000"/>
              </a:solidFill>
            </a:endParaRPr>
          </a:p>
        </p:txBody>
      </p:sp>
      <p:pic>
        <p:nvPicPr>
          <p:cNvPr id="7" name="Graphic 6" descr="Database">
            <a:extLst>
              <a:ext uri="{FF2B5EF4-FFF2-40B4-BE49-F238E27FC236}">
                <a16:creationId xmlns:a16="http://schemas.microsoft.com/office/drawing/2014/main" id="{5231BAA8-34DF-4900-91F5-F7E56582D6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0254" y="1629089"/>
            <a:ext cx="3620021" cy="3620021"/>
          </a:xfrm>
          <a:prstGeom prst="rect">
            <a:avLst/>
          </a:prstGeom>
        </p:spPr>
      </p:pic>
      <p:sp>
        <p:nvSpPr>
          <p:cNvPr id="3" name="Pladsholder til indhold 2">
            <a:extLst>
              <a:ext uri="{FF2B5EF4-FFF2-40B4-BE49-F238E27FC236}">
                <a16:creationId xmlns:a16="http://schemas.microsoft.com/office/drawing/2014/main" id="{BCFDB607-2102-4006-94EF-8B54C866316F}"/>
              </a:ext>
            </a:extLst>
          </p:cNvPr>
          <p:cNvSpPr>
            <a:spLocks noGrp="1"/>
          </p:cNvSpPr>
          <p:nvPr>
            <p:ph idx="1"/>
          </p:nvPr>
        </p:nvSpPr>
        <p:spPr>
          <a:xfrm>
            <a:off x="6090574" y="2421682"/>
            <a:ext cx="4977578" cy="3639289"/>
          </a:xfrm>
        </p:spPr>
        <p:txBody>
          <a:bodyPr anchor="ctr">
            <a:normAutofit/>
          </a:bodyPr>
          <a:lstStyle/>
          <a:p>
            <a:pPr marL="0" indent="0">
              <a:buNone/>
            </a:pPr>
            <a:endParaRPr lang="en-US" sz="1700" b="0" i="0" dirty="0">
              <a:solidFill>
                <a:srgbClr val="000000"/>
              </a:solidFill>
              <a:effectLst/>
              <a:latin typeface="-apple-system"/>
            </a:endParaRPr>
          </a:p>
          <a:p>
            <a:pPr>
              <a:buFont typeface="Arial" panose="020B0604020202020204" pitchFamily="34" charset="0"/>
              <a:buChar char="•"/>
            </a:pPr>
            <a:r>
              <a:rPr lang="en-US" sz="1700" b="0" i="0" dirty="0">
                <a:solidFill>
                  <a:srgbClr val="000000"/>
                </a:solidFill>
                <a:effectLst/>
                <a:latin typeface="-apple-system"/>
              </a:rPr>
              <a:t>Du </a:t>
            </a:r>
            <a:r>
              <a:rPr lang="en-US" sz="1700" b="0" i="0" dirty="0" err="1">
                <a:solidFill>
                  <a:srgbClr val="000000"/>
                </a:solidFill>
                <a:effectLst/>
                <a:latin typeface="-apple-system"/>
              </a:rPr>
              <a:t>kan</a:t>
            </a:r>
            <a:r>
              <a:rPr lang="en-US" sz="1700" b="0" i="0" dirty="0">
                <a:solidFill>
                  <a:srgbClr val="000000"/>
                </a:solidFill>
                <a:effectLst/>
                <a:latin typeface="-apple-system"/>
              </a:rPr>
              <a:t> </a:t>
            </a:r>
            <a:r>
              <a:rPr lang="en-US" sz="1700" b="0" i="0" dirty="0" err="1">
                <a:solidFill>
                  <a:srgbClr val="000000"/>
                </a:solidFill>
                <a:effectLst/>
                <a:latin typeface="-apple-system"/>
              </a:rPr>
              <a:t>oprette</a:t>
            </a:r>
            <a:r>
              <a:rPr lang="en-US" sz="1700" b="0" i="0" dirty="0">
                <a:solidFill>
                  <a:srgbClr val="000000"/>
                </a:solidFill>
                <a:effectLst/>
                <a:latin typeface="-apple-system"/>
              </a:rPr>
              <a:t> </a:t>
            </a:r>
            <a:r>
              <a:rPr lang="en-US" sz="1700" b="0" i="0" dirty="0" err="1">
                <a:solidFill>
                  <a:srgbClr val="000000"/>
                </a:solidFill>
                <a:effectLst/>
                <a:latin typeface="-apple-system"/>
              </a:rPr>
              <a:t>en</a:t>
            </a:r>
            <a:r>
              <a:rPr lang="en-US" sz="1700" b="0" i="0" dirty="0">
                <a:solidFill>
                  <a:srgbClr val="000000"/>
                </a:solidFill>
                <a:effectLst/>
                <a:latin typeface="-apple-system"/>
              </a:rPr>
              <a:t> database</a:t>
            </a:r>
          </a:p>
          <a:p>
            <a:pPr>
              <a:buFont typeface="Arial" panose="020B0604020202020204" pitchFamily="34" charset="0"/>
              <a:buChar char="•"/>
            </a:pPr>
            <a:r>
              <a:rPr lang="en-US" sz="1700" b="0" i="0" dirty="0">
                <a:solidFill>
                  <a:srgbClr val="000000"/>
                </a:solidFill>
                <a:effectLst/>
                <a:latin typeface="-apple-system"/>
              </a:rPr>
              <a:t>Du </a:t>
            </a:r>
            <a:r>
              <a:rPr lang="en-US" sz="1700" b="0" i="0" dirty="0" err="1">
                <a:solidFill>
                  <a:srgbClr val="000000"/>
                </a:solidFill>
                <a:effectLst/>
                <a:latin typeface="-apple-system"/>
              </a:rPr>
              <a:t>kan</a:t>
            </a:r>
            <a:r>
              <a:rPr lang="en-US" sz="1700" b="0" i="0" dirty="0">
                <a:solidFill>
                  <a:srgbClr val="000000"/>
                </a:solidFill>
                <a:effectLst/>
                <a:latin typeface="-apple-system"/>
              </a:rPr>
              <a:t> </a:t>
            </a:r>
            <a:r>
              <a:rPr lang="en-US" sz="1700" b="0" i="0" dirty="0" err="1">
                <a:solidFill>
                  <a:srgbClr val="000000"/>
                </a:solidFill>
                <a:effectLst/>
                <a:latin typeface="-apple-system"/>
              </a:rPr>
              <a:t>oprette</a:t>
            </a:r>
            <a:r>
              <a:rPr lang="en-US" sz="1700" b="0" i="0" dirty="0">
                <a:solidFill>
                  <a:srgbClr val="000000"/>
                </a:solidFill>
                <a:effectLst/>
                <a:latin typeface="-apple-system"/>
              </a:rPr>
              <a:t> </a:t>
            </a:r>
            <a:r>
              <a:rPr lang="en-US" sz="1700" b="0" i="0" dirty="0" err="1">
                <a:solidFill>
                  <a:srgbClr val="000000"/>
                </a:solidFill>
                <a:effectLst/>
                <a:latin typeface="-apple-system"/>
              </a:rPr>
              <a:t>en</a:t>
            </a:r>
            <a:r>
              <a:rPr lang="en-US" sz="1700" b="0" i="0" dirty="0">
                <a:solidFill>
                  <a:srgbClr val="000000"/>
                </a:solidFill>
                <a:effectLst/>
                <a:latin typeface="-apple-system"/>
              </a:rPr>
              <a:t> </a:t>
            </a:r>
            <a:r>
              <a:rPr lang="en-US" sz="1700" b="0" i="0" dirty="0" err="1">
                <a:solidFill>
                  <a:srgbClr val="000000"/>
                </a:solidFill>
                <a:effectLst/>
                <a:latin typeface="-apple-system"/>
              </a:rPr>
              <a:t>tabeI</a:t>
            </a:r>
            <a:r>
              <a:rPr lang="en-US" sz="1700" b="0" i="0" dirty="0">
                <a:solidFill>
                  <a:srgbClr val="000000"/>
                </a:solidFill>
                <a:effectLst/>
                <a:latin typeface="-apple-system"/>
              </a:rPr>
              <a:t> </a:t>
            </a:r>
            <a:r>
              <a:rPr lang="en-US" sz="1700" dirty="0" err="1">
                <a:solidFill>
                  <a:srgbClr val="000000"/>
                </a:solidFill>
                <a:latin typeface="-apple-system"/>
              </a:rPr>
              <a:t>i</a:t>
            </a:r>
            <a:r>
              <a:rPr lang="en-US" sz="1700" dirty="0">
                <a:solidFill>
                  <a:srgbClr val="000000"/>
                </a:solidFill>
                <a:latin typeface="-apple-system"/>
              </a:rPr>
              <a:t> </a:t>
            </a:r>
            <a:r>
              <a:rPr lang="en-US" sz="1700" b="0" i="0" dirty="0" err="1">
                <a:solidFill>
                  <a:srgbClr val="000000"/>
                </a:solidFill>
                <a:effectLst/>
                <a:latin typeface="-apple-system"/>
              </a:rPr>
              <a:t>en</a:t>
            </a:r>
            <a:r>
              <a:rPr lang="en-US" sz="1700" b="0" i="0" dirty="0">
                <a:solidFill>
                  <a:srgbClr val="000000"/>
                </a:solidFill>
                <a:effectLst/>
                <a:latin typeface="-apple-system"/>
              </a:rPr>
              <a:t> database</a:t>
            </a:r>
          </a:p>
          <a:p>
            <a:pPr>
              <a:buFont typeface="Arial" panose="020B0604020202020204" pitchFamily="34" charset="0"/>
              <a:buChar char="•"/>
            </a:pPr>
            <a:r>
              <a:rPr lang="en-US" sz="1700" b="0" i="0" dirty="0">
                <a:solidFill>
                  <a:srgbClr val="000000"/>
                </a:solidFill>
                <a:effectLst/>
                <a:latin typeface="-apple-system"/>
              </a:rPr>
              <a:t>Du </a:t>
            </a:r>
            <a:r>
              <a:rPr lang="en-US" sz="1700" b="0" i="0" dirty="0" err="1">
                <a:solidFill>
                  <a:srgbClr val="000000"/>
                </a:solidFill>
                <a:effectLst/>
                <a:latin typeface="-apple-system"/>
              </a:rPr>
              <a:t>kan</a:t>
            </a:r>
            <a:r>
              <a:rPr lang="en-US" sz="1700" b="0" i="0" dirty="0">
                <a:solidFill>
                  <a:srgbClr val="000000"/>
                </a:solidFill>
                <a:effectLst/>
                <a:latin typeface="-apple-system"/>
              </a:rPr>
              <a:t> lave </a:t>
            </a:r>
            <a:r>
              <a:rPr lang="en-US" sz="1700" b="0" i="0" dirty="0" err="1">
                <a:solidFill>
                  <a:srgbClr val="000000"/>
                </a:solidFill>
                <a:effectLst/>
                <a:latin typeface="-apple-system"/>
              </a:rPr>
              <a:t>forspørgsler</a:t>
            </a:r>
            <a:r>
              <a:rPr lang="en-US" sz="1700" b="0" i="0" dirty="0">
                <a:solidFill>
                  <a:srgbClr val="000000"/>
                </a:solidFill>
                <a:effectLst/>
                <a:latin typeface="-apple-system"/>
              </a:rPr>
              <a:t>/</a:t>
            </a:r>
            <a:r>
              <a:rPr lang="en-US" sz="1700" b="0" i="0" dirty="0" err="1">
                <a:solidFill>
                  <a:srgbClr val="000000"/>
                </a:solidFill>
                <a:effectLst/>
                <a:latin typeface="-apple-system"/>
              </a:rPr>
              <a:t>udtræk</a:t>
            </a:r>
            <a:r>
              <a:rPr lang="en-US" sz="1700" dirty="0">
                <a:solidFill>
                  <a:srgbClr val="000000"/>
                </a:solidFill>
                <a:latin typeface="-apple-system"/>
              </a:rPr>
              <a:t> </a:t>
            </a:r>
            <a:r>
              <a:rPr lang="en-US" sz="1700" dirty="0" err="1">
                <a:solidFill>
                  <a:srgbClr val="000000"/>
                </a:solidFill>
                <a:latin typeface="-apple-system"/>
              </a:rPr>
              <a:t>i</a:t>
            </a:r>
            <a:r>
              <a:rPr lang="en-US" sz="1700" dirty="0">
                <a:solidFill>
                  <a:srgbClr val="000000"/>
                </a:solidFill>
                <a:latin typeface="-apple-system"/>
              </a:rPr>
              <a:t> </a:t>
            </a:r>
            <a:r>
              <a:rPr lang="en-US" sz="1700" b="0" i="0" dirty="0" err="1">
                <a:solidFill>
                  <a:srgbClr val="000000"/>
                </a:solidFill>
                <a:effectLst/>
                <a:latin typeface="-apple-system"/>
              </a:rPr>
              <a:t>databasen</a:t>
            </a:r>
            <a:endParaRPr lang="en-US" sz="1700" b="0" i="0" dirty="0">
              <a:solidFill>
                <a:srgbClr val="000000"/>
              </a:solidFill>
              <a:effectLst/>
              <a:latin typeface="-apple-system"/>
            </a:endParaRPr>
          </a:p>
          <a:p>
            <a:pPr>
              <a:buFont typeface="Arial" panose="020B0604020202020204" pitchFamily="34" charset="0"/>
              <a:buChar char="•"/>
            </a:pPr>
            <a:r>
              <a:rPr lang="en-US" sz="1700" b="0" i="0" dirty="0">
                <a:solidFill>
                  <a:srgbClr val="000000"/>
                </a:solidFill>
                <a:effectLst/>
                <a:latin typeface="-apple-system"/>
              </a:rPr>
              <a:t>Du </a:t>
            </a:r>
            <a:r>
              <a:rPr lang="en-US" sz="1700" b="0" i="0" dirty="0" err="1">
                <a:solidFill>
                  <a:srgbClr val="000000"/>
                </a:solidFill>
                <a:effectLst/>
                <a:latin typeface="-apple-system"/>
              </a:rPr>
              <a:t>kan</a:t>
            </a:r>
            <a:r>
              <a:rPr lang="en-US" sz="1700" b="0" i="0" dirty="0">
                <a:solidFill>
                  <a:srgbClr val="000000"/>
                </a:solidFill>
                <a:effectLst/>
                <a:latin typeface="-apple-system"/>
              </a:rPr>
              <a:t> </a:t>
            </a:r>
            <a:r>
              <a:rPr lang="en-US" sz="1700" b="0" i="0" dirty="0" err="1">
                <a:solidFill>
                  <a:srgbClr val="000000"/>
                </a:solidFill>
                <a:effectLst/>
                <a:latin typeface="-apple-system"/>
              </a:rPr>
              <a:t>opdatere</a:t>
            </a:r>
            <a:r>
              <a:rPr lang="en-US" sz="1700" b="0" i="0" dirty="0">
                <a:solidFill>
                  <a:srgbClr val="000000"/>
                </a:solidFill>
                <a:effectLst/>
                <a:latin typeface="-apple-system"/>
              </a:rPr>
              <a:t> </a:t>
            </a:r>
            <a:r>
              <a:rPr lang="en-US" sz="1700" b="0" i="0" dirty="0" err="1">
                <a:solidFill>
                  <a:srgbClr val="000000"/>
                </a:solidFill>
                <a:effectLst/>
                <a:latin typeface="-apple-system"/>
              </a:rPr>
              <a:t>eller</a:t>
            </a:r>
            <a:r>
              <a:rPr lang="en-US" sz="1700" b="0" i="0" dirty="0">
                <a:solidFill>
                  <a:srgbClr val="000000"/>
                </a:solidFill>
                <a:effectLst/>
                <a:latin typeface="-apple-system"/>
              </a:rPr>
              <a:t> </a:t>
            </a:r>
            <a:r>
              <a:rPr lang="en-US" sz="1700" b="0" i="0" dirty="0" err="1">
                <a:solidFill>
                  <a:srgbClr val="000000"/>
                </a:solidFill>
                <a:effectLst/>
                <a:latin typeface="-apple-system"/>
              </a:rPr>
              <a:t>ændre</a:t>
            </a:r>
            <a:r>
              <a:rPr lang="en-US" sz="1700" b="0" i="0" dirty="0">
                <a:solidFill>
                  <a:srgbClr val="000000"/>
                </a:solidFill>
                <a:effectLst/>
                <a:latin typeface="-apple-system"/>
              </a:rPr>
              <a:t> poster </a:t>
            </a:r>
            <a:r>
              <a:rPr lang="en-US" sz="1700" b="0" i="0" dirty="0" err="1">
                <a:solidFill>
                  <a:srgbClr val="000000"/>
                </a:solidFill>
                <a:effectLst/>
                <a:latin typeface="-apple-system"/>
              </a:rPr>
              <a:t>i</a:t>
            </a:r>
            <a:r>
              <a:rPr lang="en-US" sz="1700" b="0" i="0" dirty="0">
                <a:solidFill>
                  <a:srgbClr val="000000"/>
                </a:solidFill>
                <a:effectLst/>
                <a:latin typeface="-apple-system"/>
              </a:rPr>
              <a:t> </a:t>
            </a:r>
            <a:r>
              <a:rPr lang="en-US" sz="1700" b="0" i="0" dirty="0" err="1">
                <a:solidFill>
                  <a:srgbClr val="000000"/>
                </a:solidFill>
                <a:effectLst/>
                <a:latin typeface="-apple-system"/>
              </a:rPr>
              <a:t>databasen</a:t>
            </a:r>
            <a:r>
              <a:rPr lang="en-US" sz="1700" b="0" i="0" dirty="0">
                <a:solidFill>
                  <a:srgbClr val="000000"/>
                </a:solidFill>
                <a:effectLst/>
                <a:latin typeface="-apple-system"/>
              </a:rPr>
              <a:t>.</a:t>
            </a:r>
          </a:p>
          <a:p>
            <a:pPr>
              <a:buFont typeface="Arial" panose="020B0604020202020204" pitchFamily="34" charset="0"/>
              <a:buChar char="•"/>
            </a:pPr>
            <a:r>
              <a:rPr lang="en-US" sz="1700" b="0" i="0" dirty="0">
                <a:solidFill>
                  <a:srgbClr val="000000"/>
                </a:solidFill>
                <a:effectLst/>
                <a:latin typeface="-apple-system"/>
              </a:rPr>
              <a:t>Du </a:t>
            </a:r>
            <a:r>
              <a:rPr lang="en-US" sz="1700" b="0" i="0" dirty="0" err="1">
                <a:solidFill>
                  <a:srgbClr val="000000"/>
                </a:solidFill>
                <a:effectLst/>
                <a:latin typeface="-apple-system"/>
              </a:rPr>
              <a:t>kan</a:t>
            </a:r>
            <a:r>
              <a:rPr lang="en-US" sz="1700" b="0" i="0" dirty="0">
                <a:solidFill>
                  <a:srgbClr val="000000"/>
                </a:solidFill>
                <a:effectLst/>
                <a:latin typeface="-apple-system"/>
              </a:rPr>
              <a:t> </a:t>
            </a:r>
            <a:r>
              <a:rPr lang="en-US" sz="1700" b="0" i="0" dirty="0" err="1">
                <a:solidFill>
                  <a:srgbClr val="000000"/>
                </a:solidFill>
                <a:effectLst/>
                <a:latin typeface="-apple-system"/>
              </a:rPr>
              <a:t>slette</a:t>
            </a:r>
            <a:r>
              <a:rPr lang="en-US" sz="1700" b="0" i="0" dirty="0">
                <a:solidFill>
                  <a:srgbClr val="000000"/>
                </a:solidFill>
                <a:effectLst/>
                <a:latin typeface="-apple-system"/>
              </a:rPr>
              <a:t> poster </a:t>
            </a:r>
            <a:r>
              <a:rPr lang="en-US" sz="1700" b="0" i="0" dirty="0" err="1">
                <a:solidFill>
                  <a:srgbClr val="000000"/>
                </a:solidFill>
                <a:effectLst/>
                <a:latin typeface="-apple-system"/>
              </a:rPr>
              <a:t>fra</a:t>
            </a:r>
            <a:r>
              <a:rPr lang="en-US" sz="1700" b="0" i="0" dirty="0">
                <a:solidFill>
                  <a:srgbClr val="000000"/>
                </a:solidFill>
                <a:effectLst/>
                <a:latin typeface="-apple-system"/>
              </a:rPr>
              <a:t> database </a:t>
            </a:r>
            <a:r>
              <a:rPr lang="en-US" sz="1700" b="0" i="0" dirty="0" err="1">
                <a:solidFill>
                  <a:srgbClr val="000000"/>
                </a:solidFill>
                <a:effectLst/>
                <a:latin typeface="-apple-system"/>
              </a:rPr>
              <a:t>m.m.</a:t>
            </a:r>
            <a:endParaRPr lang="en-US" sz="1700" b="0" i="0" dirty="0">
              <a:solidFill>
                <a:srgbClr val="000000"/>
              </a:solidFill>
              <a:effectLst/>
              <a:latin typeface="-apple-system"/>
            </a:endParaRPr>
          </a:p>
          <a:p>
            <a:pPr marL="0" indent="0">
              <a:buNone/>
            </a:pPr>
            <a:endParaRPr lang="en-US" sz="1700" dirty="0">
              <a:solidFill>
                <a:srgbClr val="000000"/>
              </a:solidFill>
              <a:latin typeface="-apple-system"/>
            </a:endParaRPr>
          </a:p>
          <a:p>
            <a:pPr marL="0" indent="0">
              <a:buNone/>
            </a:pPr>
            <a:r>
              <a:rPr lang="en-US" sz="1700" dirty="0">
                <a:solidFill>
                  <a:srgbClr val="000000"/>
                </a:solidFill>
                <a:latin typeface="-apple-system"/>
                <a:hlinkClick r:id="rId4"/>
              </a:rPr>
              <a:t>Listen</a:t>
            </a:r>
            <a:r>
              <a:rPr lang="en-US" sz="1700" dirty="0">
                <a:solidFill>
                  <a:srgbClr val="000000"/>
                </a:solidFill>
                <a:latin typeface="-apple-system"/>
              </a:rPr>
              <a:t> </a:t>
            </a:r>
            <a:r>
              <a:rPr lang="en-US" sz="1700" dirty="0" err="1">
                <a:solidFill>
                  <a:srgbClr val="000000"/>
                </a:solidFill>
                <a:latin typeface="-apple-system"/>
              </a:rPr>
              <a:t>slutter</a:t>
            </a:r>
            <a:r>
              <a:rPr lang="en-US" sz="1700" dirty="0">
                <a:solidFill>
                  <a:srgbClr val="000000"/>
                </a:solidFill>
                <a:latin typeface="-apple-system"/>
              </a:rPr>
              <a:t> </a:t>
            </a:r>
            <a:r>
              <a:rPr lang="en-US" sz="1700" dirty="0" err="1">
                <a:solidFill>
                  <a:srgbClr val="000000"/>
                </a:solidFill>
                <a:latin typeface="-apple-system"/>
              </a:rPr>
              <a:t>ikke</a:t>
            </a:r>
            <a:r>
              <a:rPr lang="en-US" sz="1700" dirty="0">
                <a:solidFill>
                  <a:srgbClr val="000000"/>
                </a:solidFill>
                <a:latin typeface="-apple-system"/>
              </a:rPr>
              <a:t> her, du </a:t>
            </a:r>
            <a:r>
              <a:rPr lang="en-US" sz="1700" dirty="0" err="1">
                <a:solidFill>
                  <a:srgbClr val="000000"/>
                </a:solidFill>
                <a:latin typeface="-apple-system"/>
              </a:rPr>
              <a:t>kan</a:t>
            </a:r>
            <a:r>
              <a:rPr lang="en-US" sz="1700" dirty="0">
                <a:solidFill>
                  <a:srgbClr val="000000"/>
                </a:solidFill>
                <a:latin typeface="-apple-system"/>
              </a:rPr>
              <a:t> </a:t>
            </a:r>
            <a:r>
              <a:rPr lang="en-US" sz="1700" dirty="0" err="1">
                <a:solidFill>
                  <a:srgbClr val="000000"/>
                </a:solidFill>
                <a:latin typeface="-apple-system"/>
              </a:rPr>
              <a:t>udføre</a:t>
            </a:r>
            <a:r>
              <a:rPr lang="en-US" sz="1700" dirty="0">
                <a:solidFill>
                  <a:srgbClr val="000000"/>
                </a:solidFill>
                <a:latin typeface="-apple-system"/>
              </a:rPr>
              <a:t> mange </a:t>
            </a:r>
            <a:r>
              <a:rPr lang="en-US" sz="1700" dirty="0" err="1">
                <a:solidFill>
                  <a:srgbClr val="000000"/>
                </a:solidFill>
                <a:latin typeface="-apple-system"/>
              </a:rPr>
              <a:t>andre</a:t>
            </a:r>
            <a:r>
              <a:rPr lang="en-US" sz="1700" dirty="0">
                <a:solidFill>
                  <a:srgbClr val="000000"/>
                </a:solidFill>
                <a:latin typeface="-apple-system"/>
              </a:rPr>
              <a:t> database-</a:t>
            </a:r>
            <a:r>
              <a:rPr lang="en-US" sz="1700" dirty="0" err="1">
                <a:solidFill>
                  <a:srgbClr val="000000"/>
                </a:solidFill>
                <a:latin typeface="-apple-system"/>
              </a:rPr>
              <a:t>relaterede</a:t>
            </a:r>
            <a:r>
              <a:rPr lang="en-US" sz="1700" dirty="0">
                <a:solidFill>
                  <a:srgbClr val="000000"/>
                </a:solidFill>
                <a:latin typeface="-apple-system"/>
              </a:rPr>
              <a:t> </a:t>
            </a:r>
            <a:r>
              <a:rPr lang="en-US" sz="1700" dirty="0" err="1">
                <a:solidFill>
                  <a:srgbClr val="000000"/>
                </a:solidFill>
                <a:latin typeface="-apple-system"/>
              </a:rPr>
              <a:t>opgaver</a:t>
            </a:r>
            <a:r>
              <a:rPr lang="en-US" sz="1700" dirty="0">
                <a:solidFill>
                  <a:srgbClr val="000000"/>
                </a:solidFill>
                <a:latin typeface="-apple-system"/>
              </a:rPr>
              <a:t> med SQL.</a:t>
            </a:r>
          </a:p>
          <a:p>
            <a:pPr marL="0" indent="0">
              <a:buNone/>
            </a:pPr>
            <a:endParaRPr lang="en-US" sz="1700" dirty="0">
              <a:solidFill>
                <a:srgbClr val="000000"/>
              </a:solidFill>
              <a:latin typeface="-apple-system"/>
            </a:endParaRPr>
          </a:p>
        </p:txBody>
      </p:sp>
    </p:spTree>
    <p:extLst>
      <p:ext uri="{BB962C8B-B14F-4D97-AF65-F5344CB8AC3E}">
        <p14:creationId xmlns:p14="http://schemas.microsoft.com/office/powerpoint/2010/main" val="3440365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07BEB8-6D8D-4BA5-A411-3A4580B299C7}"/>
              </a:ext>
            </a:extLst>
          </p:cNvPr>
          <p:cNvSpPr>
            <a:spLocks noGrp="1"/>
          </p:cNvSpPr>
          <p:nvPr>
            <p:ph type="title"/>
          </p:nvPr>
        </p:nvSpPr>
        <p:spPr/>
        <p:txBody>
          <a:bodyPr>
            <a:normAutofit/>
          </a:bodyPr>
          <a:lstStyle/>
          <a:p>
            <a:r>
              <a:rPr lang="da-DK" sz="4400" b="1" dirty="0">
                <a:effectLst/>
                <a:latin typeface="Calibri" panose="020F0502020204030204" pitchFamily="34" charset="0"/>
                <a:ea typeface="Calibri" panose="020F0502020204030204" pitchFamily="34" charset="0"/>
                <a:cs typeface="Calibri" panose="020F0502020204030204" pitchFamily="34" charset="0"/>
              </a:rPr>
              <a:t>SQL-koder til tabelstrukturer</a:t>
            </a:r>
            <a:r>
              <a:rPr lang="da-DK" sz="4400" dirty="0">
                <a:effectLst/>
                <a:latin typeface="Calibri" panose="020F0502020204030204" pitchFamily="34" charset="0"/>
                <a:ea typeface="Calibri" panose="020F0502020204030204" pitchFamily="34" charset="0"/>
                <a:cs typeface="Calibri" panose="020F0502020204030204" pitchFamily="34" charset="0"/>
              </a:rPr>
              <a:t>:</a:t>
            </a:r>
            <a:endParaRPr lang="da-DK" dirty="0"/>
          </a:p>
        </p:txBody>
      </p:sp>
      <p:graphicFrame>
        <p:nvGraphicFramePr>
          <p:cNvPr id="5" name="Pladsholder til indhold 2">
            <a:extLst>
              <a:ext uri="{FF2B5EF4-FFF2-40B4-BE49-F238E27FC236}">
                <a16:creationId xmlns:a16="http://schemas.microsoft.com/office/drawing/2014/main" id="{7138FBDF-65EB-4CB8-9191-A8C6A4E25D8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2417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20887" cy="6491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94E6769-43E9-46ED-868A-BDAA4180A335}"/>
              </a:ext>
            </a:extLst>
          </p:cNvPr>
          <p:cNvSpPr>
            <a:spLocks noGrp="1"/>
          </p:cNvSpPr>
          <p:nvPr>
            <p:ph type="title"/>
          </p:nvPr>
        </p:nvSpPr>
        <p:spPr>
          <a:xfrm>
            <a:off x="594360" y="1209086"/>
            <a:ext cx="3876848" cy="4064925"/>
          </a:xfrm>
        </p:spPr>
        <p:txBody>
          <a:bodyPr anchor="ctr">
            <a:normAutofit/>
          </a:bodyPr>
          <a:lstStyle/>
          <a:p>
            <a:r>
              <a:rPr lang="da-DK" sz="5000" b="1">
                <a:effectLst/>
                <a:latin typeface="Calibri" panose="020F0502020204030204" pitchFamily="34" charset="0"/>
                <a:ea typeface="Calibri" panose="020F0502020204030204" pitchFamily="34" charset="0"/>
                <a:cs typeface="Calibri" panose="020F0502020204030204" pitchFamily="34" charset="0"/>
              </a:rPr>
              <a:t>SQL-koder til tabeldata</a:t>
            </a:r>
            <a:br>
              <a:rPr lang="da-DK" sz="5000">
                <a:effectLst/>
                <a:latin typeface="Calibri" panose="020F0502020204030204" pitchFamily="34" charset="0"/>
                <a:ea typeface="Calibri" panose="020F0502020204030204" pitchFamily="34" charset="0"/>
                <a:cs typeface="Times New Roman" panose="02020603050405020304" pitchFamily="18" charset="0"/>
              </a:rPr>
            </a:br>
            <a:endParaRPr lang="da-DK" sz="5000"/>
          </a:p>
        </p:txBody>
      </p:sp>
      <p:grpSp>
        <p:nvGrpSpPr>
          <p:cNvPr id="28" name="Group 27">
            <a:extLst>
              <a:ext uri="{FF2B5EF4-FFF2-40B4-BE49-F238E27FC236}">
                <a16:creationId xmlns:a16="http://schemas.microsoft.com/office/drawing/2014/main" id="{11999B20-6058-4C55-882E-A1FB050B69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569464"/>
            <a:ext cx="242107" cy="1340860"/>
            <a:chOff x="56167" y="2761488"/>
            <a:chExt cx="242107" cy="1340860"/>
          </a:xfrm>
        </p:grpSpPr>
        <p:sp>
          <p:nvSpPr>
            <p:cNvPr id="21" name="Rectangle 2">
              <a:extLst>
                <a:ext uri="{FF2B5EF4-FFF2-40B4-BE49-F238E27FC236}">
                  <a16:creationId xmlns:a16="http://schemas.microsoft.com/office/drawing/2014/main" id="{168AC90C-344A-4A64-BC4B-AEE98034B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7AEB9AE-7E63-42CA-A3E5-F8EF7D8CA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076031FA-B93F-4A7D-AE66-85ADC613E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9">
              <a:extLst>
                <a:ext uri="{FF2B5EF4-FFF2-40B4-BE49-F238E27FC236}">
                  <a16:creationId xmlns:a16="http://schemas.microsoft.com/office/drawing/2014/main" id="{0C1FC8D1-E08A-4B12-A48F-BF225E5B0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62D5F69-2C82-4007-8EF0-EBC9C23501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59">
              <a:extLst>
                <a:ext uri="{FF2B5EF4-FFF2-40B4-BE49-F238E27FC236}">
                  <a16:creationId xmlns:a16="http://schemas.microsoft.com/office/drawing/2014/main" id="{677FAED6-5057-4B80-B1CF-196DC022B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2">
              <a:extLst>
                <a:ext uri="{FF2B5EF4-FFF2-40B4-BE49-F238E27FC236}">
                  <a16:creationId xmlns:a16="http://schemas.microsoft.com/office/drawing/2014/main" id="{CE77C39F-572F-4435-85B4-9E9A35CFE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9">
              <a:extLst>
                <a:ext uri="{FF2B5EF4-FFF2-40B4-BE49-F238E27FC236}">
                  <a16:creationId xmlns:a16="http://schemas.microsoft.com/office/drawing/2014/main" id="{B3283BD4-0BC4-41D1-B09B-CBDC4292CD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2">
              <a:extLst>
                <a:ext uri="{FF2B5EF4-FFF2-40B4-BE49-F238E27FC236}">
                  <a16:creationId xmlns:a16="http://schemas.microsoft.com/office/drawing/2014/main" id="{BA3E687B-951E-45B2-BEFE-4CBEB32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9">
              <a:extLst>
                <a:ext uri="{FF2B5EF4-FFF2-40B4-BE49-F238E27FC236}">
                  <a16:creationId xmlns:a16="http://schemas.microsoft.com/office/drawing/2014/main" id="{A49870CA-6E02-4787-82A6-28C0CB6B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2">
              <a:extLst>
                <a:ext uri="{FF2B5EF4-FFF2-40B4-BE49-F238E27FC236}">
                  <a16:creationId xmlns:a16="http://schemas.microsoft.com/office/drawing/2014/main" id="{5639C028-DD6E-4E69-AE6E-1CC158EDC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9">
              <a:extLst>
                <a:ext uri="{FF2B5EF4-FFF2-40B4-BE49-F238E27FC236}">
                  <a16:creationId xmlns:a16="http://schemas.microsoft.com/office/drawing/2014/main" id="{B1CD1FE8-3027-45AA-AD53-5B131FB03D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2">
              <a:extLst>
                <a:ext uri="{FF2B5EF4-FFF2-40B4-BE49-F238E27FC236}">
                  <a16:creationId xmlns:a16="http://schemas.microsoft.com/office/drawing/2014/main" id="{1FD2B706-0BB9-4A30-9206-252E09AE0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9">
              <a:extLst>
                <a:ext uri="{FF2B5EF4-FFF2-40B4-BE49-F238E27FC236}">
                  <a16:creationId xmlns:a16="http://schemas.microsoft.com/office/drawing/2014/main" id="{D5783E13-BA0A-4F1E-A4F0-BFC9FF103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2">
              <a:extLst>
                <a:ext uri="{FF2B5EF4-FFF2-40B4-BE49-F238E27FC236}">
                  <a16:creationId xmlns:a16="http://schemas.microsoft.com/office/drawing/2014/main" id="{D0847D6C-8036-43A9-BA3E-D1E8928882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1D610CBF-7C35-498A-9BDD-A2954A7CA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2">
              <a:extLst>
                <a:ext uri="{FF2B5EF4-FFF2-40B4-BE49-F238E27FC236}">
                  <a16:creationId xmlns:a16="http://schemas.microsoft.com/office/drawing/2014/main" id="{BCB60915-0422-4144-87E9-2289DBC0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59">
              <a:extLst>
                <a:ext uri="{FF2B5EF4-FFF2-40B4-BE49-F238E27FC236}">
                  <a16:creationId xmlns:a16="http://schemas.microsoft.com/office/drawing/2014/main" id="{9D64F486-DA93-45CE-9075-4110C67F1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2">
              <a:extLst>
                <a:ext uri="{FF2B5EF4-FFF2-40B4-BE49-F238E27FC236}">
                  <a16:creationId xmlns:a16="http://schemas.microsoft.com/office/drawing/2014/main" id="{DA8356F6-E822-44E0-8A11-33E5A5432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59">
              <a:extLst>
                <a:ext uri="{FF2B5EF4-FFF2-40B4-BE49-F238E27FC236}">
                  <a16:creationId xmlns:a16="http://schemas.microsoft.com/office/drawing/2014/main" id="{C825C106-0BD3-41C1-8520-50F54BD67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Pladsholder til indhold 2">
            <a:extLst>
              <a:ext uri="{FF2B5EF4-FFF2-40B4-BE49-F238E27FC236}">
                <a16:creationId xmlns:a16="http://schemas.microsoft.com/office/drawing/2014/main" id="{98F912C8-E491-46BD-8E75-73B0D68AB01F}"/>
              </a:ext>
            </a:extLst>
          </p:cNvPr>
          <p:cNvGraphicFramePr>
            <a:graphicFrameLocks noGrp="1"/>
          </p:cNvGraphicFramePr>
          <p:nvPr>
            <p:ph idx="1"/>
            <p:extLst>
              <p:ext uri="{D42A27DB-BD31-4B8C-83A1-F6EECF244321}">
                <p14:modId xmlns:p14="http://schemas.microsoft.com/office/powerpoint/2010/main" val="3221174363"/>
              </p:ext>
            </p:extLst>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0370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idefod">
            <a:extLst>
              <a:ext uri="{FF2B5EF4-FFF2-40B4-BE49-F238E27FC236}">
                <a16:creationId xmlns:a16="http://schemas.microsoft.com/office/drawing/2014/main" id="{B715C5D8-37CF-436A-834B-5EF75B25BD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4" y="1872360"/>
            <a:ext cx="3113280" cy="3113280"/>
          </a:xfrm>
          <a:prstGeom prst="rect">
            <a:avLst/>
          </a:prstGeom>
          <a:effectLst/>
        </p:spPr>
      </p:pic>
      <p:sp>
        <p:nvSpPr>
          <p:cNvPr id="3" name="Pladsholder til indhold 2">
            <a:extLst>
              <a:ext uri="{FF2B5EF4-FFF2-40B4-BE49-F238E27FC236}">
                <a16:creationId xmlns:a16="http://schemas.microsoft.com/office/drawing/2014/main" id="{4ECEEBE3-361E-4570-AF99-B1E43278C77B}"/>
              </a:ext>
            </a:extLst>
          </p:cNvPr>
          <p:cNvSpPr>
            <a:spLocks noGrp="1"/>
          </p:cNvSpPr>
          <p:nvPr>
            <p:ph idx="1"/>
          </p:nvPr>
        </p:nvSpPr>
        <p:spPr>
          <a:xfrm>
            <a:off x="5214581" y="2438400"/>
            <a:ext cx="6422848" cy="3785419"/>
          </a:xfrm>
        </p:spPr>
        <p:txBody>
          <a:bodyPr>
            <a:normAutofit/>
          </a:bodyPr>
          <a:lstStyle/>
          <a:p>
            <a:pPr marL="0" indent="0">
              <a:buNone/>
            </a:pPr>
            <a:r>
              <a:rPr lang="da-DK" sz="2000" dirty="0">
                <a:effectLst/>
                <a:latin typeface="Calibri" panose="020F0502020204030204" pitchFamily="34" charset="0"/>
                <a:ea typeface="Calibri" panose="020F0502020204030204" pitchFamily="34" charset="0"/>
                <a:cs typeface="Calibri" panose="020F0502020204030204" pitchFamily="34" charset="0"/>
              </a:rPr>
              <a:t>Som du nok kan forstå af ovenstående – som kun er et lille udpluk – er sproget meget omfattende, og derfor vil vi også primært koncentrere os om et enkelt af ovenstående elementer, nemlig SELECT-ordren, som benyttes til at udtrække data fra en database.</a:t>
            </a:r>
            <a:endParaRPr lang="da-DK"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sz="2000" dirty="0"/>
          </a:p>
        </p:txBody>
      </p:sp>
    </p:spTree>
    <p:extLst>
      <p:ext uri="{BB962C8B-B14F-4D97-AF65-F5344CB8AC3E}">
        <p14:creationId xmlns:p14="http://schemas.microsoft.com/office/powerpoint/2010/main" val="1355535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DB66DA4-9CEA-456A-B6BE-0F2CC884B21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b="1" kern="1200" dirty="0">
                <a:solidFill>
                  <a:schemeClr val="bg1"/>
                </a:solidFill>
                <a:effectLst/>
                <a:latin typeface="+mj-lt"/>
                <a:ea typeface="+mj-ea"/>
                <a:cs typeface="+mj-cs"/>
              </a:rPr>
              <a:t>Select-</a:t>
            </a:r>
            <a:r>
              <a:rPr lang="en-US" sz="3200" b="1" kern="1200">
                <a:solidFill>
                  <a:schemeClr val="bg1"/>
                </a:solidFill>
                <a:effectLst/>
                <a:latin typeface="+mj-lt"/>
                <a:ea typeface="+mj-ea"/>
                <a:cs typeface="+mj-cs"/>
              </a:rPr>
              <a:t>ordren</a:t>
            </a:r>
            <a:endParaRPr lang="en-US" sz="3200" kern="1200" dirty="0">
              <a:solidFill>
                <a:schemeClr val="bg1"/>
              </a:solidFill>
              <a:latin typeface="+mj-lt"/>
              <a:ea typeface="+mj-ea"/>
              <a:cs typeface="+mj-cs"/>
            </a:endParaRPr>
          </a:p>
        </p:txBody>
      </p:sp>
      <p:graphicFrame>
        <p:nvGraphicFramePr>
          <p:cNvPr id="4" name="Pladsholder til indhold 3">
            <a:extLst>
              <a:ext uri="{FF2B5EF4-FFF2-40B4-BE49-F238E27FC236}">
                <a16:creationId xmlns:a16="http://schemas.microsoft.com/office/drawing/2014/main" id="{6DCE0187-1F5C-47AE-8DCD-7C37E693BEB8}"/>
              </a:ext>
            </a:extLst>
          </p:cNvPr>
          <p:cNvGraphicFramePr>
            <a:graphicFrameLocks noGrp="1"/>
          </p:cNvGraphicFramePr>
          <p:nvPr>
            <p:ph idx="1"/>
            <p:extLst>
              <p:ext uri="{D42A27DB-BD31-4B8C-83A1-F6EECF244321}">
                <p14:modId xmlns:p14="http://schemas.microsoft.com/office/powerpoint/2010/main" val="395465589"/>
              </p:ext>
            </p:extLst>
          </p:nvPr>
        </p:nvGraphicFramePr>
        <p:xfrm>
          <a:off x="1262639" y="1675227"/>
          <a:ext cx="9666722" cy="4394201"/>
        </p:xfrm>
        <a:graphic>
          <a:graphicData uri="http://schemas.openxmlformats.org/drawingml/2006/table">
            <a:tbl>
              <a:tblPr firstRow="1" firstCol="1" bandRow="1">
                <a:tableStyleId>{5C22544A-7EE6-4342-B048-85BDC9FD1C3A}</a:tableStyleId>
              </a:tblPr>
              <a:tblGrid>
                <a:gridCol w="2603488">
                  <a:extLst>
                    <a:ext uri="{9D8B030D-6E8A-4147-A177-3AD203B41FA5}">
                      <a16:colId xmlns:a16="http://schemas.microsoft.com/office/drawing/2014/main" val="3898487906"/>
                    </a:ext>
                  </a:extLst>
                </a:gridCol>
                <a:gridCol w="7063234">
                  <a:extLst>
                    <a:ext uri="{9D8B030D-6E8A-4147-A177-3AD203B41FA5}">
                      <a16:colId xmlns:a16="http://schemas.microsoft.com/office/drawing/2014/main" val="3456467891"/>
                    </a:ext>
                  </a:extLst>
                </a:gridCol>
              </a:tblGrid>
              <a:tr h="627743">
                <a:tc gridSpan="2">
                  <a:txBody>
                    <a:bodyPr/>
                    <a:lstStyle/>
                    <a:p>
                      <a:pPr algn="ctr">
                        <a:lnSpc>
                          <a:spcPct val="150000"/>
                        </a:lnSpc>
                        <a:spcAft>
                          <a:spcPts val="0"/>
                        </a:spcAft>
                      </a:pPr>
                      <a:r>
                        <a:rPr lang="da-DK" sz="2100">
                          <a:effectLst/>
                        </a:rPr>
                        <a:t>Udtrække data</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hMerge="1">
                  <a:txBody>
                    <a:bodyPr/>
                    <a:lstStyle/>
                    <a:p>
                      <a:endParaRPr lang="da-DK"/>
                    </a:p>
                  </a:txBody>
                  <a:tcPr/>
                </a:tc>
                <a:extLst>
                  <a:ext uri="{0D108BD9-81ED-4DB2-BD59-A6C34878D82A}">
                    <a16:rowId xmlns:a16="http://schemas.microsoft.com/office/drawing/2014/main" val="1577232"/>
                  </a:ext>
                </a:extLst>
              </a:tr>
              <a:tr h="627743">
                <a:tc>
                  <a:txBody>
                    <a:bodyPr/>
                    <a:lstStyle/>
                    <a:p>
                      <a:pPr>
                        <a:lnSpc>
                          <a:spcPct val="150000"/>
                        </a:lnSpc>
                        <a:spcAft>
                          <a:spcPts val="0"/>
                        </a:spcAft>
                      </a:pPr>
                      <a:r>
                        <a:rPr lang="da-DK" sz="2100">
                          <a:effectLst/>
                        </a:rPr>
                        <a:t>SELECT</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a:txBody>
                    <a:bodyPr/>
                    <a:lstStyle/>
                    <a:p>
                      <a:pPr>
                        <a:lnSpc>
                          <a:spcPct val="150000"/>
                        </a:lnSpc>
                        <a:spcAft>
                          <a:spcPts val="0"/>
                        </a:spcAft>
                      </a:pPr>
                      <a:r>
                        <a:rPr lang="da-DK" sz="2100">
                          <a:effectLst/>
                        </a:rPr>
                        <a:t>Hvilke data vil jeg have?</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extLst>
                  <a:ext uri="{0D108BD9-81ED-4DB2-BD59-A6C34878D82A}">
                    <a16:rowId xmlns:a16="http://schemas.microsoft.com/office/drawing/2014/main" val="1620548368"/>
                  </a:ext>
                </a:extLst>
              </a:tr>
              <a:tr h="627743">
                <a:tc>
                  <a:txBody>
                    <a:bodyPr/>
                    <a:lstStyle/>
                    <a:p>
                      <a:pPr>
                        <a:lnSpc>
                          <a:spcPct val="150000"/>
                        </a:lnSpc>
                        <a:spcAft>
                          <a:spcPts val="0"/>
                        </a:spcAft>
                      </a:pPr>
                      <a:r>
                        <a:rPr lang="da-DK" sz="2100">
                          <a:effectLst/>
                        </a:rPr>
                        <a:t>FROM </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a:txBody>
                    <a:bodyPr/>
                    <a:lstStyle/>
                    <a:p>
                      <a:pPr>
                        <a:lnSpc>
                          <a:spcPct val="150000"/>
                        </a:lnSpc>
                        <a:spcAft>
                          <a:spcPts val="0"/>
                        </a:spcAft>
                      </a:pPr>
                      <a:r>
                        <a:rPr lang="da-DK" sz="2100">
                          <a:effectLst/>
                        </a:rPr>
                        <a:t>Hvor skal data komme fra?</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extLst>
                  <a:ext uri="{0D108BD9-81ED-4DB2-BD59-A6C34878D82A}">
                    <a16:rowId xmlns:a16="http://schemas.microsoft.com/office/drawing/2014/main" val="1128051561"/>
                  </a:ext>
                </a:extLst>
              </a:tr>
              <a:tr h="627743">
                <a:tc>
                  <a:txBody>
                    <a:bodyPr/>
                    <a:lstStyle/>
                    <a:p>
                      <a:pPr>
                        <a:lnSpc>
                          <a:spcPct val="150000"/>
                        </a:lnSpc>
                        <a:spcAft>
                          <a:spcPts val="0"/>
                        </a:spcAft>
                      </a:pPr>
                      <a:r>
                        <a:rPr lang="da-DK" sz="2100">
                          <a:effectLst/>
                        </a:rPr>
                        <a:t>[WHERE]</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a:txBody>
                    <a:bodyPr/>
                    <a:lstStyle/>
                    <a:p>
                      <a:pPr>
                        <a:lnSpc>
                          <a:spcPct val="150000"/>
                        </a:lnSpc>
                        <a:spcAft>
                          <a:spcPts val="0"/>
                        </a:spcAft>
                      </a:pPr>
                      <a:r>
                        <a:rPr lang="da-DK" sz="2100">
                          <a:effectLst/>
                        </a:rPr>
                        <a:t>Hvilke betingelser skal være gældende?</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extLst>
                  <a:ext uri="{0D108BD9-81ED-4DB2-BD59-A6C34878D82A}">
                    <a16:rowId xmlns:a16="http://schemas.microsoft.com/office/drawing/2014/main" val="3393223669"/>
                  </a:ext>
                </a:extLst>
              </a:tr>
              <a:tr h="627743">
                <a:tc>
                  <a:txBody>
                    <a:bodyPr/>
                    <a:lstStyle/>
                    <a:p>
                      <a:pPr>
                        <a:lnSpc>
                          <a:spcPct val="150000"/>
                        </a:lnSpc>
                        <a:spcAft>
                          <a:spcPts val="0"/>
                        </a:spcAft>
                      </a:pPr>
                      <a:r>
                        <a:rPr lang="da-DK" sz="2100">
                          <a:effectLst/>
                        </a:rPr>
                        <a:t>[GROUP BY]</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a:txBody>
                    <a:bodyPr/>
                    <a:lstStyle/>
                    <a:p>
                      <a:pPr>
                        <a:lnSpc>
                          <a:spcPct val="150000"/>
                        </a:lnSpc>
                        <a:spcAft>
                          <a:spcPts val="0"/>
                        </a:spcAft>
                      </a:pPr>
                      <a:r>
                        <a:rPr lang="da-DK" sz="2100">
                          <a:effectLst/>
                        </a:rPr>
                        <a:t>Hvordan skal data grupperes?</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extLst>
                  <a:ext uri="{0D108BD9-81ED-4DB2-BD59-A6C34878D82A}">
                    <a16:rowId xmlns:a16="http://schemas.microsoft.com/office/drawing/2014/main" val="588452242"/>
                  </a:ext>
                </a:extLst>
              </a:tr>
              <a:tr h="627743">
                <a:tc>
                  <a:txBody>
                    <a:bodyPr/>
                    <a:lstStyle/>
                    <a:p>
                      <a:pPr>
                        <a:lnSpc>
                          <a:spcPct val="150000"/>
                        </a:lnSpc>
                        <a:spcAft>
                          <a:spcPts val="0"/>
                        </a:spcAft>
                      </a:pPr>
                      <a:r>
                        <a:rPr lang="da-DK" sz="2100">
                          <a:effectLst/>
                        </a:rPr>
                        <a:t>[HAVING]</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a:txBody>
                    <a:bodyPr/>
                    <a:lstStyle/>
                    <a:p>
                      <a:pPr>
                        <a:lnSpc>
                          <a:spcPct val="150000"/>
                        </a:lnSpc>
                        <a:spcAft>
                          <a:spcPts val="0"/>
                        </a:spcAft>
                      </a:pPr>
                      <a:r>
                        <a:rPr lang="da-DK" sz="2100">
                          <a:effectLst/>
                        </a:rPr>
                        <a:t>Hvilke betingelser skal være gældende for grupper?</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extLst>
                  <a:ext uri="{0D108BD9-81ED-4DB2-BD59-A6C34878D82A}">
                    <a16:rowId xmlns:a16="http://schemas.microsoft.com/office/drawing/2014/main" val="3453130775"/>
                  </a:ext>
                </a:extLst>
              </a:tr>
              <a:tr h="627743">
                <a:tc>
                  <a:txBody>
                    <a:bodyPr/>
                    <a:lstStyle/>
                    <a:p>
                      <a:pPr>
                        <a:lnSpc>
                          <a:spcPct val="150000"/>
                        </a:lnSpc>
                        <a:spcAft>
                          <a:spcPts val="0"/>
                        </a:spcAft>
                      </a:pPr>
                      <a:r>
                        <a:rPr lang="da-DK" sz="2100">
                          <a:effectLst/>
                        </a:rPr>
                        <a:t>[ORDER BY]</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tc>
                  <a:txBody>
                    <a:bodyPr/>
                    <a:lstStyle/>
                    <a:p>
                      <a:pPr>
                        <a:lnSpc>
                          <a:spcPct val="150000"/>
                        </a:lnSpc>
                        <a:spcAft>
                          <a:spcPts val="0"/>
                        </a:spcAft>
                      </a:pPr>
                      <a:r>
                        <a:rPr lang="da-DK" sz="2100">
                          <a:effectLst/>
                        </a:rPr>
                        <a:t>Hvordan skal data sorteres?</a:t>
                      </a:r>
                      <a:endParaRPr lang="da-DK" sz="2100">
                        <a:effectLst/>
                        <a:latin typeface="Calibri" panose="020F0502020204030204" pitchFamily="34" charset="0"/>
                        <a:ea typeface="Calibri" panose="020F0502020204030204" pitchFamily="34" charset="0"/>
                        <a:cs typeface="Times New Roman" panose="02020603050405020304" pitchFamily="18" charset="0"/>
                      </a:endParaRPr>
                    </a:p>
                  </a:txBody>
                  <a:tcPr marL="82594" marR="82594" marT="82594" marB="82594" anchor="ctr"/>
                </a:tc>
                <a:extLst>
                  <a:ext uri="{0D108BD9-81ED-4DB2-BD59-A6C34878D82A}">
                    <a16:rowId xmlns:a16="http://schemas.microsoft.com/office/drawing/2014/main" val="49698248"/>
                  </a:ext>
                </a:extLst>
              </a:tr>
            </a:tbl>
          </a:graphicData>
        </a:graphic>
      </p:graphicFrame>
    </p:spTree>
    <p:extLst>
      <p:ext uri="{BB962C8B-B14F-4D97-AF65-F5344CB8AC3E}">
        <p14:creationId xmlns:p14="http://schemas.microsoft.com/office/powerpoint/2010/main" val="3366242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AECB70F-C84D-4DFB-BB33-9E1C48A2538E}"/>
              </a:ext>
            </a:extLst>
          </p:cNvPr>
          <p:cNvSpPr>
            <a:spLocks noGrp="1"/>
          </p:cNvSpPr>
          <p:nvPr>
            <p:ph type="title"/>
          </p:nvPr>
        </p:nvSpPr>
        <p:spPr>
          <a:xfrm>
            <a:off x="841248" y="548640"/>
            <a:ext cx="3600860" cy="5431536"/>
          </a:xfrm>
        </p:spPr>
        <p:txBody>
          <a:bodyPr>
            <a:normAutofit/>
          </a:bodyPr>
          <a:lstStyle/>
          <a:p>
            <a:r>
              <a:rPr lang="da-DK" sz="5400"/>
              <a:t>Varchar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EFB02D3-E1E6-4CE4-8143-79802C2A10EF}"/>
              </a:ext>
            </a:extLst>
          </p:cNvPr>
          <p:cNvSpPr>
            <a:spLocks noGrp="1"/>
          </p:cNvSpPr>
          <p:nvPr>
            <p:ph idx="1"/>
          </p:nvPr>
        </p:nvSpPr>
        <p:spPr>
          <a:xfrm>
            <a:off x="5126418" y="552091"/>
            <a:ext cx="6224335" cy="5431536"/>
          </a:xfrm>
        </p:spPr>
        <p:txBody>
          <a:bodyPr anchor="ctr">
            <a:normAutofit/>
          </a:bodyPr>
          <a:lstStyle/>
          <a:p>
            <a:pPr>
              <a:spcAft>
                <a:spcPts val="0"/>
              </a:spcAft>
            </a:pPr>
            <a:r>
              <a:rPr lang="da-DK" sz="2200" dirty="0" err="1">
                <a:effectLst/>
                <a:latin typeface="Calibri" panose="020F0502020204030204" pitchFamily="34" charset="0"/>
                <a:ea typeface="Calibri" panose="020F0502020204030204" pitchFamily="34" charset="0"/>
                <a:cs typeface="Times New Roman" panose="02020603050405020304" pitchFamily="18" charset="0"/>
              </a:rPr>
              <a:t>Varchar</a:t>
            </a:r>
            <a:r>
              <a:rPr lang="da-DK" sz="2200" dirty="0">
                <a:effectLst/>
                <a:latin typeface="Calibri" panose="020F0502020204030204" pitchFamily="34" charset="0"/>
                <a:ea typeface="Calibri" panose="020F0502020204030204" pitchFamily="34" charset="0"/>
                <a:cs typeface="Times New Roman" panose="02020603050405020304" pitchFamily="18" charset="0"/>
              </a:rPr>
              <a:t> kan stå for </a:t>
            </a:r>
            <a:r>
              <a:rPr lang="da-DK" sz="2200" dirty="0" err="1">
                <a:effectLst/>
                <a:latin typeface="Calibri" panose="020F0502020204030204" pitchFamily="34" charset="0"/>
                <a:ea typeface="Calibri" panose="020F0502020204030204" pitchFamily="34" charset="0"/>
                <a:cs typeface="Times New Roman" panose="02020603050405020304" pitchFamily="18" charset="0"/>
              </a:rPr>
              <a:t>Various</a:t>
            </a:r>
            <a:r>
              <a:rPr lang="da-DK" sz="2200" dirty="0">
                <a:effectLst/>
                <a:latin typeface="Calibri" panose="020F0502020204030204" pitchFamily="34" charset="0"/>
                <a:ea typeface="Calibri" panose="020F0502020204030204" pitchFamily="34" charset="0"/>
                <a:cs typeface="Times New Roman" panose="02020603050405020304" pitchFamily="18" charset="0"/>
              </a:rPr>
              <a:t> </a:t>
            </a:r>
            <a:r>
              <a:rPr lang="da-DK" sz="2200" dirty="0" err="1">
                <a:effectLst/>
                <a:latin typeface="Calibri" panose="020F0502020204030204" pitchFamily="34" charset="0"/>
                <a:ea typeface="Calibri" panose="020F0502020204030204" pitchFamily="34" charset="0"/>
                <a:cs typeface="Times New Roman" panose="02020603050405020304" pitchFamily="18" charset="0"/>
              </a:rPr>
              <a:t>Characters</a:t>
            </a:r>
            <a:r>
              <a:rPr lang="da-DK" sz="2200" dirty="0">
                <a:effectLst/>
                <a:latin typeface="Calibri" panose="020F0502020204030204" pitchFamily="34" charset="0"/>
                <a:ea typeface="Calibri" panose="020F0502020204030204" pitchFamily="34" charset="0"/>
                <a:cs typeface="Times New Roman" panose="02020603050405020304" pitchFamily="18" charset="0"/>
              </a:rPr>
              <a:t> eller Variable </a:t>
            </a:r>
            <a:r>
              <a:rPr lang="da-DK" sz="2200" dirty="0" err="1">
                <a:effectLst/>
                <a:latin typeface="Calibri" panose="020F0502020204030204" pitchFamily="34" charset="0"/>
                <a:ea typeface="Calibri" panose="020F0502020204030204" pitchFamily="34" charset="0"/>
                <a:cs typeface="Times New Roman" panose="02020603050405020304" pitchFamily="18" charset="0"/>
              </a:rPr>
              <a:t>Character</a:t>
            </a:r>
            <a:r>
              <a:rPr lang="da-DK" sz="2200" dirty="0">
                <a:effectLst/>
                <a:latin typeface="Calibri" panose="020F0502020204030204" pitchFamily="34" charset="0"/>
                <a:ea typeface="Calibri" panose="020F0502020204030204" pitchFamily="34" charset="0"/>
                <a:cs typeface="Times New Roman" panose="02020603050405020304" pitchFamily="18" charset="0"/>
              </a:rPr>
              <a:t>, men I dette tilfælde står det for </a:t>
            </a:r>
            <a:r>
              <a:rPr lang="da-DK" sz="2200" dirty="0">
                <a:effectLst/>
                <a:latin typeface="Arial" panose="020B0604020202020204" pitchFamily="34" charset="0"/>
                <a:ea typeface="Times New Roman" panose="02020603050405020304" pitchFamily="18" charset="0"/>
                <a:cs typeface="Times New Roman" panose="02020603050405020304" pitchFamily="18" charset="0"/>
              </a:rPr>
              <a:t>variable-</a:t>
            </a:r>
            <a:r>
              <a:rPr lang="da-DK" sz="2200" dirty="0" err="1">
                <a:effectLst/>
                <a:latin typeface="Arial" panose="020B0604020202020204" pitchFamily="34" charset="0"/>
                <a:ea typeface="Times New Roman" panose="02020603050405020304" pitchFamily="18" charset="0"/>
                <a:cs typeface="Times New Roman" panose="02020603050405020304" pitchFamily="18" charset="0"/>
              </a:rPr>
              <a:t>length</a:t>
            </a:r>
            <a:r>
              <a:rPr lang="da-DK" sz="2200" dirty="0">
                <a:effectLst/>
                <a:latin typeface="Arial" panose="020B0604020202020204" pitchFamily="34" charset="0"/>
                <a:ea typeface="Times New Roman" panose="02020603050405020304" pitchFamily="18" charset="0"/>
                <a:cs typeface="Times New Roman" panose="02020603050405020304" pitchFamily="18" charset="0"/>
              </a:rPr>
              <a:t>.</a:t>
            </a:r>
            <a:endParaRPr lang="da-DK"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58792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797B75-DF87-4683-954F-C605BD8B6521}"/>
              </a:ext>
            </a:extLst>
          </p:cNvPr>
          <p:cNvSpPr>
            <a:spLocks noGrp="1"/>
          </p:cNvSpPr>
          <p:nvPr>
            <p:ph type="title"/>
          </p:nvPr>
        </p:nvSpPr>
        <p:spPr>
          <a:xfrm>
            <a:off x="841248" y="548640"/>
            <a:ext cx="3600860" cy="5431536"/>
          </a:xfrm>
        </p:spPr>
        <p:txBody>
          <a:bodyPr>
            <a:normAutofit/>
          </a:bodyPr>
          <a:lstStyle/>
          <a:p>
            <a:r>
              <a:rPr lang="da-DK" sz="5400"/>
              <a:t>Store og små bogstaver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BE16CAF-1204-4584-81BC-4300006E3A10}"/>
              </a:ext>
            </a:extLst>
          </p:cNvPr>
          <p:cNvSpPr>
            <a:spLocks noGrp="1"/>
          </p:cNvSpPr>
          <p:nvPr>
            <p:ph idx="1"/>
          </p:nvPr>
        </p:nvSpPr>
        <p:spPr>
          <a:xfrm>
            <a:off x="5126418" y="552091"/>
            <a:ext cx="6224335" cy="5431536"/>
          </a:xfrm>
        </p:spPr>
        <p:txBody>
          <a:bodyPr anchor="ctr">
            <a:normAutofit/>
          </a:bodyPr>
          <a:lstStyle/>
          <a:p>
            <a:r>
              <a:rPr lang="da-DK" sz="2200" dirty="0">
                <a:effectLst/>
                <a:latin typeface="Calibri" panose="020F0502020204030204" pitchFamily="34" charset="0"/>
                <a:ea typeface="Calibri" panose="020F0502020204030204" pitchFamily="34" charset="0"/>
                <a:cs typeface="Times New Roman" panose="02020603050405020304" pitchFamily="18" charset="0"/>
              </a:rPr>
              <a:t>I SQL skelnes der ikke mellem store og små bogstaver, bortset fra i dataværdier. Kommentarer indledes med '--' og varer linjen ud. SQL-kommandoer kan afsluttes med ";", hvis der kommer flere efter hinanden.</a:t>
            </a:r>
          </a:p>
          <a:p>
            <a:pPr marL="0" indent="0">
              <a:buNone/>
            </a:pPr>
            <a:endParaRPr lang="da-DK" sz="2200" dirty="0"/>
          </a:p>
        </p:txBody>
      </p:sp>
    </p:spTree>
    <p:extLst>
      <p:ext uri="{BB962C8B-B14F-4D97-AF65-F5344CB8AC3E}">
        <p14:creationId xmlns:p14="http://schemas.microsoft.com/office/powerpoint/2010/main" val="2211181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5341D4B7-8A53-4C37-8E33-372EAB5776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434" y="253548"/>
            <a:ext cx="5608934" cy="6102802"/>
          </a:xfrm>
          <a:prstGeom prst="rect">
            <a:avLst/>
          </a:prstGeom>
          <a:solidFill>
            <a:srgbClr val="AFABA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968DC1E-A4D0-474F-9A97-C274FBD2BF2C}"/>
              </a:ext>
            </a:extLst>
          </p:cNvPr>
          <p:cNvSpPr>
            <a:spLocks noGrp="1"/>
          </p:cNvSpPr>
          <p:nvPr>
            <p:ph type="title"/>
          </p:nvPr>
        </p:nvSpPr>
        <p:spPr>
          <a:xfrm>
            <a:off x="6585283" y="420017"/>
            <a:ext cx="5069305" cy="5769864"/>
          </a:xfrm>
        </p:spPr>
        <p:txBody>
          <a:bodyPr vert="horz" lIns="91440" tIns="45720" rIns="91440" bIns="45720" rtlCol="0" anchor="ctr">
            <a:normAutofit/>
          </a:bodyPr>
          <a:lstStyle/>
          <a:p>
            <a:r>
              <a:rPr lang="en-US" sz="5400"/>
              <a:t>Database udtræk med SQL</a:t>
            </a:r>
          </a:p>
        </p:txBody>
      </p:sp>
      <p:sp>
        <p:nvSpPr>
          <p:cNvPr id="16" name="Rectangle 11">
            <a:extLst>
              <a:ext uri="{FF2B5EF4-FFF2-40B4-BE49-F238E27FC236}">
                <a16:creationId xmlns:a16="http://schemas.microsoft.com/office/drawing/2014/main" id="{B630B15B-CFE8-4FE5-8F6E-666207C945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102802"/>
          </a:xfrm>
          <a:prstGeom prst="rect">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4" name="Rectangle 13">
            <a:extLst>
              <a:ext uri="{FF2B5EF4-FFF2-40B4-BE49-F238E27FC236}">
                <a16:creationId xmlns:a16="http://schemas.microsoft.com/office/drawing/2014/main" id="{2B51AAA3-DDFE-48DE-AF38-BE32846EC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848" y="420017"/>
            <a:ext cx="5532146" cy="5769864"/>
          </a:xfrm>
          <a:prstGeom prst="rect">
            <a:avLst/>
          </a:prstGeom>
          <a:noFill/>
          <a:ln w="6350" cap="sq" cmpd="sng" algn="ctr">
            <a:solidFill>
              <a:srgbClr val="404040"/>
            </a:solidFill>
            <a:prstDash val="solid"/>
            <a:miter lim="800000"/>
          </a:ln>
          <a:effectLst/>
        </p:spPr>
        <p:txBody>
          <a:bodyPr/>
          <a:lstStyle/>
          <a:p>
            <a:endParaRPr lang="da-DK"/>
          </a:p>
        </p:txBody>
      </p:sp>
      <p:pic>
        <p:nvPicPr>
          <p:cNvPr id="5" name="Picture 4">
            <a:extLst>
              <a:ext uri="{FF2B5EF4-FFF2-40B4-BE49-F238E27FC236}">
                <a16:creationId xmlns:a16="http://schemas.microsoft.com/office/drawing/2014/main" id="{24AAB341-0318-4EF5-BBAB-4347CA9E02E4}"/>
              </a:ext>
            </a:extLst>
          </p:cNvPr>
          <p:cNvPicPr>
            <a:picLocks noChangeAspect="1"/>
          </p:cNvPicPr>
          <p:nvPr/>
        </p:nvPicPr>
        <p:blipFill rotWithShape="1">
          <a:blip r:embed="rId2"/>
          <a:srcRect r="36418" b="2"/>
          <a:stretch/>
        </p:blipFill>
        <p:spPr>
          <a:xfrm>
            <a:off x="725707" y="740057"/>
            <a:ext cx="4886429" cy="5129784"/>
          </a:xfrm>
          <a:prstGeom prst="rect">
            <a:avLst/>
          </a:prstGeom>
        </p:spPr>
      </p:pic>
    </p:spTree>
    <p:extLst>
      <p:ext uri="{BB962C8B-B14F-4D97-AF65-F5344CB8AC3E}">
        <p14:creationId xmlns:p14="http://schemas.microsoft.com/office/powerpoint/2010/main" val="1125745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51F9617-5C1D-BE44-8E15-5573039B7454}"/>
              </a:ext>
            </a:extLst>
          </p:cNvPr>
          <p:cNvSpPr>
            <a:spLocks noGrp="1"/>
          </p:cNvSpPr>
          <p:nvPr>
            <p:ph type="title"/>
          </p:nvPr>
        </p:nvSpPr>
        <p:spPr>
          <a:xfrm>
            <a:off x="572493" y="238539"/>
            <a:ext cx="11018520" cy="1434415"/>
          </a:xfrm>
        </p:spPr>
        <p:txBody>
          <a:bodyPr anchor="b">
            <a:normAutofit/>
          </a:bodyPr>
          <a:lstStyle/>
          <a:p>
            <a:r>
              <a:rPr lang="da-DK" sz="5400"/>
              <a:t>OPGAVE 1: SQL SELECT STATEMENT</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A78BD17-2868-6D4C-A19E-5B50277E8E57}"/>
              </a:ext>
            </a:extLst>
          </p:cNvPr>
          <p:cNvSpPr>
            <a:spLocks noGrp="1"/>
          </p:cNvSpPr>
          <p:nvPr>
            <p:ph idx="1"/>
          </p:nvPr>
        </p:nvSpPr>
        <p:spPr>
          <a:xfrm>
            <a:off x="572493" y="2071316"/>
            <a:ext cx="6713552" cy="4119172"/>
          </a:xfrm>
        </p:spPr>
        <p:txBody>
          <a:bodyPr anchor="t">
            <a:normAutofit/>
          </a:bodyPr>
          <a:lstStyle/>
          <a:p>
            <a:r>
              <a:rPr lang="da-DK" sz="2200" dirty="0"/>
              <a:t>Se YouTube-videoen </a:t>
            </a:r>
            <a:r>
              <a:rPr lang="da-DK" sz="2200" dirty="0">
                <a:hlinkClick r:id="rId2"/>
              </a:rPr>
              <a:t>SQL SELECT</a:t>
            </a:r>
            <a:r>
              <a:rPr lang="da-DK" sz="2200" dirty="0"/>
              <a:t> og derefter afprøve det i egen Microsoft Access database (husk at gemme dine SQL-forespørgsler).</a:t>
            </a:r>
          </a:p>
          <a:p>
            <a:r>
              <a:rPr lang="da-DK" sz="2200" dirty="0"/>
              <a:t>Lav minimum to forskellige </a:t>
            </a:r>
            <a:r>
              <a:rPr lang="da-DK" sz="2200"/>
              <a:t>forespørgsler med </a:t>
            </a:r>
            <a:r>
              <a:rPr lang="da-DK" sz="2200" dirty="0"/>
              <a:t>SQL SELECT.</a:t>
            </a:r>
          </a:p>
        </p:txBody>
      </p:sp>
      <p:pic>
        <p:nvPicPr>
          <p:cNvPr id="9" name="Billede 8" descr="Et billede, der indeholder tekst&#10;&#10;Automatisk genereret beskrivelse">
            <a:extLst>
              <a:ext uri="{FF2B5EF4-FFF2-40B4-BE49-F238E27FC236}">
                <a16:creationId xmlns:a16="http://schemas.microsoft.com/office/drawing/2014/main" id="{97D06250-4385-ED46-8FD0-9405FBA8B485}"/>
              </a:ext>
            </a:extLst>
          </p:cNvPr>
          <p:cNvPicPr>
            <a:picLocks noChangeAspect="1"/>
          </p:cNvPicPr>
          <p:nvPr/>
        </p:nvPicPr>
        <p:blipFill>
          <a:blip r:embed="rId3"/>
          <a:stretch>
            <a:fillRect/>
          </a:stretch>
        </p:blipFill>
        <p:spPr>
          <a:xfrm>
            <a:off x="894010" y="4130902"/>
            <a:ext cx="3251200" cy="1219200"/>
          </a:xfrm>
          <a:prstGeom prst="rect">
            <a:avLst/>
          </a:prstGeom>
        </p:spPr>
      </p:pic>
    </p:spTree>
    <p:extLst>
      <p:ext uri="{BB962C8B-B14F-4D97-AF65-F5344CB8AC3E}">
        <p14:creationId xmlns:p14="http://schemas.microsoft.com/office/powerpoint/2010/main" val="1374122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BF37176-6931-8C48-82EE-56ED3563E79C}"/>
              </a:ext>
            </a:extLst>
          </p:cNvPr>
          <p:cNvSpPr>
            <a:spLocks noGrp="1"/>
          </p:cNvSpPr>
          <p:nvPr>
            <p:ph type="title"/>
          </p:nvPr>
        </p:nvSpPr>
        <p:spPr>
          <a:xfrm>
            <a:off x="572493" y="238539"/>
            <a:ext cx="11018520" cy="1434415"/>
          </a:xfrm>
        </p:spPr>
        <p:txBody>
          <a:bodyPr anchor="b">
            <a:normAutofit/>
          </a:bodyPr>
          <a:lstStyle/>
          <a:p>
            <a:r>
              <a:rPr lang="da-DK" sz="5400"/>
              <a:t>OPGAVE 2: SQL WHERE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ABCA64FC-6B53-2B43-BB2C-3E67F5B867C9}"/>
              </a:ext>
            </a:extLst>
          </p:cNvPr>
          <p:cNvSpPr>
            <a:spLocks noGrp="1"/>
          </p:cNvSpPr>
          <p:nvPr>
            <p:ph idx="1"/>
          </p:nvPr>
        </p:nvSpPr>
        <p:spPr>
          <a:xfrm>
            <a:off x="572493" y="2071316"/>
            <a:ext cx="6713552" cy="4119172"/>
          </a:xfrm>
        </p:spPr>
        <p:txBody>
          <a:bodyPr anchor="t">
            <a:normAutofit/>
          </a:bodyPr>
          <a:lstStyle/>
          <a:p>
            <a:r>
              <a:rPr lang="da-DK" sz="2200" dirty="0"/>
              <a:t>Se YouTube-videoen </a:t>
            </a:r>
            <a:r>
              <a:rPr lang="da-DK" sz="2200" dirty="0">
                <a:hlinkClick r:id="rId2"/>
              </a:rPr>
              <a:t>SQL WHERE</a:t>
            </a:r>
            <a:r>
              <a:rPr lang="da-DK" sz="2200" dirty="0"/>
              <a:t> og derefter afprøve det i egen Microsoft Access database (husk at gemme dine SQL-forespørgsler).</a:t>
            </a:r>
          </a:p>
          <a:p>
            <a:r>
              <a:rPr lang="da-DK" sz="2200" dirty="0"/>
              <a:t>Lav minimum to forskellige forespørgsler med SQL WHERE.</a:t>
            </a:r>
          </a:p>
          <a:p>
            <a:pPr marL="0" indent="0">
              <a:buNone/>
            </a:pPr>
            <a:endParaRPr lang="da-DK" sz="2200" dirty="0"/>
          </a:p>
        </p:txBody>
      </p:sp>
      <p:pic>
        <p:nvPicPr>
          <p:cNvPr id="9" name="Billede 8" descr="Et billede, der indeholder tekst&#10;&#10;Automatisk genereret beskrivelse">
            <a:extLst>
              <a:ext uri="{FF2B5EF4-FFF2-40B4-BE49-F238E27FC236}">
                <a16:creationId xmlns:a16="http://schemas.microsoft.com/office/drawing/2014/main" id="{A7C8DBD6-6BBC-EF45-9AE0-2A7E7F9C4BDF}"/>
              </a:ext>
            </a:extLst>
          </p:cNvPr>
          <p:cNvPicPr>
            <a:picLocks noChangeAspect="1"/>
          </p:cNvPicPr>
          <p:nvPr/>
        </p:nvPicPr>
        <p:blipFill>
          <a:blip r:embed="rId3"/>
          <a:stretch>
            <a:fillRect/>
          </a:stretch>
        </p:blipFill>
        <p:spPr>
          <a:xfrm>
            <a:off x="827913" y="4130902"/>
            <a:ext cx="3225800" cy="1612900"/>
          </a:xfrm>
          <a:prstGeom prst="rect">
            <a:avLst/>
          </a:prstGeom>
        </p:spPr>
      </p:pic>
    </p:spTree>
    <p:extLst>
      <p:ext uri="{BB962C8B-B14F-4D97-AF65-F5344CB8AC3E}">
        <p14:creationId xmlns:p14="http://schemas.microsoft.com/office/powerpoint/2010/main" val="520115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B2CFD7F-1BC8-0643-A9DA-93D87DFD43F2}"/>
              </a:ext>
            </a:extLst>
          </p:cNvPr>
          <p:cNvSpPr>
            <a:spLocks noGrp="1"/>
          </p:cNvSpPr>
          <p:nvPr>
            <p:ph type="title"/>
          </p:nvPr>
        </p:nvSpPr>
        <p:spPr>
          <a:xfrm>
            <a:off x="572493" y="238539"/>
            <a:ext cx="11018520" cy="1434415"/>
          </a:xfrm>
        </p:spPr>
        <p:txBody>
          <a:bodyPr anchor="b">
            <a:normAutofit/>
          </a:bodyPr>
          <a:lstStyle/>
          <a:p>
            <a:r>
              <a:rPr lang="da-DK" sz="4600"/>
              <a:t>OPGAVE 3: SQL AND, OR and NOT Operators</a:t>
            </a:r>
            <a:br>
              <a:rPr lang="da-DK" sz="4600"/>
            </a:br>
            <a:endParaRPr lang="da-DK" sz="4600"/>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49FE447-A6F5-2A4B-81DB-C1BF3D35A227}"/>
              </a:ext>
            </a:extLst>
          </p:cNvPr>
          <p:cNvSpPr>
            <a:spLocks noGrp="1"/>
          </p:cNvSpPr>
          <p:nvPr>
            <p:ph idx="1"/>
          </p:nvPr>
        </p:nvSpPr>
        <p:spPr>
          <a:xfrm>
            <a:off x="572493" y="2071316"/>
            <a:ext cx="6713552" cy="4119172"/>
          </a:xfrm>
        </p:spPr>
        <p:txBody>
          <a:bodyPr anchor="t">
            <a:normAutofit/>
          </a:bodyPr>
          <a:lstStyle/>
          <a:p>
            <a:r>
              <a:rPr lang="da-DK" sz="2200" dirty="0"/>
              <a:t>Se YouTube-videoen </a:t>
            </a:r>
            <a:r>
              <a:rPr lang="da-DK" sz="2200" dirty="0">
                <a:hlinkClick r:id="rId2"/>
              </a:rPr>
              <a:t>SQL AND OR</a:t>
            </a:r>
            <a:r>
              <a:rPr lang="da-DK" sz="2200" dirty="0"/>
              <a:t> og derefter afprøve det i egen Microsoft Access database (husk at gemme dine SQL-forespørgsler).</a:t>
            </a:r>
          </a:p>
          <a:p>
            <a:r>
              <a:rPr lang="da-DK" sz="2200" dirty="0"/>
              <a:t>Lav minimum to forskellige forespørgsler med SQL AND OR.</a:t>
            </a:r>
          </a:p>
          <a:p>
            <a:pPr marL="0" indent="0">
              <a:buNone/>
            </a:pPr>
            <a:endParaRPr lang="da-DK" sz="2200" dirty="0"/>
          </a:p>
          <a:p>
            <a:pPr marL="0" indent="0">
              <a:buNone/>
            </a:pPr>
            <a:endParaRPr lang="da-DK" sz="2200" dirty="0"/>
          </a:p>
        </p:txBody>
      </p:sp>
      <p:pic>
        <p:nvPicPr>
          <p:cNvPr id="9" name="Billede 8">
            <a:extLst>
              <a:ext uri="{FF2B5EF4-FFF2-40B4-BE49-F238E27FC236}">
                <a16:creationId xmlns:a16="http://schemas.microsoft.com/office/drawing/2014/main" id="{41E5F1A8-D5AE-B645-8549-9ABA91BBE85D}"/>
              </a:ext>
            </a:extLst>
          </p:cNvPr>
          <p:cNvPicPr>
            <a:picLocks noChangeAspect="1"/>
          </p:cNvPicPr>
          <p:nvPr/>
        </p:nvPicPr>
        <p:blipFill>
          <a:blip r:embed="rId3"/>
          <a:stretch>
            <a:fillRect/>
          </a:stretch>
        </p:blipFill>
        <p:spPr>
          <a:xfrm>
            <a:off x="625457" y="4949182"/>
            <a:ext cx="5433436" cy="1241306"/>
          </a:xfrm>
          <a:prstGeom prst="rect">
            <a:avLst/>
          </a:prstGeom>
        </p:spPr>
      </p:pic>
    </p:spTree>
    <p:extLst>
      <p:ext uri="{BB962C8B-B14F-4D97-AF65-F5344CB8AC3E}">
        <p14:creationId xmlns:p14="http://schemas.microsoft.com/office/powerpoint/2010/main" val="1690029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5EE025-A107-B24E-96CF-A171E998F799}"/>
              </a:ext>
            </a:extLst>
          </p:cNvPr>
          <p:cNvSpPr>
            <a:spLocks noGrp="1"/>
          </p:cNvSpPr>
          <p:nvPr>
            <p:ph type="title"/>
          </p:nvPr>
        </p:nvSpPr>
        <p:spPr>
          <a:xfrm>
            <a:off x="838200" y="365125"/>
            <a:ext cx="10515600" cy="1325563"/>
          </a:xfrm>
        </p:spPr>
        <p:txBody>
          <a:bodyPr>
            <a:normAutofit/>
          </a:bodyPr>
          <a:lstStyle/>
          <a:p>
            <a:r>
              <a:rPr lang="da-DK" sz="4200"/>
              <a:t>OPGAVE 4: SQL ORDER BY</a:t>
            </a:r>
            <a:br>
              <a:rPr lang="da-DK" sz="4200"/>
            </a:br>
            <a:endParaRPr lang="da-DK"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CBE689F-24CA-8943-B4C3-B00D292D358F}"/>
              </a:ext>
            </a:extLst>
          </p:cNvPr>
          <p:cNvSpPr>
            <a:spLocks noGrp="1"/>
          </p:cNvSpPr>
          <p:nvPr>
            <p:ph idx="1"/>
          </p:nvPr>
        </p:nvSpPr>
        <p:spPr>
          <a:xfrm>
            <a:off x="838200" y="1929384"/>
            <a:ext cx="10515600" cy="4251960"/>
          </a:xfrm>
        </p:spPr>
        <p:txBody>
          <a:bodyPr>
            <a:normAutofit/>
          </a:bodyPr>
          <a:lstStyle/>
          <a:p>
            <a:r>
              <a:rPr lang="da-DK" sz="2200" dirty="0"/>
              <a:t>Se YouTube-videoen </a:t>
            </a:r>
            <a:r>
              <a:rPr lang="da-DK" sz="2200" dirty="0">
                <a:hlinkClick r:id="rId2"/>
              </a:rPr>
              <a:t>SQL ORDER BY</a:t>
            </a:r>
            <a:r>
              <a:rPr lang="da-DK" sz="2200" dirty="0"/>
              <a:t> og derefter afprøve det i egen Microsoft Access database (husk at gemme dine SQL-forespørgsler). </a:t>
            </a:r>
          </a:p>
          <a:p>
            <a:r>
              <a:rPr lang="da-DK" sz="2200" dirty="0"/>
              <a:t>Aflevere dine SQL-forespørgsler på </a:t>
            </a:r>
            <a:r>
              <a:rPr lang="da-DK" sz="2200" dirty="0" err="1"/>
              <a:t>Lectio</a:t>
            </a:r>
            <a:r>
              <a:rPr lang="da-DK" sz="2200" dirty="0"/>
              <a:t>.</a:t>
            </a:r>
          </a:p>
          <a:p>
            <a:r>
              <a:rPr lang="da-DK" sz="2200" dirty="0"/>
              <a:t>Lav minimum to forskellige forespørgsler med SQL ORDER BY.</a:t>
            </a:r>
          </a:p>
          <a:p>
            <a:endParaRPr lang="da-DK" sz="2200" dirty="0"/>
          </a:p>
        </p:txBody>
      </p:sp>
      <p:pic>
        <p:nvPicPr>
          <p:cNvPr id="9" name="Billede 8" descr="Et billede, der indeholder tekst&#10;&#10;Automatisk genereret beskrivelse">
            <a:extLst>
              <a:ext uri="{FF2B5EF4-FFF2-40B4-BE49-F238E27FC236}">
                <a16:creationId xmlns:a16="http://schemas.microsoft.com/office/drawing/2014/main" id="{D41029E3-73DE-DC41-94F0-DEF6D34EB810}"/>
              </a:ext>
            </a:extLst>
          </p:cNvPr>
          <p:cNvPicPr>
            <a:picLocks noChangeAspect="1"/>
          </p:cNvPicPr>
          <p:nvPr/>
        </p:nvPicPr>
        <p:blipFill>
          <a:blip r:embed="rId3"/>
          <a:stretch>
            <a:fillRect/>
          </a:stretch>
        </p:blipFill>
        <p:spPr>
          <a:xfrm>
            <a:off x="838200" y="4363594"/>
            <a:ext cx="3396175" cy="1550707"/>
          </a:xfrm>
          <a:prstGeom prst="rect">
            <a:avLst/>
          </a:prstGeom>
        </p:spPr>
      </p:pic>
    </p:spTree>
    <p:extLst>
      <p:ext uri="{BB962C8B-B14F-4D97-AF65-F5344CB8AC3E}">
        <p14:creationId xmlns:p14="http://schemas.microsoft.com/office/powerpoint/2010/main" val="3680094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853A4-E0C1-E34D-9DF8-CFA08E0ADD5C}"/>
              </a:ext>
            </a:extLst>
          </p:cNvPr>
          <p:cNvSpPr>
            <a:spLocks noGrp="1"/>
          </p:cNvSpPr>
          <p:nvPr>
            <p:ph type="title"/>
          </p:nvPr>
        </p:nvSpPr>
        <p:spPr/>
        <p:txBody>
          <a:bodyPr/>
          <a:lstStyle/>
          <a:p>
            <a:r>
              <a:rPr lang="da-DK" strike="sngStrike" dirty="0"/>
              <a:t>Opgave: Microsoft Access kontaktskabelon</a:t>
            </a:r>
          </a:p>
        </p:txBody>
      </p:sp>
      <p:sp>
        <p:nvSpPr>
          <p:cNvPr id="3" name="Pladsholder til indhold 2">
            <a:extLst>
              <a:ext uri="{FF2B5EF4-FFF2-40B4-BE49-F238E27FC236}">
                <a16:creationId xmlns:a16="http://schemas.microsoft.com/office/drawing/2014/main" id="{28ED4632-9FC5-4749-A7D0-9F9C84B77D75}"/>
              </a:ext>
            </a:extLst>
          </p:cNvPr>
          <p:cNvSpPr>
            <a:spLocks noGrp="1"/>
          </p:cNvSpPr>
          <p:nvPr>
            <p:ph idx="1"/>
          </p:nvPr>
        </p:nvSpPr>
        <p:spPr>
          <a:xfrm>
            <a:off x="647641" y="1690688"/>
            <a:ext cx="5696009" cy="4351338"/>
          </a:xfrm>
        </p:spPr>
        <p:txBody>
          <a:bodyPr/>
          <a:lstStyle/>
          <a:p>
            <a:pPr marL="514350" indent="-514350">
              <a:buFont typeface="+mj-lt"/>
              <a:buAutoNum type="arabicPeriod"/>
            </a:pPr>
            <a:r>
              <a:rPr lang="da-DK" sz="1400" strike="sngStrike" dirty="0"/>
              <a:t>Opret en database i Microsoft Access kontaktskabelon.</a:t>
            </a:r>
          </a:p>
          <a:p>
            <a:pPr marL="514350" indent="-514350">
              <a:buFont typeface="+mj-lt"/>
              <a:buAutoNum type="arabicPeriod"/>
            </a:pPr>
            <a:r>
              <a:rPr lang="da-DK" sz="1400" strike="sngStrike" dirty="0"/>
              <a:t>Din database skal indeholde 10 selvvalgte it-virksomheder. Tilføj fornavn, efternavn, jobtitel på stifteren/grundlæggeren, et billede af virksomheden(logo) eller af grundlæggeren,  adresse, e-mail, webside, telefonnummer m.m. Se mit eksempel med Microsoft på billedet. Brug evt. nedenstående links som inspiration til valg af it-virksomheder:</a:t>
            </a:r>
          </a:p>
          <a:p>
            <a:pPr lvl="1"/>
            <a:r>
              <a:rPr lang="da-DK" sz="1400" strike="sngStrike" dirty="0">
                <a:hlinkClick r:id="rId2"/>
              </a:rPr>
              <a:t>Internet brand 2020</a:t>
            </a:r>
            <a:endParaRPr lang="da-DK" sz="1400" strike="sngStrike" dirty="0"/>
          </a:p>
          <a:p>
            <a:pPr lvl="1"/>
            <a:r>
              <a:rPr lang="da-DK" sz="1400" strike="sngStrike" dirty="0">
                <a:hlinkClick r:id="rId3"/>
              </a:rPr>
              <a:t>Top 100 list over software virksomheder 2020</a:t>
            </a:r>
            <a:endParaRPr lang="da-DK" sz="1400" strike="sngStrike" dirty="0"/>
          </a:p>
          <a:p>
            <a:pPr marL="514350" indent="-514350">
              <a:buFont typeface="+mj-lt"/>
              <a:buAutoNum type="arabicPeriod"/>
            </a:pPr>
            <a:r>
              <a:rPr lang="da-DK" sz="1400" strike="sngStrike" dirty="0"/>
              <a:t>I din kontakt skabelon, skal du oprette en ny formular, rapport samt forespørgsel. Derefter aflevere din database på Lectio under Opgaver.</a:t>
            </a:r>
          </a:p>
        </p:txBody>
      </p:sp>
      <p:pic>
        <p:nvPicPr>
          <p:cNvPr id="5" name="Billede 4">
            <a:extLst>
              <a:ext uri="{FF2B5EF4-FFF2-40B4-BE49-F238E27FC236}">
                <a16:creationId xmlns:a16="http://schemas.microsoft.com/office/drawing/2014/main" id="{DD65F1E5-603C-F84B-A187-57482234709C}"/>
              </a:ext>
            </a:extLst>
          </p:cNvPr>
          <p:cNvPicPr>
            <a:picLocks noChangeAspect="1"/>
          </p:cNvPicPr>
          <p:nvPr/>
        </p:nvPicPr>
        <p:blipFill>
          <a:blip r:embed="rId4"/>
          <a:stretch>
            <a:fillRect/>
          </a:stretch>
        </p:blipFill>
        <p:spPr>
          <a:xfrm>
            <a:off x="647641" y="4846814"/>
            <a:ext cx="6106427" cy="1104724"/>
          </a:xfrm>
          <a:prstGeom prst="rect">
            <a:avLst/>
          </a:prstGeom>
        </p:spPr>
      </p:pic>
      <p:pic>
        <p:nvPicPr>
          <p:cNvPr id="7" name="Billede 6">
            <a:extLst>
              <a:ext uri="{FF2B5EF4-FFF2-40B4-BE49-F238E27FC236}">
                <a16:creationId xmlns:a16="http://schemas.microsoft.com/office/drawing/2014/main" id="{DE25470C-8B9D-6348-A3CA-8EF5DD534C81}"/>
              </a:ext>
            </a:extLst>
          </p:cNvPr>
          <p:cNvPicPr>
            <a:picLocks noChangeAspect="1"/>
          </p:cNvPicPr>
          <p:nvPr/>
        </p:nvPicPr>
        <p:blipFill>
          <a:blip r:embed="rId5"/>
          <a:stretch>
            <a:fillRect/>
          </a:stretch>
        </p:blipFill>
        <p:spPr>
          <a:xfrm>
            <a:off x="6810524" y="1691182"/>
            <a:ext cx="5216339" cy="3813575"/>
          </a:xfrm>
          <a:prstGeom prst="rect">
            <a:avLst/>
          </a:prstGeom>
        </p:spPr>
      </p:pic>
    </p:spTree>
    <p:extLst>
      <p:ext uri="{BB962C8B-B14F-4D97-AF65-F5344CB8AC3E}">
        <p14:creationId xmlns:p14="http://schemas.microsoft.com/office/powerpoint/2010/main" val="8379911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1885</Words>
  <Application>Microsoft Macintosh PowerPoint</Application>
  <PresentationFormat>Widescreen</PresentationFormat>
  <Paragraphs>192</Paragraphs>
  <Slides>41</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41</vt:i4>
      </vt:variant>
    </vt:vector>
  </HeadingPairs>
  <TitlesOfParts>
    <vt:vector size="47" baseType="lpstr">
      <vt:lpstr>-apple-system</vt:lpstr>
      <vt:lpstr>Arial</vt:lpstr>
      <vt:lpstr>Arial</vt:lpstr>
      <vt:lpstr>Calibri</vt:lpstr>
      <vt:lpstr>Calibri Light</vt:lpstr>
      <vt:lpstr>Office-tema</vt:lpstr>
      <vt:lpstr>Databaser</vt:lpstr>
      <vt:lpstr>Hvad er data?</vt:lpstr>
      <vt:lpstr>Håndtering af data</vt:lpstr>
      <vt:lpstr>BIG DATA/STORE MÆNGDER DATA</vt:lpstr>
      <vt:lpstr>Google - Fakta</vt:lpstr>
      <vt:lpstr>Google Analytics</vt:lpstr>
      <vt:lpstr>PowerPoint-præsentation</vt:lpstr>
      <vt:lpstr>Google Trends</vt:lpstr>
      <vt:lpstr>Google Trends </vt:lpstr>
      <vt:lpstr>OPGAVE 7.4: GOOGLE TRENDS</vt:lpstr>
      <vt:lpstr>Formål med databaser</vt:lpstr>
      <vt:lpstr>Du skal lære:</vt:lpstr>
      <vt:lpstr>Databaser i Microsoft Access</vt:lpstr>
      <vt:lpstr>Opbygning af databaser</vt:lpstr>
      <vt:lpstr>Opbygning af databaser</vt:lpstr>
      <vt:lpstr>Flade databaser</vt:lpstr>
      <vt:lpstr>Relationsdatabaser</vt:lpstr>
      <vt:lpstr>Lidt om GDPR</vt:lpstr>
      <vt:lpstr>Typer af personoplysninger</vt:lpstr>
      <vt:lpstr>Mac-bruger</vt:lpstr>
      <vt:lpstr>Lad os prøve at udarbejde en database sammen</vt:lpstr>
      <vt:lpstr>OPGAVE: DATABASE OVER KLASSEN</vt:lpstr>
      <vt:lpstr>ERD (Entity Relations Diagram)</vt:lpstr>
      <vt:lpstr>ERD</vt:lpstr>
      <vt:lpstr>Her ser du E/R-diagrammet for den leverandør-database, der oprettes i videoen:</vt:lpstr>
      <vt:lpstr>OPGAVE 8.10: LEVERANDØRDATABASE</vt:lpstr>
      <vt:lpstr>OPGAVE 8.11: E/R-DIAGRAM FOR SPORTSKLUB</vt:lpstr>
      <vt:lpstr>Hvad er SQL?</vt:lpstr>
      <vt:lpstr>Hvad kan du med SQL?</vt:lpstr>
      <vt:lpstr>SQL-koder til tabelstrukturer:</vt:lpstr>
      <vt:lpstr>SQL-koder til tabeldata </vt:lpstr>
      <vt:lpstr>PowerPoint-præsentation</vt:lpstr>
      <vt:lpstr>Select-ordren</vt:lpstr>
      <vt:lpstr>Varchar</vt:lpstr>
      <vt:lpstr>Store og små bogstaver</vt:lpstr>
      <vt:lpstr>Database udtræk med SQL</vt:lpstr>
      <vt:lpstr>OPGAVE 1: SQL SELECT STATEMENT</vt:lpstr>
      <vt:lpstr>OPGAVE 2: SQL WHERE</vt:lpstr>
      <vt:lpstr>OPGAVE 3: SQL AND, OR and NOT Operators </vt:lpstr>
      <vt:lpstr>OPGAVE 4: SQL ORDER BY </vt:lpstr>
      <vt:lpstr>Opgave: Microsoft Access kontaktskabelon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Databaser</dc:title>
  <dc:creator>Armin Adrovic - ARAD</dc:creator>
  <cp:lastModifiedBy>Armin Adrovic - ARAD</cp:lastModifiedBy>
  <cp:revision>16</cp:revision>
  <dcterms:created xsi:type="dcterms:W3CDTF">2021-01-04T04:19:24Z</dcterms:created>
  <dcterms:modified xsi:type="dcterms:W3CDTF">2024-10-28T07:14:02Z</dcterms:modified>
</cp:coreProperties>
</file>