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355" r:id="rId2"/>
    <p:sldId id="382" r:id="rId3"/>
    <p:sldId id="364" r:id="rId4"/>
    <p:sldId id="383" r:id="rId5"/>
    <p:sldId id="366" r:id="rId6"/>
    <p:sldId id="368" r:id="rId7"/>
    <p:sldId id="369" r:id="rId8"/>
    <p:sldId id="374" r:id="rId9"/>
    <p:sldId id="349" r:id="rId10"/>
    <p:sldId id="327" r:id="rId11"/>
    <p:sldId id="387" r:id="rId12"/>
    <p:sldId id="384" r:id="rId13"/>
    <p:sldId id="389" r:id="rId14"/>
    <p:sldId id="390" r:id="rId15"/>
    <p:sldId id="386" r:id="rId16"/>
    <p:sldId id="392" r:id="rId17"/>
    <p:sldId id="325" r:id="rId1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yst layou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yst layout 1 - Marker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llemlayou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yst layout 3 - Markerin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68"/>
    <p:restoredTop sz="94601"/>
  </p:normalViewPr>
  <p:slideViewPr>
    <p:cSldViewPr snapToGrid="0" snapToObjects="1">
      <p:cViewPr varScale="1">
        <p:scale>
          <a:sx n="104" d="100"/>
          <a:sy n="104" d="100"/>
        </p:scale>
        <p:origin x="112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A8937E-68F3-634D-9712-FB10B73DC09C}" type="datetimeFigureOut">
              <a:rPr lang="da-DK" smtClean="0"/>
              <a:t>12.11.2024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9A7219-DBC7-764A-ACEC-EBF27CAEEA26}" type="slidenum">
              <a:rPr lang="da-DK" smtClean="0"/>
              <a:t>‹nr.›</a:t>
            </a:fld>
            <a:endParaRPr lang="da-DK"/>
          </a:p>
        </p:txBody>
      </p:sp>
    </p:spTree>
    <p:extLst>
      <p:ext uri="{BB962C8B-B14F-4D97-AF65-F5344CB8AC3E}">
        <p14:creationId xmlns:p14="http://schemas.microsoft.com/office/powerpoint/2010/main" val="53185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39A7219-DBC7-764A-ACEC-EBF27CAEEA26}" type="slidenum">
              <a:rPr lang="da-DK" smtClean="0"/>
              <a:t>1</a:t>
            </a:fld>
            <a:endParaRPr lang="da-DK"/>
          </a:p>
        </p:txBody>
      </p:sp>
    </p:spTree>
    <p:extLst>
      <p:ext uri="{BB962C8B-B14F-4D97-AF65-F5344CB8AC3E}">
        <p14:creationId xmlns:p14="http://schemas.microsoft.com/office/powerpoint/2010/main" val="3738586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39A7219-DBC7-764A-ACEC-EBF27CAEEA26}" type="slidenum">
              <a:rPr lang="da-DK" smtClean="0"/>
              <a:t>9</a:t>
            </a:fld>
            <a:endParaRPr lang="da-DK"/>
          </a:p>
        </p:txBody>
      </p:sp>
    </p:spTree>
    <p:extLst>
      <p:ext uri="{BB962C8B-B14F-4D97-AF65-F5344CB8AC3E}">
        <p14:creationId xmlns:p14="http://schemas.microsoft.com/office/powerpoint/2010/main" val="272154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CA8924-9AC0-F941-AA74-FA36BEEA093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72B9F74-1F4A-7443-ABB4-580FEF134D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A76EBEF-08EC-7F4F-9C9E-C59C912EF652}"/>
              </a:ext>
            </a:extLst>
          </p:cNvPr>
          <p:cNvSpPr>
            <a:spLocks noGrp="1"/>
          </p:cNvSpPr>
          <p:nvPr>
            <p:ph type="dt" sz="half" idx="10"/>
          </p:nvPr>
        </p:nvSpPr>
        <p:spPr/>
        <p:txBody>
          <a:bodyPr/>
          <a:lstStyle/>
          <a:p>
            <a:fld id="{7B8F6119-D73D-8847-83F0-727145B654D5}" type="datetimeFigureOut">
              <a:rPr lang="da-DK" smtClean="0"/>
              <a:t>12.11.2024</a:t>
            </a:fld>
            <a:endParaRPr lang="da-DK"/>
          </a:p>
        </p:txBody>
      </p:sp>
      <p:sp>
        <p:nvSpPr>
          <p:cNvPr id="5" name="Pladsholder til sidefod 4">
            <a:extLst>
              <a:ext uri="{FF2B5EF4-FFF2-40B4-BE49-F238E27FC236}">
                <a16:creationId xmlns:a16="http://schemas.microsoft.com/office/drawing/2014/main" id="{E4823774-C181-1847-BAC7-48D5357E27F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B725694-92CC-CB48-B595-9940B21B24ED}"/>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70681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C1957-2E4B-274C-AA05-1FF52D41435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A200FD0-9669-0843-B6A3-14F0E2E2B3A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E15B595-D93A-5B4D-B6D9-DAD60C77649D}"/>
              </a:ext>
            </a:extLst>
          </p:cNvPr>
          <p:cNvSpPr>
            <a:spLocks noGrp="1"/>
          </p:cNvSpPr>
          <p:nvPr>
            <p:ph type="dt" sz="half" idx="10"/>
          </p:nvPr>
        </p:nvSpPr>
        <p:spPr/>
        <p:txBody>
          <a:bodyPr/>
          <a:lstStyle/>
          <a:p>
            <a:fld id="{7B8F6119-D73D-8847-83F0-727145B654D5}" type="datetimeFigureOut">
              <a:rPr lang="da-DK" smtClean="0"/>
              <a:t>12.11.2024</a:t>
            </a:fld>
            <a:endParaRPr lang="da-DK"/>
          </a:p>
        </p:txBody>
      </p:sp>
      <p:sp>
        <p:nvSpPr>
          <p:cNvPr id="5" name="Pladsholder til sidefod 4">
            <a:extLst>
              <a:ext uri="{FF2B5EF4-FFF2-40B4-BE49-F238E27FC236}">
                <a16:creationId xmlns:a16="http://schemas.microsoft.com/office/drawing/2014/main" id="{45952285-3ECA-8A4D-918F-9C3F4075E28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DB94695-E5B3-6B45-9B1D-8D53F5E951F5}"/>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719926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642E9E-57B7-7540-88A1-043758FF2FE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67235A9-604D-C641-B277-A4338736E0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D54D66A-6D7B-4E4E-AD5F-634FD73E99E6}"/>
              </a:ext>
            </a:extLst>
          </p:cNvPr>
          <p:cNvSpPr>
            <a:spLocks noGrp="1"/>
          </p:cNvSpPr>
          <p:nvPr>
            <p:ph type="dt" sz="half" idx="10"/>
          </p:nvPr>
        </p:nvSpPr>
        <p:spPr/>
        <p:txBody>
          <a:bodyPr/>
          <a:lstStyle/>
          <a:p>
            <a:fld id="{7B8F6119-D73D-8847-83F0-727145B654D5}" type="datetimeFigureOut">
              <a:rPr lang="da-DK" smtClean="0"/>
              <a:t>12.11.2024</a:t>
            </a:fld>
            <a:endParaRPr lang="da-DK"/>
          </a:p>
        </p:txBody>
      </p:sp>
      <p:sp>
        <p:nvSpPr>
          <p:cNvPr id="5" name="Pladsholder til sidefod 4">
            <a:extLst>
              <a:ext uri="{FF2B5EF4-FFF2-40B4-BE49-F238E27FC236}">
                <a16:creationId xmlns:a16="http://schemas.microsoft.com/office/drawing/2014/main" id="{7C53E520-FD81-EA4D-904F-F07C762D841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167AEB1-0C1B-F14C-BF35-B5DA7E408F77}"/>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375662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8650CB-E19E-F543-B66D-1A0C7A6BF84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73A8D0D-E714-A741-A08D-AA674A85AA8A}"/>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C98EDFC-CA7F-0148-95C0-DAAEA9BD2F0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DBF85BC-4B04-7E41-AC19-55888B31F235}"/>
              </a:ext>
            </a:extLst>
          </p:cNvPr>
          <p:cNvSpPr>
            <a:spLocks noGrp="1"/>
          </p:cNvSpPr>
          <p:nvPr>
            <p:ph type="dt" sz="half" idx="10"/>
          </p:nvPr>
        </p:nvSpPr>
        <p:spPr/>
        <p:txBody>
          <a:bodyPr/>
          <a:lstStyle/>
          <a:p>
            <a:fld id="{7B8F6119-D73D-8847-83F0-727145B654D5}" type="datetimeFigureOut">
              <a:rPr lang="da-DK" smtClean="0"/>
              <a:t>12.11.2024</a:t>
            </a:fld>
            <a:endParaRPr lang="da-DK"/>
          </a:p>
        </p:txBody>
      </p:sp>
      <p:sp>
        <p:nvSpPr>
          <p:cNvPr id="6" name="Pladsholder til sidefod 5">
            <a:extLst>
              <a:ext uri="{FF2B5EF4-FFF2-40B4-BE49-F238E27FC236}">
                <a16:creationId xmlns:a16="http://schemas.microsoft.com/office/drawing/2014/main" id="{D7A65A23-9C46-9948-B880-AF8F9B85197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90F8722-6038-FA40-AD95-D9CCEABD5327}"/>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201064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2EE144-890F-BF47-B40F-D363D56C590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DC5C4D5-8137-694F-AD6D-DFECB2D5B5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F272DC2D-436B-1445-B6F0-AE6CC251C7E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E44B2FCC-A13D-8E40-A255-5387B47BED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10624BD6-8440-6942-8747-F8715465275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D9B56BD-091B-C24E-ACFB-D9984B07C9C9}"/>
              </a:ext>
            </a:extLst>
          </p:cNvPr>
          <p:cNvSpPr>
            <a:spLocks noGrp="1"/>
          </p:cNvSpPr>
          <p:nvPr>
            <p:ph type="dt" sz="half" idx="10"/>
          </p:nvPr>
        </p:nvSpPr>
        <p:spPr/>
        <p:txBody>
          <a:bodyPr/>
          <a:lstStyle/>
          <a:p>
            <a:fld id="{7B8F6119-D73D-8847-83F0-727145B654D5}" type="datetimeFigureOut">
              <a:rPr lang="da-DK" smtClean="0"/>
              <a:t>12.11.2024</a:t>
            </a:fld>
            <a:endParaRPr lang="da-DK"/>
          </a:p>
        </p:txBody>
      </p:sp>
      <p:sp>
        <p:nvSpPr>
          <p:cNvPr id="8" name="Pladsholder til sidefod 7">
            <a:extLst>
              <a:ext uri="{FF2B5EF4-FFF2-40B4-BE49-F238E27FC236}">
                <a16:creationId xmlns:a16="http://schemas.microsoft.com/office/drawing/2014/main" id="{52CAF28C-5D91-E145-841F-44B3DC4BBAB4}"/>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169EDE8D-90A7-8245-AEF1-B3D104656078}"/>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909185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065156-58AB-B545-80BC-28848EAB79B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C9ADC80-3285-1C41-82DF-77AB352EB155}"/>
              </a:ext>
            </a:extLst>
          </p:cNvPr>
          <p:cNvSpPr>
            <a:spLocks noGrp="1"/>
          </p:cNvSpPr>
          <p:nvPr>
            <p:ph type="dt" sz="half" idx="10"/>
          </p:nvPr>
        </p:nvSpPr>
        <p:spPr/>
        <p:txBody>
          <a:bodyPr/>
          <a:lstStyle/>
          <a:p>
            <a:fld id="{7B8F6119-D73D-8847-83F0-727145B654D5}" type="datetimeFigureOut">
              <a:rPr lang="da-DK" smtClean="0"/>
              <a:t>12.11.2024</a:t>
            </a:fld>
            <a:endParaRPr lang="da-DK"/>
          </a:p>
        </p:txBody>
      </p:sp>
      <p:sp>
        <p:nvSpPr>
          <p:cNvPr id="4" name="Pladsholder til sidefod 3">
            <a:extLst>
              <a:ext uri="{FF2B5EF4-FFF2-40B4-BE49-F238E27FC236}">
                <a16:creationId xmlns:a16="http://schemas.microsoft.com/office/drawing/2014/main" id="{8F5588F4-F495-FC4A-B3B3-08EA66200FE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DAA8CDF-642F-5044-BBAB-46E521436FD4}"/>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462334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818F762-0397-9B4B-ACB2-757DCB5027FB}"/>
              </a:ext>
            </a:extLst>
          </p:cNvPr>
          <p:cNvSpPr>
            <a:spLocks noGrp="1"/>
          </p:cNvSpPr>
          <p:nvPr>
            <p:ph type="dt" sz="half" idx="10"/>
          </p:nvPr>
        </p:nvSpPr>
        <p:spPr/>
        <p:txBody>
          <a:bodyPr/>
          <a:lstStyle/>
          <a:p>
            <a:fld id="{7B8F6119-D73D-8847-83F0-727145B654D5}" type="datetimeFigureOut">
              <a:rPr lang="da-DK" smtClean="0"/>
              <a:t>12.11.2024</a:t>
            </a:fld>
            <a:endParaRPr lang="da-DK"/>
          </a:p>
        </p:txBody>
      </p:sp>
      <p:sp>
        <p:nvSpPr>
          <p:cNvPr id="3" name="Pladsholder til sidefod 2">
            <a:extLst>
              <a:ext uri="{FF2B5EF4-FFF2-40B4-BE49-F238E27FC236}">
                <a16:creationId xmlns:a16="http://schemas.microsoft.com/office/drawing/2014/main" id="{2C0B7B55-6A2A-3A49-82C2-92EEA76679B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00EBB2F-23AF-C64F-9A65-9D8ED8BEF2F8}"/>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681933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9D0999-6162-4A43-9E4E-CF716FD036F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4B0FED2-F2D7-5D4A-BF14-2138C1DF7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B4A71EA-2C47-E546-BCD6-079838E41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E609E3D-B11A-8740-922B-49226BDD7A96}"/>
              </a:ext>
            </a:extLst>
          </p:cNvPr>
          <p:cNvSpPr>
            <a:spLocks noGrp="1"/>
          </p:cNvSpPr>
          <p:nvPr>
            <p:ph type="dt" sz="half" idx="10"/>
          </p:nvPr>
        </p:nvSpPr>
        <p:spPr/>
        <p:txBody>
          <a:bodyPr/>
          <a:lstStyle/>
          <a:p>
            <a:fld id="{7B8F6119-D73D-8847-83F0-727145B654D5}" type="datetimeFigureOut">
              <a:rPr lang="da-DK" smtClean="0"/>
              <a:t>12.11.2024</a:t>
            </a:fld>
            <a:endParaRPr lang="da-DK"/>
          </a:p>
        </p:txBody>
      </p:sp>
      <p:sp>
        <p:nvSpPr>
          <p:cNvPr id="6" name="Pladsholder til sidefod 5">
            <a:extLst>
              <a:ext uri="{FF2B5EF4-FFF2-40B4-BE49-F238E27FC236}">
                <a16:creationId xmlns:a16="http://schemas.microsoft.com/office/drawing/2014/main" id="{2507407A-D877-0F4A-BCD7-763DC4C0417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0DC5173-A78C-7541-AF00-8A1544853DB0}"/>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482762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5ADA61-2968-334B-9EA3-4CD5DD8422C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C195525-A535-9442-AA2E-6FE0616013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083F005-FDAE-1240-A759-63A5DA964E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15FC9BC-8023-5A4C-B40B-3963B488E2F6}"/>
              </a:ext>
            </a:extLst>
          </p:cNvPr>
          <p:cNvSpPr>
            <a:spLocks noGrp="1"/>
          </p:cNvSpPr>
          <p:nvPr>
            <p:ph type="dt" sz="half" idx="10"/>
          </p:nvPr>
        </p:nvSpPr>
        <p:spPr/>
        <p:txBody>
          <a:bodyPr/>
          <a:lstStyle/>
          <a:p>
            <a:fld id="{7B8F6119-D73D-8847-83F0-727145B654D5}" type="datetimeFigureOut">
              <a:rPr lang="da-DK" smtClean="0"/>
              <a:t>12.11.2024</a:t>
            </a:fld>
            <a:endParaRPr lang="da-DK"/>
          </a:p>
        </p:txBody>
      </p:sp>
      <p:sp>
        <p:nvSpPr>
          <p:cNvPr id="6" name="Pladsholder til sidefod 5">
            <a:extLst>
              <a:ext uri="{FF2B5EF4-FFF2-40B4-BE49-F238E27FC236}">
                <a16:creationId xmlns:a16="http://schemas.microsoft.com/office/drawing/2014/main" id="{1525807E-CF9A-AA47-8FB4-F61D7D37A26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69F69E9-7B9B-214A-B4DA-BD740E3A2F20}"/>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232408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04FA5C-78C3-A044-A282-80AD3079F30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E191039-E94E-4547-8AF2-2251349D600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15DA5FE-5936-AB45-853F-CF62DA2FC084}"/>
              </a:ext>
            </a:extLst>
          </p:cNvPr>
          <p:cNvSpPr>
            <a:spLocks noGrp="1"/>
          </p:cNvSpPr>
          <p:nvPr>
            <p:ph type="dt" sz="half" idx="10"/>
          </p:nvPr>
        </p:nvSpPr>
        <p:spPr/>
        <p:txBody>
          <a:bodyPr/>
          <a:lstStyle/>
          <a:p>
            <a:fld id="{7B8F6119-D73D-8847-83F0-727145B654D5}" type="datetimeFigureOut">
              <a:rPr lang="da-DK" smtClean="0"/>
              <a:t>12.11.2024</a:t>
            </a:fld>
            <a:endParaRPr lang="da-DK"/>
          </a:p>
        </p:txBody>
      </p:sp>
      <p:sp>
        <p:nvSpPr>
          <p:cNvPr id="5" name="Pladsholder til sidefod 4">
            <a:extLst>
              <a:ext uri="{FF2B5EF4-FFF2-40B4-BE49-F238E27FC236}">
                <a16:creationId xmlns:a16="http://schemas.microsoft.com/office/drawing/2014/main" id="{3BB2A9B3-7971-6B4D-9426-DEE3A7EB582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2AEB304-7E61-2748-A94C-620154CC0BD6}"/>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3495056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AE6C89E-A4C5-B747-8299-100EECF97797}"/>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04F3D65-2689-174E-8CA7-6C2F6F161F1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BAC651D-122F-FB42-A199-612A52957D94}"/>
              </a:ext>
            </a:extLst>
          </p:cNvPr>
          <p:cNvSpPr>
            <a:spLocks noGrp="1"/>
          </p:cNvSpPr>
          <p:nvPr>
            <p:ph type="dt" sz="half" idx="10"/>
          </p:nvPr>
        </p:nvSpPr>
        <p:spPr/>
        <p:txBody>
          <a:bodyPr/>
          <a:lstStyle/>
          <a:p>
            <a:fld id="{7B8F6119-D73D-8847-83F0-727145B654D5}" type="datetimeFigureOut">
              <a:rPr lang="da-DK" smtClean="0"/>
              <a:t>12.11.2024</a:t>
            </a:fld>
            <a:endParaRPr lang="da-DK"/>
          </a:p>
        </p:txBody>
      </p:sp>
      <p:sp>
        <p:nvSpPr>
          <p:cNvPr id="5" name="Pladsholder til sidefod 4">
            <a:extLst>
              <a:ext uri="{FF2B5EF4-FFF2-40B4-BE49-F238E27FC236}">
                <a16:creationId xmlns:a16="http://schemas.microsoft.com/office/drawing/2014/main" id="{7EFC20BF-C3EB-CA40-A5A1-76308E0DF14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C9E653E-D71B-E546-89C2-5F24B6C947BC}"/>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316160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24CF4CB-8F1F-E342-84AF-DC85260506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89D8B64-CE05-6241-97C5-4ECD89CAC2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BFEB77B-CE48-F642-B390-B8EC48AC81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8F6119-D73D-8847-83F0-727145B654D5}" type="datetimeFigureOut">
              <a:rPr lang="da-DK" smtClean="0"/>
              <a:t>12.11.2024</a:t>
            </a:fld>
            <a:endParaRPr lang="da-DK"/>
          </a:p>
        </p:txBody>
      </p:sp>
      <p:sp>
        <p:nvSpPr>
          <p:cNvPr id="5" name="Pladsholder til sidefod 4">
            <a:extLst>
              <a:ext uri="{FF2B5EF4-FFF2-40B4-BE49-F238E27FC236}">
                <a16:creationId xmlns:a16="http://schemas.microsoft.com/office/drawing/2014/main" id="{B491C30B-502B-6741-B4EB-E3C02EA9B2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4F1D6B3D-CD12-D745-A461-618701B456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3DB44B-0945-7944-BF0D-C13908ADC3B3}" type="slidenum">
              <a:rPr lang="da-DK" smtClean="0"/>
              <a:t>‹nr.›</a:t>
            </a:fld>
            <a:endParaRPr lang="da-DK"/>
          </a:p>
        </p:txBody>
      </p:sp>
    </p:spTree>
    <p:extLst>
      <p:ext uri="{BB962C8B-B14F-4D97-AF65-F5344CB8AC3E}">
        <p14:creationId xmlns:p14="http://schemas.microsoft.com/office/powerpoint/2010/main" val="911105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hyperlink" Target="https://www.youtube.com/watch?v=n6mVXfRCD0c"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hyperlink" Target="https://creativecommons.org/licenses/by-sa/3.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sv.wikipedia.org/wiki/Grafiskt_programmeringsspr%C3%A5k" TargetMode="External"/><Relationship Id="rId5" Type="http://schemas.openxmlformats.org/officeDocument/2006/relationships/image" Target="../media/image10.png"/><Relationship Id="rId4" Type="http://schemas.openxmlformats.org/officeDocument/2006/relationships/hyperlink" Target="https://www.pexels.com/photo/business-code-coding-computer-270632/"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studio.code.org/join" TargetMode="External"/><Relationship Id="rId2" Type="http://schemas.openxmlformats.org/officeDocument/2006/relationships/hyperlink" Target="https://code.org/"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ibco365-my.sharepoint.com/:w:/g/personal/arad_ibc_dk/EcfTkbgyZClFqGFC_2pq7OsBTzeKlp2mQrzKSyElcC6a-w?e=clKkV8"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studio.code.org/join"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046" name="Rectangle 1045">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est High School Coding Curriculum: CS Grades 9-12">
            <a:extLst>
              <a:ext uri="{FF2B5EF4-FFF2-40B4-BE49-F238E27FC236}">
                <a16:creationId xmlns:a16="http://schemas.microsoft.com/office/drawing/2014/main" id="{61D50E82-D3C3-02B3-AF6A-91AA84C4AB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284" t="22226" r="5807"/>
          <a:stretch/>
        </p:blipFill>
        <p:spPr bwMode="auto">
          <a:xfrm>
            <a:off x="19" y="313284"/>
            <a:ext cx="12191981"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8" name="Rectangle 1047">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F4F79AA2-119A-3317-1D07-5F7B9E07E42D}"/>
              </a:ext>
            </a:extLst>
          </p:cNvPr>
          <p:cNvSpPr>
            <a:spLocks noGrp="1"/>
          </p:cNvSpPr>
          <p:nvPr>
            <p:ph type="title"/>
          </p:nvPr>
        </p:nvSpPr>
        <p:spPr>
          <a:xfrm>
            <a:off x="-2" y="4735346"/>
            <a:ext cx="9785897" cy="907528"/>
          </a:xfrm>
          <a:solidFill>
            <a:schemeClr val="bg1"/>
          </a:solidFill>
        </p:spPr>
        <p:txBody>
          <a:bodyPr vert="horz" lIns="91440" tIns="45720" rIns="91440" bIns="45720" rtlCol="0" anchor="b">
            <a:normAutofit/>
          </a:bodyPr>
          <a:lstStyle/>
          <a:p>
            <a:pPr algn="ctr"/>
            <a:r>
              <a:rPr lang="da-DK" sz="4800" b="1" noProof="0" dirty="0"/>
              <a:t>Introduktion til programmering</a:t>
            </a:r>
          </a:p>
        </p:txBody>
      </p:sp>
      <p:sp>
        <p:nvSpPr>
          <p:cNvPr id="1050" name="Rectangle: Rounded Corners 1049">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ED87B8D6-6D9E-EB47-EB6E-314E6A4DBB05}"/>
              </a:ext>
            </a:extLst>
          </p:cNvPr>
          <p:cNvSpPr>
            <a:spLocks noGrp="1"/>
          </p:cNvSpPr>
          <p:nvPr>
            <p:ph idx="1"/>
          </p:nvPr>
        </p:nvSpPr>
        <p:spPr>
          <a:xfrm>
            <a:off x="404553" y="5624945"/>
            <a:ext cx="9078562" cy="592975"/>
          </a:xfrm>
        </p:spPr>
        <p:txBody>
          <a:bodyPr vert="horz" lIns="91440" tIns="45720" rIns="91440" bIns="45720" rtlCol="0" anchor="ctr">
            <a:normAutofit/>
          </a:bodyPr>
          <a:lstStyle/>
          <a:p>
            <a:pPr marL="0" indent="0" algn="ctr">
              <a:buNone/>
            </a:pPr>
            <a:r>
              <a:rPr lang="da-DK" sz="2400" noProof="0" dirty="0"/>
              <a:t>Informatik C, </a:t>
            </a:r>
            <a:r>
              <a:rPr lang="da-DK" sz="2400" dirty="0"/>
              <a:t>l</a:t>
            </a:r>
            <a:r>
              <a:rPr lang="da-DK" sz="2400" noProof="0" dirty="0" err="1"/>
              <a:t>ektion</a:t>
            </a:r>
            <a:r>
              <a:rPr lang="da-DK" sz="2400" noProof="0" dirty="0"/>
              <a:t> 1</a:t>
            </a:r>
          </a:p>
        </p:txBody>
      </p:sp>
      <p:sp>
        <p:nvSpPr>
          <p:cNvPr id="6" name="Tekstfelt 5">
            <a:extLst>
              <a:ext uri="{FF2B5EF4-FFF2-40B4-BE49-F238E27FC236}">
                <a16:creationId xmlns:a16="http://schemas.microsoft.com/office/drawing/2014/main" id="{DBA89E05-A9EA-CCBE-411C-748502F98C30}"/>
              </a:ext>
            </a:extLst>
          </p:cNvPr>
          <p:cNvSpPr txBox="1"/>
          <p:nvPr/>
        </p:nvSpPr>
        <p:spPr>
          <a:xfrm>
            <a:off x="5312229" y="7866743"/>
            <a:ext cx="184731" cy="369332"/>
          </a:xfrm>
          <a:prstGeom prst="rect">
            <a:avLst/>
          </a:prstGeom>
          <a:noFill/>
        </p:spPr>
        <p:txBody>
          <a:bodyPr wrap="none" rtlCol="0">
            <a:spAutoFit/>
          </a:bodyPr>
          <a:lstStyle/>
          <a:p>
            <a:endParaRPr lang="da-DK"/>
          </a:p>
        </p:txBody>
      </p:sp>
    </p:spTree>
    <p:extLst>
      <p:ext uri="{BB962C8B-B14F-4D97-AF65-F5344CB8AC3E}">
        <p14:creationId xmlns:p14="http://schemas.microsoft.com/office/powerpoint/2010/main" val="2738771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DE0F74-30DA-CE26-6B4F-C0182F2F0C4B}"/>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1AA7BE18-2944-8B09-D741-AA25EBB2B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DE7D295-C4FC-5E9D-BA63-51A4BAD5C369}"/>
              </a:ext>
            </a:extLst>
          </p:cNvPr>
          <p:cNvSpPr>
            <a:spLocks noGrp="1"/>
          </p:cNvSpPr>
          <p:nvPr>
            <p:ph type="title"/>
          </p:nvPr>
        </p:nvSpPr>
        <p:spPr>
          <a:xfrm>
            <a:off x="572493" y="238539"/>
            <a:ext cx="11018520" cy="1434415"/>
          </a:xfrm>
        </p:spPr>
        <p:txBody>
          <a:bodyPr anchor="b">
            <a:normAutofit/>
          </a:bodyPr>
          <a:lstStyle/>
          <a:p>
            <a:r>
              <a:rPr lang="da-DK" sz="5400"/>
              <a:t>Agenda</a:t>
            </a:r>
            <a:endParaRPr lang="da-DK" sz="5400" dirty="0"/>
          </a:p>
        </p:txBody>
      </p:sp>
      <p:sp>
        <p:nvSpPr>
          <p:cNvPr id="43" name="sketchy line">
            <a:extLst>
              <a:ext uri="{FF2B5EF4-FFF2-40B4-BE49-F238E27FC236}">
                <a16:creationId xmlns:a16="http://schemas.microsoft.com/office/drawing/2014/main" id="{FDC79F6F-7BA7-E340-13A4-BB0295D0A0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ladsholder til indhold 2">
            <a:extLst>
              <a:ext uri="{FF2B5EF4-FFF2-40B4-BE49-F238E27FC236}">
                <a16:creationId xmlns:a16="http://schemas.microsoft.com/office/drawing/2014/main" id="{8851E3BA-F288-2EB6-FA30-95EE2CF19183}"/>
              </a:ext>
            </a:extLst>
          </p:cNvPr>
          <p:cNvSpPr>
            <a:spLocks noGrp="1"/>
          </p:cNvSpPr>
          <p:nvPr>
            <p:ph idx="1"/>
          </p:nvPr>
        </p:nvSpPr>
        <p:spPr>
          <a:xfrm>
            <a:off x="572492" y="2071316"/>
            <a:ext cx="8414753" cy="3105140"/>
          </a:xfrm>
        </p:spPr>
        <p:txBody>
          <a:bodyPr anchor="t">
            <a:normAutofit/>
          </a:bodyPr>
          <a:lstStyle/>
          <a:p>
            <a:pPr marL="342900" indent="-342900">
              <a:buFont typeface="+mj-lt"/>
              <a:buAutoNum type="arabicPeriod"/>
            </a:pPr>
            <a:r>
              <a:rPr lang="da-DK" sz="1600" dirty="0"/>
              <a:t>ℹ️ </a:t>
            </a:r>
            <a:r>
              <a:rPr lang="da-DK" sz="1600" b="1" dirty="0"/>
              <a:t>Introduktion</a:t>
            </a:r>
            <a:r>
              <a:rPr lang="da-DK" sz="1600" dirty="0"/>
              <a:t> – 10 minutter</a:t>
            </a:r>
          </a:p>
          <a:p>
            <a:pPr marL="342900" indent="-342900">
              <a:buFont typeface="+mj-lt"/>
              <a:buAutoNum type="arabicPeriod"/>
            </a:pPr>
            <a:r>
              <a:rPr lang="da-DK" sz="1600" dirty="0"/>
              <a:t>🧩 </a:t>
            </a:r>
            <a:r>
              <a:rPr lang="da-DK" sz="1600" b="1" dirty="0" err="1"/>
              <a:t>Hands-on</a:t>
            </a:r>
            <a:r>
              <a:rPr lang="da-DK" sz="1600" b="1" dirty="0"/>
              <a:t> Opgave i </a:t>
            </a:r>
            <a:r>
              <a:rPr lang="da-DK" sz="1600" b="1" dirty="0" err="1"/>
              <a:t>Code.org</a:t>
            </a:r>
            <a:r>
              <a:rPr lang="da-DK" sz="1600" b="1" dirty="0"/>
              <a:t> (klassiske labyrint)</a:t>
            </a:r>
            <a:r>
              <a:rPr lang="da-DK" sz="1600" dirty="0"/>
              <a:t> – 25 minutter</a:t>
            </a:r>
          </a:p>
          <a:p>
            <a:pPr marL="342900" indent="-342900">
              <a:buFont typeface="+mj-lt"/>
              <a:buAutoNum type="arabicPeriod"/>
            </a:pPr>
            <a:r>
              <a:rPr lang="da-DK" sz="1600" dirty="0"/>
              <a:t>💬 </a:t>
            </a:r>
            <a:r>
              <a:rPr lang="da-DK" sz="1600" b="1" dirty="0"/>
              <a:t>Opsamling</a:t>
            </a:r>
            <a:r>
              <a:rPr lang="da-DK" sz="1600" dirty="0"/>
              <a:t> – 5 minutter</a:t>
            </a:r>
          </a:p>
          <a:p>
            <a:pPr marL="342900" indent="-342900">
              <a:buFont typeface="+mj-lt"/>
              <a:buAutoNum type="arabicPeriod"/>
            </a:pPr>
            <a:r>
              <a:rPr lang="da-DK" sz="1600" dirty="0"/>
              <a:t>👫 </a:t>
            </a:r>
            <a:r>
              <a:rPr lang="da-DK" sz="1600" b="1" dirty="0"/>
              <a:t>Gruppearbejde: analog opgave</a:t>
            </a:r>
            <a:r>
              <a:rPr lang="da-DK" sz="1600" dirty="0"/>
              <a:t> – 15 minutter</a:t>
            </a:r>
          </a:p>
          <a:p>
            <a:pPr marL="342900" indent="-342900">
              <a:buFont typeface="+mj-lt"/>
              <a:buAutoNum type="arabicPeriod"/>
            </a:pPr>
            <a:r>
              <a:rPr lang="da-DK" sz="1600" dirty="0"/>
              <a:t>💬 </a:t>
            </a:r>
            <a:r>
              <a:rPr lang="da-DK" sz="1600" b="1" dirty="0"/>
              <a:t>Opsamling</a:t>
            </a:r>
            <a:r>
              <a:rPr lang="da-DK" sz="1600" dirty="0"/>
              <a:t> – 5 minutter</a:t>
            </a:r>
          </a:p>
          <a:p>
            <a:pPr marL="342900" indent="-342900">
              <a:buFont typeface="+mj-lt"/>
              <a:buAutoNum type="arabicPeriod"/>
            </a:pPr>
            <a:r>
              <a:rPr lang="da-DK" sz="1600" dirty="0"/>
              <a:t>☕️ </a:t>
            </a:r>
            <a:r>
              <a:rPr lang="da-DK" sz="1600" b="1" dirty="0"/>
              <a:t>Pause</a:t>
            </a:r>
            <a:r>
              <a:rPr lang="da-DK" sz="1600" dirty="0"/>
              <a:t> – 5 minutter</a:t>
            </a:r>
          </a:p>
          <a:p>
            <a:pPr marL="342900" indent="-342900">
              <a:buFont typeface="+mj-lt"/>
              <a:buAutoNum type="arabicPeriod"/>
            </a:pPr>
            <a:r>
              <a:rPr lang="da-DK" sz="1600" dirty="0"/>
              <a:t>👫 </a:t>
            </a:r>
            <a:r>
              <a:rPr lang="da-DK" sz="1600" b="1" dirty="0"/>
              <a:t>Gruppearbejde: Intro til app lab</a:t>
            </a:r>
            <a:r>
              <a:rPr lang="da-DK" sz="1600" dirty="0"/>
              <a:t> – 25 minutter</a:t>
            </a:r>
          </a:p>
          <a:p>
            <a:pPr marL="342900" indent="-342900">
              <a:buFont typeface="+mj-lt"/>
              <a:buAutoNum type="arabicPeriod"/>
            </a:pPr>
            <a:r>
              <a:rPr lang="da-DK" sz="1600" dirty="0"/>
              <a:t>🧠 </a:t>
            </a:r>
            <a:r>
              <a:rPr lang="da-DK" sz="1600" b="1" dirty="0"/>
              <a:t>Opsamling og Evaluering</a:t>
            </a:r>
            <a:r>
              <a:rPr lang="da-DK" sz="1600" dirty="0"/>
              <a:t> – 10 minutter</a:t>
            </a:r>
            <a:endParaRPr lang="da-DK" sz="2200" dirty="0"/>
          </a:p>
        </p:txBody>
      </p:sp>
    </p:spTree>
    <p:extLst>
      <p:ext uri="{BB962C8B-B14F-4D97-AF65-F5344CB8AC3E}">
        <p14:creationId xmlns:p14="http://schemas.microsoft.com/office/powerpoint/2010/main" val="321922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D99513-73AE-64A5-47CE-F82300A6BB78}"/>
            </a:ext>
          </a:extLst>
        </p:cNvPr>
        <p:cNvGrpSpPr/>
        <p:nvPr/>
      </p:nvGrpSpPr>
      <p:grpSpPr>
        <a:xfrm>
          <a:off x="0" y="0"/>
          <a:ext cx="0" cy="0"/>
          <a:chOff x="0" y="0"/>
          <a:chExt cx="0" cy="0"/>
        </a:xfrm>
      </p:grpSpPr>
      <p:sp useBgFill="1">
        <p:nvSpPr>
          <p:cNvPr id="27" name="Rectangle 22">
            <a:extLst>
              <a:ext uri="{FF2B5EF4-FFF2-40B4-BE49-F238E27FC236}">
                <a16:creationId xmlns:a16="http://schemas.microsoft.com/office/drawing/2014/main" id="{CC9826C1-E28F-87F7-6A3A-660EECB44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1C4DF97-3D26-C57E-EC62-FF9E30916229}"/>
              </a:ext>
            </a:extLst>
          </p:cNvPr>
          <p:cNvSpPr>
            <a:spLocks noGrp="1"/>
          </p:cNvSpPr>
          <p:nvPr>
            <p:ph type="title"/>
          </p:nvPr>
        </p:nvSpPr>
        <p:spPr>
          <a:xfrm>
            <a:off x="630936" y="640823"/>
            <a:ext cx="3419856" cy="5583148"/>
          </a:xfrm>
        </p:spPr>
        <p:txBody>
          <a:bodyPr anchor="ctr">
            <a:normAutofit/>
          </a:bodyPr>
          <a:lstStyle/>
          <a:p>
            <a:r>
              <a:rPr lang="da-DK" sz="2200" b="1" cap="all" dirty="0"/>
              <a:t>Hvad tænker du?</a:t>
            </a:r>
            <a:endParaRPr lang="da-DK" sz="2200" dirty="0"/>
          </a:p>
        </p:txBody>
      </p:sp>
      <p:sp>
        <p:nvSpPr>
          <p:cNvPr id="28" name="sketch line">
            <a:extLst>
              <a:ext uri="{FF2B5EF4-FFF2-40B4-BE49-F238E27FC236}">
                <a16:creationId xmlns:a16="http://schemas.microsoft.com/office/drawing/2014/main" id="{8C2D0B9D-5D5F-366D-DDF9-FE1456136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Head with Gears">
            <a:extLst>
              <a:ext uri="{FF2B5EF4-FFF2-40B4-BE49-F238E27FC236}">
                <a16:creationId xmlns:a16="http://schemas.microsoft.com/office/drawing/2014/main" id="{CEBFA4A9-1FE9-7144-17D0-B2414C65ABC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54296" y="630936"/>
            <a:ext cx="3913632" cy="3913632"/>
          </a:xfrm>
          <a:prstGeom prst="rect">
            <a:avLst/>
          </a:prstGeom>
        </p:spPr>
      </p:pic>
      <p:sp>
        <p:nvSpPr>
          <p:cNvPr id="3" name="Pladsholder til indhold 2">
            <a:extLst>
              <a:ext uri="{FF2B5EF4-FFF2-40B4-BE49-F238E27FC236}">
                <a16:creationId xmlns:a16="http://schemas.microsoft.com/office/drawing/2014/main" id="{A7153363-2B89-7B8D-D2C7-7C12410D9600}"/>
              </a:ext>
            </a:extLst>
          </p:cNvPr>
          <p:cNvSpPr>
            <a:spLocks noGrp="1"/>
          </p:cNvSpPr>
          <p:nvPr>
            <p:ph idx="1"/>
          </p:nvPr>
        </p:nvSpPr>
        <p:spPr>
          <a:xfrm>
            <a:off x="4654296" y="4798577"/>
            <a:ext cx="6894576" cy="1428487"/>
          </a:xfrm>
        </p:spPr>
        <p:txBody>
          <a:bodyPr anchor="t">
            <a:normAutofit/>
          </a:bodyPr>
          <a:lstStyle/>
          <a:p>
            <a:r>
              <a:rPr lang="da-DK" sz="2200" dirty="0"/>
              <a:t>Hvad betyder programmering?</a:t>
            </a:r>
          </a:p>
          <a:p>
            <a:r>
              <a:rPr lang="da-DK" sz="2200" dirty="0"/>
              <a:t>Hvad kan du bruge viden om programmering til?</a:t>
            </a:r>
          </a:p>
          <a:p>
            <a:r>
              <a:rPr lang="da-DK" sz="2200" dirty="0"/>
              <a:t>Kan alle mennesker lære at programmere?</a:t>
            </a:r>
          </a:p>
        </p:txBody>
      </p:sp>
    </p:spTree>
    <p:extLst>
      <p:ext uri="{BB962C8B-B14F-4D97-AF65-F5344CB8AC3E}">
        <p14:creationId xmlns:p14="http://schemas.microsoft.com/office/powerpoint/2010/main" val="2027187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1ABBDC-B6F6-E5EB-B62E-3AD2FA1FE537}"/>
            </a:ext>
          </a:extLst>
        </p:cNvPr>
        <p:cNvGrpSpPr/>
        <p:nvPr/>
      </p:nvGrpSpPr>
      <p:grpSpPr>
        <a:xfrm>
          <a:off x="0" y="0"/>
          <a:ext cx="0" cy="0"/>
          <a:chOff x="0" y="0"/>
          <a:chExt cx="0" cy="0"/>
        </a:xfrm>
      </p:grpSpPr>
      <p:sp useBgFill="1">
        <p:nvSpPr>
          <p:cNvPr id="12308" name="Rectangle 12307">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6F173D9-9C34-6916-2C85-7CCDAF6C7210}"/>
              </a:ext>
            </a:extLst>
          </p:cNvPr>
          <p:cNvSpPr>
            <a:spLocks noGrp="1"/>
          </p:cNvSpPr>
          <p:nvPr>
            <p:ph type="title"/>
          </p:nvPr>
        </p:nvSpPr>
        <p:spPr>
          <a:xfrm>
            <a:off x="640080" y="329184"/>
            <a:ext cx="6894576" cy="1783080"/>
          </a:xfrm>
        </p:spPr>
        <p:txBody>
          <a:bodyPr anchor="b">
            <a:normAutofit/>
          </a:bodyPr>
          <a:lstStyle/>
          <a:p>
            <a:r>
              <a:rPr lang="da-DK" sz="5400" b="0" i="0" u="none" strike="noStrike" dirty="0">
                <a:effectLst/>
                <a:latin typeface="-webkit-standard"/>
              </a:rPr>
              <a:t>Programmeringssprog vs. Naturlige Sprog</a:t>
            </a:r>
            <a:endParaRPr lang="da-DK" sz="5400" dirty="0"/>
          </a:p>
        </p:txBody>
      </p:sp>
      <p:sp>
        <p:nvSpPr>
          <p:cNvPr id="12310"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DD19BD39-F25A-105D-C0BF-364E7826384D}"/>
              </a:ext>
            </a:extLst>
          </p:cNvPr>
          <p:cNvSpPr>
            <a:spLocks noGrp="1"/>
          </p:cNvSpPr>
          <p:nvPr>
            <p:ph idx="1"/>
          </p:nvPr>
        </p:nvSpPr>
        <p:spPr>
          <a:xfrm>
            <a:off x="660093" y="2606816"/>
            <a:ext cx="6894576" cy="3705650"/>
          </a:xfrm>
        </p:spPr>
        <p:txBody>
          <a:bodyPr>
            <a:noAutofit/>
          </a:bodyPr>
          <a:lstStyle/>
          <a:p>
            <a:pPr>
              <a:lnSpc>
                <a:spcPct val="100000"/>
              </a:lnSpc>
            </a:pPr>
            <a:r>
              <a:rPr lang="da-DK" sz="2500" dirty="0"/>
              <a:t>🗣️ Naturlige sprog bruges til menneskelig kommunikation</a:t>
            </a:r>
          </a:p>
          <a:p>
            <a:pPr marL="0" indent="0">
              <a:lnSpc>
                <a:spcPct val="100000"/>
              </a:lnSpc>
              <a:buNone/>
            </a:pPr>
            <a:endParaRPr lang="da-DK" sz="2500" dirty="0"/>
          </a:p>
          <a:p>
            <a:pPr>
              <a:lnSpc>
                <a:spcPct val="100000"/>
              </a:lnSpc>
            </a:pPr>
            <a:r>
              <a:rPr lang="da-DK" sz="2500" dirty="0"/>
              <a:t>💻 Programmeringssprog som JavaScript bruges til at give computeren instruktioner</a:t>
            </a:r>
          </a:p>
          <a:p>
            <a:pPr marL="0" indent="0">
              <a:lnSpc>
                <a:spcPct val="100000"/>
              </a:lnSpc>
              <a:buNone/>
            </a:pPr>
            <a:endParaRPr lang="da-DK" sz="2500" dirty="0"/>
          </a:p>
          <a:p>
            <a:pPr>
              <a:lnSpc>
                <a:spcPct val="100000"/>
              </a:lnSpc>
            </a:pPr>
            <a:r>
              <a:rPr lang="da-DK" sz="2500" b="0" u="none" strike="noStrike" dirty="0">
                <a:solidFill>
                  <a:srgbClr val="000000"/>
                </a:solidFill>
                <a:effectLst/>
              </a:rPr>
              <a:t>📚</a:t>
            </a:r>
            <a:r>
              <a:rPr lang="da-DK" sz="2500" dirty="0"/>
              <a:t> Begge typer af sprog har deres egne grammatiske regler</a:t>
            </a:r>
            <a:br>
              <a:rPr lang="da-DK" sz="2500" dirty="0"/>
            </a:br>
            <a:endParaRPr lang="da-DK" sz="2500" b="0" u="none" strike="noStrike" dirty="0">
              <a:effectLst/>
            </a:endParaRPr>
          </a:p>
        </p:txBody>
      </p:sp>
      <p:pic>
        <p:nvPicPr>
          <p:cNvPr id="12290" name="Picture 2" descr="Programming Languages to Learn Part 2 ">
            <a:extLst>
              <a:ext uri="{FF2B5EF4-FFF2-40B4-BE49-F238E27FC236}">
                <a16:creationId xmlns:a16="http://schemas.microsoft.com/office/drawing/2014/main" id="{1B2FB88F-4834-EDFE-04CF-DEB5BAF1C9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358" r="21078" b="-2"/>
          <a:stretch/>
        </p:blipFill>
        <p:spPr bwMode="auto">
          <a:xfrm>
            <a:off x="8214761" y="329183"/>
            <a:ext cx="3312373" cy="3429969"/>
          </a:xfrm>
          <a:prstGeom prst="rect">
            <a:avLst/>
          </a:prstGeom>
          <a:noFill/>
          <a:extLst>
            <a:ext uri="{909E8E84-426E-40DD-AFC4-6F175D3DCCD1}">
              <a14:hiddenFill xmlns:a14="http://schemas.microsoft.com/office/drawing/2010/main">
                <a:solidFill>
                  <a:srgbClr val="FFFFFF"/>
                </a:solidFill>
              </a14:hiddenFill>
            </a:ext>
          </a:extLst>
        </p:spPr>
      </p:pic>
      <p:pic>
        <p:nvPicPr>
          <p:cNvPr id="6" name="Billede 5" descr="Et billede, der indeholder Font/skrifttype, Grafik, design&#10;&#10;Automatisk genereret beskrivelse">
            <a:extLst>
              <a:ext uri="{FF2B5EF4-FFF2-40B4-BE49-F238E27FC236}">
                <a16:creationId xmlns:a16="http://schemas.microsoft.com/office/drawing/2014/main" id="{1D86DEDB-61B4-5939-B9CC-F531557630E3}"/>
              </a:ext>
            </a:extLst>
          </p:cNvPr>
          <p:cNvPicPr>
            <a:picLocks noChangeAspect="1"/>
          </p:cNvPicPr>
          <p:nvPr/>
        </p:nvPicPr>
        <p:blipFill>
          <a:blip r:embed="rId3"/>
          <a:stretch>
            <a:fillRect/>
          </a:stretch>
        </p:blipFill>
        <p:spPr>
          <a:xfrm>
            <a:off x="7863840" y="4468042"/>
            <a:ext cx="3995928" cy="1398574"/>
          </a:xfrm>
          <a:prstGeom prst="rect">
            <a:avLst/>
          </a:prstGeom>
        </p:spPr>
      </p:pic>
    </p:spTree>
    <p:extLst>
      <p:ext uri="{BB962C8B-B14F-4D97-AF65-F5344CB8AC3E}">
        <p14:creationId xmlns:p14="http://schemas.microsoft.com/office/powerpoint/2010/main" val="2180350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DBC84C-4C1E-F028-EC24-FEF9F5509391}"/>
            </a:ext>
          </a:extLst>
        </p:cNvPr>
        <p:cNvGrpSpPr/>
        <p:nvPr/>
      </p:nvGrpSpPr>
      <p:grpSpPr>
        <a:xfrm>
          <a:off x="0" y="0"/>
          <a:ext cx="0" cy="0"/>
          <a:chOff x="0" y="0"/>
          <a:chExt cx="0" cy="0"/>
        </a:xfrm>
      </p:grpSpPr>
      <p:sp useBgFill="1">
        <p:nvSpPr>
          <p:cNvPr id="3086" name="Rectangle 308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C256A16-6BF0-4580-1EBB-19A565B679F5}"/>
              </a:ext>
            </a:extLst>
          </p:cNvPr>
          <p:cNvSpPr>
            <a:spLocks noGrp="1"/>
          </p:cNvSpPr>
          <p:nvPr>
            <p:ph type="title"/>
          </p:nvPr>
        </p:nvSpPr>
        <p:spPr>
          <a:xfrm>
            <a:off x="630936" y="640080"/>
            <a:ext cx="5189096" cy="1481328"/>
          </a:xfrm>
        </p:spPr>
        <p:txBody>
          <a:bodyPr anchor="b">
            <a:normAutofit/>
          </a:bodyPr>
          <a:lstStyle/>
          <a:p>
            <a:r>
              <a:rPr lang="da-DK" sz="4600" b="1" i="0" u="none" strike="noStrike" dirty="0">
                <a:effectLst/>
                <a:latin typeface="-webkit-standard"/>
              </a:rPr>
              <a:t>Hvad er et program?</a:t>
            </a:r>
            <a:endParaRPr lang="da-DK" sz="4600" b="1" dirty="0"/>
          </a:p>
        </p:txBody>
      </p:sp>
      <p:sp>
        <p:nvSpPr>
          <p:cNvPr id="3088"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89D67329-EADE-51DD-2CB1-93986368FAAB}"/>
              </a:ext>
            </a:extLst>
          </p:cNvPr>
          <p:cNvSpPr>
            <a:spLocks noGrp="1"/>
          </p:cNvSpPr>
          <p:nvPr>
            <p:ph idx="1"/>
          </p:nvPr>
        </p:nvSpPr>
        <p:spPr>
          <a:xfrm>
            <a:off x="630936" y="2660904"/>
            <a:ext cx="4818888" cy="3547872"/>
          </a:xfrm>
        </p:spPr>
        <p:txBody>
          <a:bodyPr anchor="t">
            <a:normAutofit/>
          </a:bodyPr>
          <a:lstStyle/>
          <a:p>
            <a:r>
              <a:rPr lang="da-DK" sz="2200" dirty="0"/>
              <a:t>Et program, også kaldet software, fortæller computeren, hvad den skal gøre.</a:t>
            </a:r>
          </a:p>
          <a:p>
            <a:r>
              <a:rPr lang="da-DK" sz="2200" dirty="0"/>
              <a:t>Programmer kan styre alt fra at tænde til at slukke en computer.</a:t>
            </a:r>
          </a:p>
          <a:p>
            <a:r>
              <a:rPr lang="da-DK" sz="2200" dirty="0"/>
              <a:t>Spil på din pc og smartphone er programmer – selv virusser er programmer.</a:t>
            </a:r>
          </a:p>
        </p:txBody>
      </p:sp>
      <p:pic>
        <p:nvPicPr>
          <p:cNvPr id="3074" name="Picture 2" descr="Computer Programs: Computer Programs And Software">
            <a:extLst>
              <a:ext uri="{FF2B5EF4-FFF2-40B4-BE49-F238E27FC236}">
                <a16:creationId xmlns:a16="http://schemas.microsoft.com/office/drawing/2014/main" id="{D0296AF7-77D1-AA99-1B60-563851183A8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1893665"/>
            <a:ext cx="5458968" cy="3070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7948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217924-9987-B98F-0F5A-6D758D84CDC6}"/>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F2CB274-B791-3119-DA8B-F4B17838DF00}"/>
              </a:ext>
            </a:extLst>
          </p:cNvPr>
          <p:cNvSpPr>
            <a:spLocks noGrp="1"/>
          </p:cNvSpPr>
          <p:nvPr>
            <p:ph type="title"/>
          </p:nvPr>
        </p:nvSpPr>
        <p:spPr>
          <a:xfrm>
            <a:off x="630936" y="640080"/>
            <a:ext cx="4818888" cy="1481328"/>
          </a:xfrm>
        </p:spPr>
        <p:txBody>
          <a:bodyPr anchor="b">
            <a:normAutofit/>
          </a:bodyPr>
          <a:lstStyle/>
          <a:p>
            <a:r>
              <a:rPr lang="da-DK" sz="3800" b="1" dirty="0"/>
              <a:t>Programmeringssprog</a:t>
            </a:r>
          </a:p>
        </p:txBody>
      </p:sp>
      <p:sp>
        <p:nvSpPr>
          <p:cNvPr id="18"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02C12172-EB90-BA2A-88D5-8D6AFD2F9358}"/>
              </a:ext>
            </a:extLst>
          </p:cNvPr>
          <p:cNvSpPr>
            <a:spLocks noGrp="1"/>
          </p:cNvSpPr>
          <p:nvPr>
            <p:ph idx="1"/>
          </p:nvPr>
        </p:nvSpPr>
        <p:spPr>
          <a:xfrm>
            <a:off x="630936" y="2660904"/>
            <a:ext cx="4818888" cy="3547872"/>
          </a:xfrm>
        </p:spPr>
        <p:txBody>
          <a:bodyPr anchor="t">
            <a:normAutofit/>
          </a:bodyPr>
          <a:lstStyle/>
          <a:p>
            <a:r>
              <a:rPr lang="da-DK" sz="2000" b="0" i="0" u="none" strike="noStrike" dirty="0">
                <a:effectLst/>
                <a:latin typeface="-webkit-standard"/>
              </a:rPr>
              <a:t>Sproget, der bruges til at programmere et program, kaldes et </a:t>
            </a:r>
            <a:r>
              <a:rPr lang="da-DK" sz="2000" b="1" i="0" u="none" strike="noStrike" dirty="0">
                <a:effectLst/>
              </a:rPr>
              <a:t>programmeringssprog</a:t>
            </a:r>
            <a:r>
              <a:rPr lang="da-DK" sz="2000" b="0" i="0" u="none" strike="noStrike" dirty="0">
                <a:effectLst/>
                <a:latin typeface="-webkit-standard"/>
              </a:rPr>
              <a:t>. </a:t>
            </a:r>
          </a:p>
          <a:p>
            <a:r>
              <a:rPr lang="da-DK" sz="2000" b="0" i="0" u="none" strike="noStrike" dirty="0">
                <a:effectLst/>
                <a:latin typeface="-webkit-standard"/>
              </a:rPr>
              <a:t>En person, der skriver programmeringssprog, kaldes en </a:t>
            </a:r>
            <a:r>
              <a:rPr lang="da-DK" sz="2000" b="1" i="0" u="none" strike="noStrike" dirty="0">
                <a:effectLst/>
              </a:rPr>
              <a:t>programmør</a:t>
            </a:r>
            <a:r>
              <a:rPr lang="da-DK" sz="2000" b="0" i="0" u="none" strike="noStrike" dirty="0">
                <a:effectLst/>
                <a:latin typeface="-webkit-standard"/>
              </a:rPr>
              <a:t>. </a:t>
            </a:r>
          </a:p>
          <a:p>
            <a:r>
              <a:rPr lang="da-DK" sz="2000" b="0" i="0" u="none" strike="noStrike" dirty="0">
                <a:effectLst/>
                <a:latin typeface="-webkit-standard"/>
              </a:rPr>
              <a:t>Der findes mange forskellige programmeringssprog, som hver har deres unikke funktioner og anvendelsesområder.</a:t>
            </a:r>
            <a:endParaRPr lang="da-DK" sz="2000" dirty="0"/>
          </a:p>
          <a:p>
            <a:r>
              <a:rPr lang="da-DK" sz="2000" dirty="0">
                <a:hlinkClick r:id="rId2"/>
              </a:rPr>
              <a:t>Mest populære programmeringssprog </a:t>
            </a:r>
            <a:r>
              <a:rPr lang="da-DK" sz="2000" dirty="0"/>
              <a:t>fra 1965 - 2024.</a:t>
            </a:r>
          </a:p>
          <a:p>
            <a:endParaRPr lang="da-DK" sz="2000" dirty="0"/>
          </a:p>
          <a:p>
            <a:endParaRPr lang="da-DK" sz="2000" dirty="0"/>
          </a:p>
          <a:p>
            <a:endParaRPr lang="da-DK" sz="2000" dirty="0"/>
          </a:p>
        </p:txBody>
      </p:sp>
      <p:pic>
        <p:nvPicPr>
          <p:cNvPr id="4" name="Billede 3" descr="Et billede, der indeholder tekst, Font/skrifttype, skærmbillede, Grafik&#10;&#10;Automatisk genereret beskrivelse">
            <a:extLst>
              <a:ext uri="{FF2B5EF4-FFF2-40B4-BE49-F238E27FC236}">
                <a16:creationId xmlns:a16="http://schemas.microsoft.com/office/drawing/2014/main" id="{8768A1DB-880E-C9D2-1926-6C5C28A0966F}"/>
              </a:ext>
            </a:extLst>
          </p:cNvPr>
          <p:cNvPicPr>
            <a:picLocks noChangeAspect="1"/>
          </p:cNvPicPr>
          <p:nvPr/>
        </p:nvPicPr>
        <p:blipFill rotWithShape="1">
          <a:blip r:embed="rId3"/>
          <a:srcRect l="2573" r="4793" b="3"/>
          <a:stretch/>
        </p:blipFill>
        <p:spPr>
          <a:xfrm>
            <a:off x="6099048" y="1558013"/>
            <a:ext cx="5458968" cy="3741974"/>
          </a:xfrm>
          <a:prstGeom prst="rect">
            <a:avLst/>
          </a:prstGeom>
        </p:spPr>
      </p:pic>
    </p:spTree>
    <p:extLst>
      <p:ext uri="{BB962C8B-B14F-4D97-AF65-F5344CB8AC3E}">
        <p14:creationId xmlns:p14="http://schemas.microsoft.com/office/powerpoint/2010/main" val="1991911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262D50-F333-ED67-09B5-1A7A4EC4EDE0}"/>
            </a:ext>
          </a:extLst>
        </p:cNvPr>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C1A1C5D3-C053-4EE9-BE1A-419B6E27CC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4" name="Rectangle 43">
            <a:extLst>
              <a:ext uri="{FF2B5EF4-FFF2-40B4-BE49-F238E27FC236}">
                <a16:creationId xmlns:a16="http://schemas.microsoft.com/office/drawing/2014/main" id="{A3473CF9-37EB-43E7-89EF-D2D1C53D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615" y="221673"/>
            <a:ext cx="8384770" cy="1332634"/>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A590EEE3-D0D1-BB73-AEE5-1B0E864773E5}"/>
              </a:ext>
            </a:extLst>
          </p:cNvPr>
          <p:cNvSpPr>
            <a:spLocks noGrp="1"/>
          </p:cNvSpPr>
          <p:nvPr>
            <p:ph type="title"/>
          </p:nvPr>
        </p:nvSpPr>
        <p:spPr>
          <a:xfrm>
            <a:off x="2103121" y="310343"/>
            <a:ext cx="7985759" cy="868823"/>
          </a:xfrm>
        </p:spPr>
        <p:txBody>
          <a:bodyPr vert="horz" lIns="91440" tIns="45720" rIns="91440" bIns="45720" rtlCol="0" anchor="ctr">
            <a:normAutofit/>
          </a:bodyPr>
          <a:lstStyle/>
          <a:p>
            <a:pPr algn="ctr"/>
            <a:r>
              <a:rPr lang="en-US" sz="4000" kern="1200" noProof="0">
                <a:solidFill>
                  <a:schemeClr val="tx1"/>
                </a:solidFill>
                <a:latin typeface="+mj-lt"/>
                <a:ea typeface="+mj-ea"/>
                <a:cs typeface="+mj-cs"/>
              </a:rPr>
              <a:t>Niveauer af programmeringssprog</a:t>
            </a:r>
          </a:p>
        </p:txBody>
      </p:sp>
      <p:sp>
        <p:nvSpPr>
          <p:cNvPr id="46" name="Rectangle: Rounded Corners 45">
            <a:extLst>
              <a:ext uri="{FF2B5EF4-FFF2-40B4-BE49-F238E27FC236}">
                <a16:creationId xmlns:a16="http://schemas.microsoft.com/office/drawing/2014/main" id="{586B4EF9-43BA-4655-A6FF-1D8E21574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3110" y="1211407"/>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4" name="Pladsholder til indhold 3" descr="Et billede, der indeholder tekst, skærmbillede, visitkort, Font/skrifttype&#10;&#10;Automatisk genereret beskrivelse">
            <a:extLst>
              <a:ext uri="{FF2B5EF4-FFF2-40B4-BE49-F238E27FC236}">
                <a16:creationId xmlns:a16="http://schemas.microsoft.com/office/drawing/2014/main" id="{BC5C899D-F26E-3C92-A030-A87E9EDB59D3}"/>
              </a:ext>
            </a:extLst>
          </p:cNvPr>
          <p:cNvPicPr>
            <a:picLocks noGrp="1" noChangeAspect="1"/>
          </p:cNvPicPr>
          <p:nvPr>
            <p:ph idx="1"/>
          </p:nvPr>
        </p:nvPicPr>
        <p:blipFill>
          <a:blip r:embed="rId2"/>
          <a:stretch>
            <a:fillRect/>
          </a:stretch>
        </p:blipFill>
        <p:spPr>
          <a:xfrm>
            <a:off x="670156" y="2139484"/>
            <a:ext cx="10851687" cy="4096512"/>
          </a:xfrm>
          <a:prstGeom prst="rect">
            <a:avLst/>
          </a:prstGeom>
        </p:spPr>
      </p:pic>
    </p:spTree>
    <p:extLst>
      <p:ext uri="{BB962C8B-B14F-4D97-AF65-F5344CB8AC3E}">
        <p14:creationId xmlns:p14="http://schemas.microsoft.com/office/powerpoint/2010/main" val="1727768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C15F3F-0B34-88F2-0D68-C1544BFD6E29}"/>
            </a:ext>
          </a:extLst>
        </p:cNvPr>
        <p:cNvGrpSpPr/>
        <p:nvPr/>
      </p:nvGrpSpPr>
      <p:grpSpPr>
        <a:xfrm>
          <a:off x="0" y="0"/>
          <a:ext cx="0" cy="0"/>
          <a:chOff x="0" y="0"/>
          <a:chExt cx="0" cy="0"/>
        </a:xfrm>
      </p:grpSpPr>
      <p:sp useBgFill="1">
        <p:nvSpPr>
          <p:cNvPr id="2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CF1D6C9-6810-6B22-0331-69AF79D0DD92}"/>
              </a:ext>
            </a:extLst>
          </p:cNvPr>
          <p:cNvSpPr>
            <a:spLocks noGrp="1"/>
          </p:cNvSpPr>
          <p:nvPr>
            <p:ph type="title"/>
          </p:nvPr>
        </p:nvSpPr>
        <p:spPr>
          <a:xfrm>
            <a:off x="838200" y="365125"/>
            <a:ext cx="10515600" cy="1325563"/>
          </a:xfrm>
        </p:spPr>
        <p:txBody>
          <a:bodyPr>
            <a:normAutofit/>
          </a:bodyPr>
          <a:lstStyle/>
          <a:p>
            <a:r>
              <a:rPr lang="da-DK" sz="4200" dirty="0">
                <a:latin typeface="-webkit-standard"/>
              </a:rPr>
              <a:t>F</a:t>
            </a:r>
            <a:r>
              <a:rPr lang="da-DK" sz="4200" b="0" i="0" u="none" strike="noStrike" dirty="0">
                <a:effectLst/>
                <a:latin typeface="-webkit-standard"/>
              </a:rPr>
              <a:t>em vigtige begreber inden for programmering</a:t>
            </a:r>
            <a:endParaRPr lang="da-DK" sz="4200" dirty="0"/>
          </a:p>
        </p:txBody>
      </p:sp>
      <p:sp>
        <p:nvSpPr>
          <p:cNvPr id="2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ladsholder til indhold 2">
            <a:extLst>
              <a:ext uri="{FF2B5EF4-FFF2-40B4-BE49-F238E27FC236}">
                <a16:creationId xmlns:a16="http://schemas.microsoft.com/office/drawing/2014/main" id="{624E30C8-70DF-7CCA-713B-899380508081}"/>
              </a:ext>
            </a:extLst>
          </p:cNvPr>
          <p:cNvSpPr>
            <a:spLocks noGrp="1"/>
          </p:cNvSpPr>
          <p:nvPr>
            <p:ph idx="1"/>
          </p:nvPr>
        </p:nvSpPr>
        <p:spPr>
          <a:xfrm>
            <a:off x="838200" y="1929384"/>
            <a:ext cx="10515600" cy="4251960"/>
          </a:xfrm>
        </p:spPr>
        <p:txBody>
          <a:bodyPr>
            <a:normAutofit/>
          </a:bodyPr>
          <a:lstStyle/>
          <a:p>
            <a:pPr marL="0" indent="0">
              <a:buNone/>
            </a:pPr>
            <a:endParaRPr lang="da-DK" sz="2200" b="0" i="0" u="none" strike="noStrike" dirty="0">
              <a:effectLst/>
            </a:endParaRPr>
          </a:p>
          <a:p>
            <a:pPr marL="342900" indent="-342900">
              <a:buFont typeface="+mj-lt"/>
              <a:buAutoNum type="arabicPeriod"/>
            </a:pPr>
            <a:r>
              <a:rPr lang="da-DK" sz="2200" b="1" i="0" u="none" strike="noStrike" dirty="0">
                <a:effectLst/>
              </a:rPr>
              <a:t>Funktion ⚙️</a:t>
            </a:r>
            <a:r>
              <a:rPr lang="da-DK" sz="2200" b="0" i="0" u="none" strike="noStrike" dirty="0">
                <a:effectLst/>
              </a:rPr>
              <a:t>: En blok af kode, der udfører en specifik opgave og gør koden nemmere at organisere og genbruge.</a:t>
            </a:r>
          </a:p>
          <a:p>
            <a:pPr marL="342900" indent="-342900">
              <a:buFont typeface="+mj-lt"/>
              <a:buAutoNum type="arabicPeriod"/>
            </a:pPr>
            <a:r>
              <a:rPr lang="da-DK" sz="2200" b="1" i="0" u="none" strike="noStrike" dirty="0">
                <a:effectLst/>
              </a:rPr>
              <a:t>Sekvens ➡️</a:t>
            </a:r>
            <a:r>
              <a:rPr lang="da-DK" sz="2200" b="0" i="0" u="none" strike="noStrike" dirty="0">
                <a:effectLst/>
              </a:rPr>
              <a:t>: Rækkefølgen af handlinger, som computeren følger trin for trin.</a:t>
            </a:r>
          </a:p>
          <a:p>
            <a:pPr marL="342900" indent="-342900">
              <a:buFont typeface="+mj-lt"/>
              <a:buAutoNum type="arabicPeriod"/>
            </a:pPr>
            <a:r>
              <a:rPr lang="da-DK" sz="2200" b="1" i="0" u="none" strike="noStrike" dirty="0">
                <a:effectLst/>
              </a:rPr>
              <a:t>Forgrening 🔀</a:t>
            </a:r>
            <a:r>
              <a:rPr lang="da-DK" sz="2200" b="0" i="0" u="none" strike="noStrike" dirty="0">
                <a:effectLst/>
              </a:rPr>
              <a:t>: Mulighed for at vælge forskellige veje i programmet baseret på betingelser.</a:t>
            </a:r>
          </a:p>
          <a:p>
            <a:pPr marL="342900" indent="-342900">
              <a:buFont typeface="+mj-lt"/>
              <a:buAutoNum type="arabicPeriod"/>
            </a:pPr>
            <a:r>
              <a:rPr lang="da-DK" sz="2200" b="1" i="0" u="none" strike="noStrike" dirty="0">
                <a:effectLst/>
              </a:rPr>
              <a:t>Løkker 🔄</a:t>
            </a:r>
            <a:r>
              <a:rPr lang="da-DK" sz="2200" b="0" i="0" u="none" strike="noStrike" dirty="0">
                <a:effectLst/>
              </a:rPr>
              <a:t>: Gentagelse af en proces, så den samme kode ikke skrives flere gange.</a:t>
            </a:r>
          </a:p>
          <a:p>
            <a:pPr marL="342900" indent="-342900">
              <a:buFont typeface="+mj-lt"/>
              <a:buAutoNum type="arabicPeriod"/>
            </a:pPr>
            <a:r>
              <a:rPr lang="da-DK" sz="2200" b="1" i="0" u="none" strike="noStrike" dirty="0">
                <a:effectLst/>
              </a:rPr>
              <a:t>Variabler 📦</a:t>
            </a:r>
            <a:r>
              <a:rPr lang="da-DK" sz="2200" b="0" i="0" u="none" strike="noStrike" dirty="0">
                <a:effectLst/>
              </a:rPr>
              <a:t>: Opbevaring af data, som programmet kan hente og ændre.</a:t>
            </a:r>
          </a:p>
          <a:p>
            <a:pPr>
              <a:buFont typeface="Arial" panose="020B0604020202020204" pitchFamily="34" charset="0"/>
              <a:buChar char="•"/>
            </a:pPr>
            <a:endParaRPr lang="da-DK" sz="2200" b="0" i="0" u="none" strike="noStrike" dirty="0">
              <a:effectLst/>
            </a:endParaRPr>
          </a:p>
        </p:txBody>
      </p:sp>
    </p:spTree>
    <p:extLst>
      <p:ext uri="{BB962C8B-B14F-4D97-AF65-F5344CB8AC3E}">
        <p14:creationId xmlns:p14="http://schemas.microsoft.com/office/powerpoint/2010/main" val="1933634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DB90EDA9-2517-46EC-B6D4-3918D04786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1C34421-8193-18A4-FF31-0AB75836636F}"/>
              </a:ext>
            </a:extLst>
          </p:cNvPr>
          <p:cNvSpPr>
            <a:spLocks noGrp="1"/>
          </p:cNvSpPr>
          <p:nvPr>
            <p:ph type="title"/>
          </p:nvPr>
        </p:nvSpPr>
        <p:spPr>
          <a:xfrm>
            <a:off x="612648" y="1078992"/>
            <a:ext cx="6272784" cy="1536192"/>
          </a:xfrm>
        </p:spPr>
        <p:txBody>
          <a:bodyPr anchor="b">
            <a:normAutofit/>
          </a:bodyPr>
          <a:lstStyle/>
          <a:p>
            <a:r>
              <a:rPr lang="da-DK" sz="5200" b="0" i="0" u="none" strike="noStrike">
                <a:effectLst/>
                <a:latin typeface="Söhne"/>
              </a:rPr>
              <a:t>Blokprogrammering</a:t>
            </a:r>
            <a:endParaRPr lang="da-DK" sz="5200"/>
          </a:p>
        </p:txBody>
      </p:sp>
      <p:sp>
        <p:nvSpPr>
          <p:cNvPr id="78" name="Rectangle 77">
            <a:extLst>
              <a:ext uri="{FF2B5EF4-FFF2-40B4-BE49-F238E27FC236}">
                <a16:creationId xmlns:a16="http://schemas.microsoft.com/office/drawing/2014/main" id="{D449B1F2-532C-44C7-8AC7-28EA15EE0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039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5" name="Picture 4" descr="Et billede, der indeholder tekst, skærmbillede, computer, Udlæsningsenhed&#10;&#10;Automatisk genereret beskrivelse">
            <a:extLst>
              <a:ext uri="{FF2B5EF4-FFF2-40B4-BE49-F238E27FC236}">
                <a16:creationId xmlns:a16="http://schemas.microsoft.com/office/drawing/2014/main" id="{E1E7393C-935C-3484-2FCB-A41C0057E40B}"/>
              </a:ext>
            </a:extLst>
          </p:cNvPr>
          <p:cNvPicPr>
            <a:picLocks noChangeAspect="1"/>
          </p:cNvPicPr>
          <p:nvPr/>
        </p:nvPicPr>
        <p:blipFill>
          <a:blip r:embed="rId3">
            <a:extLst>
              <a:ext uri="{837473B0-CC2E-450A-ABE3-18F120FF3D39}">
                <a1611:picAttrSrcUrl xmlns:a1611="http://schemas.microsoft.com/office/drawing/2016/11/main" r:id="rId4"/>
              </a:ext>
            </a:extLst>
          </a:blip>
          <a:srcRect t="1317" b="1160"/>
          <a:stretch/>
        </p:blipFill>
        <p:spPr>
          <a:xfrm>
            <a:off x="7684008" y="10"/>
            <a:ext cx="4507992" cy="2934576"/>
          </a:xfrm>
          <a:prstGeom prst="rect">
            <a:avLst/>
          </a:prstGeom>
        </p:spPr>
      </p:pic>
      <p:sp>
        <p:nvSpPr>
          <p:cNvPr id="80" name="Rectangle 79">
            <a:extLst>
              <a:ext uri="{FF2B5EF4-FFF2-40B4-BE49-F238E27FC236}">
                <a16:creationId xmlns:a16="http://schemas.microsoft.com/office/drawing/2014/main" id="{EE7D3784-5CF9-4282-9B1C-52395785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792"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FD49F1C4-A812-E8DA-9971-2C87D7E0F9E5}"/>
              </a:ext>
            </a:extLst>
          </p:cNvPr>
          <p:cNvSpPr>
            <a:spLocks noGrp="1"/>
          </p:cNvSpPr>
          <p:nvPr>
            <p:ph idx="1"/>
          </p:nvPr>
        </p:nvSpPr>
        <p:spPr>
          <a:xfrm>
            <a:off x="612648" y="3355848"/>
            <a:ext cx="6272784" cy="2825496"/>
          </a:xfrm>
        </p:spPr>
        <p:txBody>
          <a:bodyPr>
            <a:normAutofit/>
          </a:bodyPr>
          <a:lstStyle/>
          <a:p>
            <a:pPr marL="0" indent="0">
              <a:buNone/>
            </a:pPr>
            <a:r>
              <a:rPr lang="da-DK" sz="1900" b="0" i="0" u="none" strike="noStrike" dirty="0">
                <a:effectLst/>
                <a:latin typeface="-webkit-standard"/>
              </a:rPr>
              <a:t>Blokprogrammering er en visuel metode, hvor man bygger programmer ved at trække og slippe blokke med instruktioner. Denne tilgang gør det nemmere at forstå programmering uden at skrive kode, da hver blok repræsenterer en handling eller funktion. Det hjælper med at lære grundlæggende logik og rækkefølge, og er velegnet til begyndere, da det skaber overblik og reducerer kompleksiteten i at programmere.</a:t>
            </a:r>
          </a:p>
          <a:p>
            <a:pPr marL="0" indent="0">
              <a:buNone/>
            </a:pPr>
            <a:r>
              <a:rPr lang="da-DK" sz="1900" b="0" i="0" u="none" strike="noStrike" dirty="0">
                <a:effectLst/>
                <a:latin typeface="-webkit-standard"/>
              </a:rPr>
              <a:t>Kender du blokprogrammering fra før?</a:t>
            </a:r>
            <a:endParaRPr lang="da-DK" sz="1900" dirty="0"/>
          </a:p>
          <a:p>
            <a:pPr marL="0" indent="0">
              <a:buNone/>
            </a:pPr>
            <a:endParaRPr lang="da-DK" sz="1900" dirty="0"/>
          </a:p>
        </p:txBody>
      </p:sp>
      <p:pic>
        <p:nvPicPr>
          <p:cNvPr id="9" name="Billede 8" descr="Et billede, der indeholder tekst, skærmbillede, frugt, æble&#10;&#10;Automatisk genereret beskrivelse">
            <a:extLst>
              <a:ext uri="{FF2B5EF4-FFF2-40B4-BE49-F238E27FC236}">
                <a16:creationId xmlns:a16="http://schemas.microsoft.com/office/drawing/2014/main" id="{6943B255-A0D0-0826-15DF-416C6375BBAE}"/>
              </a:ext>
            </a:extLst>
          </p:cNvPr>
          <p:cNvPicPr>
            <a:picLocks noChangeAspect="1"/>
          </p:cNvPicPr>
          <p:nvPr/>
        </p:nvPicPr>
        <p:blipFill>
          <a:blip r:embed="rId5"/>
          <a:srcRect t="1969" r="3" b="11881"/>
          <a:stretch/>
        </p:blipFill>
        <p:spPr>
          <a:xfrm>
            <a:off x="7684008" y="3172968"/>
            <a:ext cx="4507992" cy="3685032"/>
          </a:xfrm>
          <a:prstGeom prst="rect">
            <a:avLst/>
          </a:prstGeom>
        </p:spPr>
      </p:pic>
      <p:sp>
        <p:nvSpPr>
          <p:cNvPr id="4" name="Tekstfelt 3">
            <a:extLst>
              <a:ext uri="{FF2B5EF4-FFF2-40B4-BE49-F238E27FC236}">
                <a16:creationId xmlns:a16="http://schemas.microsoft.com/office/drawing/2014/main" id="{55902204-2BF7-F096-4F21-186E9944EBF4}"/>
              </a:ext>
            </a:extLst>
          </p:cNvPr>
          <p:cNvSpPr txBox="1"/>
          <p:nvPr/>
        </p:nvSpPr>
        <p:spPr>
          <a:xfrm>
            <a:off x="9647714" y="6870700"/>
            <a:ext cx="2544286" cy="200055"/>
          </a:xfrm>
          <a:prstGeom prst="rect">
            <a:avLst/>
          </a:prstGeom>
          <a:solidFill>
            <a:srgbClr val="000000"/>
          </a:solidFill>
        </p:spPr>
        <p:txBody>
          <a:bodyPr wrap="none" rtlCol="0">
            <a:spAutoFit/>
          </a:bodyPr>
          <a:lstStyle/>
          <a:p>
            <a:pPr algn="r">
              <a:spcAft>
                <a:spcPts val="600"/>
              </a:spcAft>
            </a:pPr>
            <a:r>
              <a:rPr lang="da-DK" sz="700">
                <a:solidFill>
                  <a:srgbClr val="FFFFFF"/>
                </a:solidFill>
                <a:hlinkClick r:id="rId6" tooltip="https://sv.wikipedia.org/wiki/Grafiskt_programmeringsspr%C3%A5k">
                  <a:extLst>
                    <a:ext uri="{A12FA001-AC4F-418D-AE19-62706E023703}">
                      <ahyp:hlinkClr xmlns:ahyp="http://schemas.microsoft.com/office/drawing/2018/hyperlinkcolor" val="tx"/>
                    </a:ext>
                  </a:extLst>
                </a:hlinkClick>
              </a:rPr>
              <a:t>Dette billede</a:t>
            </a:r>
            <a:r>
              <a:rPr lang="da-DK" sz="700">
                <a:solidFill>
                  <a:srgbClr val="FFFFFF"/>
                </a:solidFill>
              </a:rPr>
              <a:t> efter Ukendt forfatter er licenseret under </a:t>
            </a:r>
            <a:r>
              <a:rPr lang="da-DK" sz="700">
                <a:solidFill>
                  <a:srgbClr val="FFFFFF"/>
                </a:solidFill>
                <a:hlinkClick r:id="rId7" tooltip="https://creativecommons.org/licenses/by-sa/3.0/">
                  <a:extLst>
                    <a:ext uri="{A12FA001-AC4F-418D-AE19-62706E023703}">
                      <ahyp:hlinkClr xmlns:ahyp="http://schemas.microsoft.com/office/drawing/2018/hyperlinkcolor" val="tx"/>
                    </a:ext>
                  </a:extLst>
                </a:hlinkClick>
              </a:rPr>
              <a:t>CC BY-SA</a:t>
            </a:r>
            <a:endParaRPr lang="da-DK" sz="700">
              <a:solidFill>
                <a:srgbClr val="FFFFFF"/>
              </a:solidFill>
            </a:endParaRPr>
          </a:p>
        </p:txBody>
      </p:sp>
      <p:sp>
        <p:nvSpPr>
          <p:cNvPr id="7" name="Tekstfelt 6">
            <a:extLst>
              <a:ext uri="{FF2B5EF4-FFF2-40B4-BE49-F238E27FC236}">
                <a16:creationId xmlns:a16="http://schemas.microsoft.com/office/drawing/2014/main" id="{FA2DB6F2-7FFE-8450-0655-EDD5F2EC0709}"/>
              </a:ext>
            </a:extLst>
          </p:cNvPr>
          <p:cNvSpPr txBox="1"/>
          <p:nvPr/>
        </p:nvSpPr>
        <p:spPr>
          <a:xfrm>
            <a:off x="7090728" y="6870700"/>
            <a:ext cx="2544286" cy="200055"/>
          </a:xfrm>
          <a:prstGeom prst="rect">
            <a:avLst/>
          </a:prstGeom>
          <a:solidFill>
            <a:srgbClr val="000000"/>
          </a:solidFill>
        </p:spPr>
        <p:txBody>
          <a:bodyPr wrap="none" rtlCol="0">
            <a:spAutoFit/>
          </a:bodyPr>
          <a:lstStyle/>
          <a:p>
            <a:pPr algn="r">
              <a:spcAft>
                <a:spcPts val="600"/>
              </a:spcAft>
            </a:pPr>
            <a:r>
              <a:rPr lang="da-DK" sz="700" dirty="0">
                <a:solidFill>
                  <a:srgbClr val="FFFFFF"/>
                </a:solidFill>
                <a:hlinkClick r:id="rId6" tooltip="https://sv.wikipedia.org/wiki/Grafiskt_programmeringsspr%C3%A5k">
                  <a:extLst>
                    <a:ext uri="{A12FA001-AC4F-418D-AE19-62706E023703}">
                      <ahyp:hlinkClr xmlns:ahyp="http://schemas.microsoft.com/office/drawing/2018/hyperlinkcolor" val="tx"/>
                    </a:ext>
                  </a:extLst>
                </a:hlinkClick>
              </a:rPr>
              <a:t>Dette billede</a:t>
            </a:r>
            <a:r>
              <a:rPr lang="da-DK" sz="700" dirty="0">
                <a:solidFill>
                  <a:srgbClr val="FFFFFF"/>
                </a:solidFill>
              </a:rPr>
              <a:t> efter Ukendt forfatter er licenseret under </a:t>
            </a:r>
            <a:r>
              <a:rPr lang="da-DK" sz="700" dirty="0">
                <a:solidFill>
                  <a:srgbClr val="FFFFFF"/>
                </a:solidFill>
                <a:hlinkClick r:id="rId7" tooltip="https://creativecommons.org/licenses/by-sa/3.0/">
                  <a:extLst>
                    <a:ext uri="{A12FA001-AC4F-418D-AE19-62706E023703}">
                      <ahyp:hlinkClr xmlns:ahyp="http://schemas.microsoft.com/office/drawing/2018/hyperlinkcolor" val="tx"/>
                    </a:ext>
                  </a:extLst>
                </a:hlinkClick>
              </a:rPr>
              <a:t>CC BY-SA</a:t>
            </a:r>
            <a:endParaRPr lang="da-DK" sz="700" dirty="0">
              <a:solidFill>
                <a:srgbClr val="FFFFFF"/>
              </a:solidFill>
            </a:endParaRPr>
          </a:p>
        </p:txBody>
      </p:sp>
    </p:spTree>
    <p:extLst>
      <p:ext uri="{BB962C8B-B14F-4D97-AF65-F5344CB8AC3E}">
        <p14:creationId xmlns:p14="http://schemas.microsoft.com/office/powerpoint/2010/main" val="2976135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3EBB49F9-A739-1449-AE57-5E5ADF3B2790}"/>
              </a:ext>
            </a:extLst>
          </p:cNvPr>
          <p:cNvSpPr>
            <a:spLocks noGrp="1"/>
          </p:cNvSpPr>
          <p:nvPr>
            <p:ph type="title"/>
          </p:nvPr>
        </p:nvSpPr>
        <p:spPr>
          <a:xfrm>
            <a:off x="1115568" y="548640"/>
            <a:ext cx="10168128" cy="1179576"/>
          </a:xfrm>
        </p:spPr>
        <p:txBody>
          <a:bodyPr>
            <a:normAutofit/>
          </a:bodyPr>
          <a:lstStyle/>
          <a:p>
            <a:r>
              <a:rPr lang="da-DK" sz="4000" b="1" dirty="0"/>
              <a:t>Øvelse 1: Klassisk labyrint </a:t>
            </a:r>
            <a:r>
              <a:rPr lang="da-DK" sz="4000" dirty="0"/>
              <a:t>– 25 minutter</a:t>
            </a:r>
            <a:endParaRPr lang="da-DK" sz="4000" b="1"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BA01C753-97A5-D441-A723-59355F4FBC85}"/>
              </a:ext>
            </a:extLst>
          </p:cNvPr>
          <p:cNvSpPr>
            <a:spLocks noGrp="1"/>
          </p:cNvSpPr>
          <p:nvPr>
            <p:ph idx="1"/>
          </p:nvPr>
        </p:nvSpPr>
        <p:spPr>
          <a:xfrm>
            <a:off x="626850" y="2481942"/>
            <a:ext cx="4928561" cy="3953363"/>
          </a:xfrm>
        </p:spPr>
        <p:txBody>
          <a:bodyPr>
            <a:noAutofit/>
          </a:bodyPr>
          <a:lstStyle/>
          <a:p>
            <a:pPr marL="457200" indent="-457200">
              <a:buFont typeface="+mj-lt"/>
              <a:buAutoNum type="arabicPeriod"/>
            </a:pPr>
            <a:r>
              <a:rPr lang="da-DK" sz="2500" b="0" i="0" u="none" strike="noStrike" dirty="0">
                <a:effectLst/>
              </a:rPr>
              <a:t>Gå ind på </a:t>
            </a:r>
            <a:r>
              <a:rPr lang="da-DK" sz="2500" b="0" i="0" u="none" strike="noStrike" dirty="0">
                <a:effectLst/>
                <a:hlinkClick r:id="rId2"/>
              </a:rPr>
              <a:t>https://code.org/</a:t>
            </a:r>
            <a:endParaRPr lang="da-DK" sz="2500" b="0" i="0" u="none" strike="noStrike" dirty="0">
              <a:effectLst/>
            </a:endParaRPr>
          </a:p>
          <a:p>
            <a:pPr marL="457200" indent="-457200">
              <a:buFont typeface="+mj-lt"/>
              <a:buAutoNum type="arabicPeriod"/>
            </a:pPr>
            <a:r>
              <a:rPr lang="da-DK" sz="2500" b="0" i="0" u="none" strike="noStrike" dirty="0">
                <a:effectLst/>
              </a:rPr>
              <a:t>Klik på </a:t>
            </a:r>
            <a:r>
              <a:rPr lang="da-DK" sz="2500" b="1" i="0" u="none" strike="noStrike" dirty="0">
                <a:effectLst/>
              </a:rPr>
              <a:t>"Log ind"</a:t>
            </a:r>
            <a:r>
              <a:rPr lang="da-DK" sz="2500" b="0" i="0" u="none" strike="noStrike" dirty="0">
                <a:effectLst/>
              </a:rPr>
              <a:t> øverst til højre og opret en bruger.</a:t>
            </a:r>
          </a:p>
          <a:p>
            <a:pPr marL="457200" indent="-457200">
              <a:buFont typeface="+mj-lt"/>
              <a:buAutoNum type="arabicPeriod"/>
            </a:pPr>
            <a:r>
              <a:rPr lang="da-DK" sz="2500" b="0" i="0" u="none" strike="noStrike" dirty="0">
                <a:effectLst/>
              </a:rPr>
              <a:t>Når din bruger er oprettet, gå til </a:t>
            </a:r>
            <a:r>
              <a:rPr lang="da-DK" sz="2500" b="0" i="0" u="none" strike="noStrike" dirty="0">
                <a:effectLst/>
                <a:hlinkClick r:id="rId3"/>
              </a:rPr>
              <a:t>https://studio.code.org/join</a:t>
            </a:r>
            <a:endParaRPr lang="da-DK" sz="2500" b="0" i="0" u="none" strike="noStrike" dirty="0">
              <a:effectLst/>
            </a:endParaRPr>
          </a:p>
          <a:p>
            <a:pPr marL="457200" indent="-457200">
              <a:buFont typeface="+mj-lt"/>
              <a:buAutoNum type="arabicPeriod"/>
            </a:pPr>
            <a:r>
              <a:rPr lang="da-DK" sz="2500" b="0" i="0" u="none" strike="noStrike" dirty="0">
                <a:effectLst/>
              </a:rPr>
              <a:t>Indtast </a:t>
            </a:r>
            <a:r>
              <a:rPr lang="da-DK" sz="2500" i="0" u="none" strike="noStrike" dirty="0">
                <a:effectLst/>
              </a:rPr>
              <a:t>sektionskoden: </a:t>
            </a:r>
            <a:r>
              <a:rPr lang="da-DK" sz="2500" b="1" dirty="0"/>
              <a:t>BMFXSD</a:t>
            </a:r>
            <a:endParaRPr lang="da-DK" sz="2500" b="0" i="0" u="none" strike="noStrike" dirty="0">
              <a:effectLst/>
            </a:endParaRPr>
          </a:p>
          <a:p>
            <a:pPr marL="457200" indent="-457200">
              <a:buFont typeface="+mj-lt"/>
              <a:buAutoNum type="arabicPeriod"/>
            </a:pPr>
            <a:r>
              <a:rPr lang="da-DK" sz="2500" b="0" i="0" u="none" strike="noStrike" dirty="0">
                <a:effectLst/>
              </a:rPr>
              <a:t>Tryk på </a:t>
            </a:r>
            <a:r>
              <a:rPr lang="da-DK" sz="2500" b="1" i="0" u="none" strike="noStrike" dirty="0">
                <a:effectLst/>
              </a:rPr>
              <a:t>"Join"</a:t>
            </a:r>
            <a:r>
              <a:rPr lang="da-DK" sz="2500" b="0" i="0" u="none" strike="noStrike" dirty="0">
                <a:effectLst/>
              </a:rPr>
              <a:t>-knappen.</a:t>
            </a:r>
          </a:p>
        </p:txBody>
      </p:sp>
      <p:pic>
        <p:nvPicPr>
          <p:cNvPr id="4" name="Picture 6" descr="Et billede, der indeholder tekst, smil, Ansigt, tegneserie&#10;&#10;Automatisk genereret beskrivelse">
            <a:extLst>
              <a:ext uri="{FF2B5EF4-FFF2-40B4-BE49-F238E27FC236}">
                <a16:creationId xmlns:a16="http://schemas.microsoft.com/office/drawing/2014/main" id="{DCF18742-DD14-A6B3-E8C2-6B1ED2C3B2A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220" t="19275" r="181" b="985"/>
          <a:stretch/>
        </p:blipFill>
        <p:spPr bwMode="auto">
          <a:xfrm>
            <a:off x="5917721" y="2214513"/>
            <a:ext cx="5804887" cy="4271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9556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3C2AF1E6-577D-377F-2212-BE413EF7DBD5}"/>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a:solidFill>
                  <a:schemeClr val="bg1">
                    <a:lumMod val="95000"/>
                    <a:lumOff val="5000"/>
                  </a:schemeClr>
                </a:solidFill>
              </a:rPr>
              <a:t>💬 </a:t>
            </a:r>
            <a:r>
              <a:rPr lang="en-US" sz="5400" b="1">
                <a:solidFill>
                  <a:schemeClr val="bg1">
                    <a:lumMod val="95000"/>
                    <a:lumOff val="5000"/>
                  </a:schemeClr>
                </a:solidFill>
              </a:rPr>
              <a:t>Opsamling</a:t>
            </a:r>
            <a:r>
              <a:rPr lang="en-US" sz="5400">
                <a:solidFill>
                  <a:schemeClr val="bg1">
                    <a:lumMod val="95000"/>
                    <a:lumOff val="5000"/>
                  </a:schemeClr>
                </a:solidFill>
              </a:rPr>
              <a:t> – 5 minutter</a:t>
            </a:r>
          </a:p>
        </p:txBody>
      </p:sp>
    </p:spTree>
    <p:extLst>
      <p:ext uri="{BB962C8B-B14F-4D97-AF65-F5344CB8AC3E}">
        <p14:creationId xmlns:p14="http://schemas.microsoft.com/office/powerpoint/2010/main" val="243814954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3DE736-F8EA-8659-7F2D-FEC2A27C7A97}"/>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C7F6323B-DF2D-80DB-5CFC-8935AB78AC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993826D4-94B7-1596-926D-53FEF0D68C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3EA894C7-0C30-9290-BF8D-60E369CF1B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D1549B74-8333-33E8-7DCA-546B4506B30F}"/>
              </a:ext>
            </a:extLst>
          </p:cNvPr>
          <p:cNvSpPr>
            <a:spLocks noGrp="1"/>
          </p:cNvSpPr>
          <p:nvPr>
            <p:ph type="title"/>
          </p:nvPr>
        </p:nvSpPr>
        <p:spPr>
          <a:xfrm>
            <a:off x="1115568" y="548640"/>
            <a:ext cx="10168128" cy="1179576"/>
          </a:xfrm>
        </p:spPr>
        <p:txBody>
          <a:bodyPr>
            <a:normAutofit fontScale="90000"/>
          </a:bodyPr>
          <a:lstStyle/>
          <a:p>
            <a:r>
              <a:rPr lang="da-DK" sz="4000" b="1" dirty="0"/>
              <a:t>Øvelse 2 (gruppearbejde): </a:t>
            </a:r>
            <a:r>
              <a:rPr lang="da-DK" sz="4000" b="1" dirty="0">
                <a:hlinkClick r:id="rId2"/>
              </a:rPr>
              <a:t>L</a:t>
            </a:r>
            <a:r>
              <a:rPr lang="da-DK" sz="4000" b="1" i="0" u="none" strike="noStrike" dirty="0">
                <a:effectLst/>
                <a:hlinkClick r:id="rId2"/>
              </a:rPr>
              <a:t>abyrintopgave i papirform</a:t>
            </a:r>
            <a:r>
              <a:rPr lang="da-DK" sz="4000" b="1" i="0" u="none" strike="noStrike" dirty="0">
                <a:effectLst/>
              </a:rPr>
              <a:t> </a:t>
            </a:r>
            <a:r>
              <a:rPr lang="da-DK" sz="4000" dirty="0"/>
              <a:t>– 15 minutter</a:t>
            </a:r>
          </a:p>
        </p:txBody>
      </p:sp>
      <p:sp>
        <p:nvSpPr>
          <p:cNvPr id="14" name="Rectangle 13">
            <a:extLst>
              <a:ext uri="{FF2B5EF4-FFF2-40B4-BE49-F238E27FC236}">
                <a16:creationId xmlns:a16="http://schemas.microsoft.com/office/drawing/2014/main" id="{429F5825-7B82-FEAF-D4B8-38293E606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5F65D36D-9B95-7E4A-F888-62240B9C0245}"/>
              </a:ext>
            </a:extLst>
          </p:cNvPr>
          <p:cNvSpPr>
            <a:spLocks noGrp="1"/>
          </p:cNvSpPr>
          <p:nvPr>
            <p:ph idx="1"/>
          </p:nvPr>
        </p:nvSpPr>
        <p:spPr>
          <a:xfrm>
            <a:off x="626850" y="2481942"/>
            <a:ext cx="5283620" cy="3953363"/>
          </a:xfrm>
        </p:spPr>
        <p:txBody>
          <a:bodyPr>
            <a:noAutofit/>
          </a:bodyPr>
          <a:lstStyle/>
          <a:p>
            <a:pPr marL="0" indent="0">
              <a:buNone/>
            </a:pPr>
            <a:r>
              <a:rPr lang="da-DK" sz="2200" b="0" i="0" u="none" strike="noStrike" dirty="0">
                <a:effectLst/>
                <a:latin typeface="-webkit-standard"/>
              </a:rPr>
              <a:t>Hjælp robotten fra </a:t>
            </a:r>
            <a:r>
              <a:rPr lang="da-DK" sz="2200" b="1" i="0" u="none" strike="noStrike" dirty="0">
                <a:effectLst/>
              </a:rPr>
              <a:t>start</a:t>
            </a:r>
            <a:r>
              <a:rPr lang="da-DK" sz="2200" b="0" i="0" u="none" strike="noStrike" dirty="0">
                <a:effectLst/>
                <a:latin typeface="-webkit-standard"/>
              </a:rPr>
              <a:t> til </a:t>
            </a:r>
            <a:r>
              <a:rPr lang="da-DK" sz="2200" b="1" i="0" u="none" strike="noStrike" dirty="0">
                <a:effectLst/>
              </a:rPr>
              <a:t>slut</a:t>
            </a:r>
            <a:r>
              <a:rPr lang="da-DK" sz="2200" b="0" i="0" u="none" strike="noStrike" dirty="0">
                <a:effectLst/>
                <a:latin typeface="-webkit-standard"/>
              </a:rPr>
              <a:t> ved at bruge blokke til at navigere gennem labyrinten.</a:t>
            </a:r>
          </a:p>
          <a:p>
            <a:pPr marL="0" indent="0">
              <a:buNone/>
            </a:pPr>
            <a:endParaRPr lang="da-DK" sz="2200" dirty="0"/>
          </a:p>
          <a:p>
            <a:pPr marL="514350" indent="-514350">
              <a:buFont typeface="+mj-lt"/>
              <a:buAutoNum type="arabicPeriod"/>
            </a:pPr>
            <a:r>
              <a:rPr lang="da-DK" sz="2200" b="1" i="0" u="none" strike="noStrike" dirty="0">
                <a:effectLst/>
              </a:rPr>
              <a:t>Vælg Sværhedsgrad</a:t>
            </a:r>
            <a:endParaRPr lang="da-DK" sz="2200" b="0" i="0" u="none" strike="noStrike" dirty="0">
              <a:effectLst/>
            </a:endParaRPr>
          </a:p>
          <a:p>
            <a:pPr lvl="1"/>
            <a:r>
              <a:rPr lang="da-DK" sz="2200" b="1" i="0" u="none" strike="noStrike" dirty="0">
                <a:effectLst/>
              </a:rPr>
              <a:t>Grøn</a:t>
            </a:r>
            <a:r>
              <a:rPr lang="da-DK" sz="2200" b="0" i="0" u="none" strike="noStrike" dirty="0">
                <a:effectLst/>
              </a:rPr>
              <a:t>: Let</a:t>
            </a:r>
          </a:p>
          <a:p>
            <a:pPr lvl="1"/>
            <a:r>
              <a:rPr lang="da-DK" sz="2200" b="1" i="0" u="none" strike="noStrike" dirty="0">
                <a:effectLst/>
              </a:rPr>
              <a:t>Gul</a:t>
            </a:r>
            <a:r>
              <a:rPr lang="da-DK" sz="2200" b="0" i="0" u="none" strike="noStrike" dirty="0">
                <a:effectLst/>
              </a:rPr>
              <a:t>: Mellem</a:t>
            </a:r>
          </a:p>
          <a:p>
            <a:pPr lvl="1"/>
            <a:r>
              <a:rPr lang="da-DK" sz="2200" b="1" i="0" u="none" strike="noStrike" dirty="0">
                <a:effectLst/>
              </a:rPr>
              <a:t>Rød</a:t>
            </a:r>
            <a:r>
              <a:rPr lang="da-DK" sz="2200" b="0" i="0" u="none" strike="noStrike" dirty="0">
                <a:effectLst/>
              </a:rPr>
              <a:t>: Svær</a:t>
            </a:r>
          </a:p>
          <a:p>
            <a:pPr marL="457200" lvl="1" indent="0">
              <a:buNone/>
            </a:pPr>
            <a:endParaRPr lang="da-DK" sz="2200" dirty="0"/>
          </a:p>
          <a:p>
            <a:pPr marL="457200" lvl="1" indent="0">
              <a:buNone/>
            </a:pPr>
            <a:r>
              <a:rPr lang="da-DK" sz="2200" b="1" dirty="0"/>
              <a:t>Tip: </a:t>
            </a:r>
            <a:r>
              <a:rPr lang="da-DK" sz="2200" i="0" u="none" strike="noStrike" dirty="0">
                <a:effectLst/>
              </a:rPr>
              <a:t>Tænk over rækkefølgen af blokke for at komme korrekt igennem labyrinten.</a:t>
            </a:r>
          </a:p>
        </p:txBody>
      </p:sp>
      <p:pic>
        <p:nvPicPr>
          <p:cNvPr id="5" name="Billede 4" descr="Et billede, der indeholder tekst, skærmbillede, Font/skrifttype, nummer/tal&#10;&#10;Automatisk genereret beskrivelse">
            <a:extLst>
              <a:ext uri="{FF2B5EF4-FFF2-40B4-BE49-F238E27FC236}">
                <a16:creationId xmlns:a16="http://schemas.microsoft.com/office/drawing/2014/main" id="{B0D4422C-50C6-BF08-A733-5B44A2D7F152}"/>
              </a:ext>
            </a:extLst>
          </p:cNvPr>
          <p:cNvPicPr>
            <a:picLocks noChangeAspect="1"/>
          </p:cNvPicPr>
          <p:nvPr/>
        </p:nvPicPr>
        <p:blipFill>
          <a:blip r:embed="rId3"/>
          <a:stretch>
            <a:fillRect/>
          </a:stretch>
        </p:blipFill>
        <p:spPr>
          <a:xfrm>
            <a:off x="6791485" y="3875038"/>
            <a:ext cx="4773665" cy="2780659"/>
          </a:xfrm>
          <a:prstGeom prst="rect">
            <a:avLst/>
          </a:prstGeom>
        </p:spPr>
      </p:pic>
      <p:pic>
        <p:nvPicPr>
          <p:cNvPr id="6" name="Billede 5" descr="Et billede, der indeholder kvadratisk, Rektangel, diagram, linje/række&#10;&#10;Automatisk genereret beskrivelse">
            <a:extLst>
              <a:ext uri="{FF2B5EF4-FFF2-40B4-BE49-F238E27FC236}">
                <a16:creationId xmlns:a16="http://schemas.microsoft.com/office/drawing/2014/main" id="{9D6FB2B9-3692-5427-7E57-540BD6EDE411}"/>
              </a:ext>
            </a:extLst>
          </p:cNvPr>
          <p:cNvPicPr>
            <a:picLocks noChangeAspect="1"/>
          </p:cNvPicPr>
          <p:nvPr/>
        </p:nvPicPr>
        <p:blipFill>
          <a:blip r:embed="rId4"/>
          <a:stretch>
            <a:fillRect/>
          </a:stretch>
        </p:blipFill>
        <p:spPr>
          <a:xfrm>
            <a:off x="7539094" y="2211890"/>
            <a:ext cx="1993028" cy="1663148"/>
          </a:xfrm>
          <a:prstGeom prst="rect">
            <a:avLst/>
          </a:prstGeom>
        </p:spPr>
      </p:pic>
    </p:spTree>
    <p:extLst>
      <p:ext uri="{BB962C8B-B14F-4D97-AF65-F5344CB8AC3E}">
        <p14:creationId xmlns:p14="http://schemas.microsoft.com/office/powerpoint/2010/main" val="3461414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40160B2B-77CF-6A21-F007-4C92759E60CD}"/>
            </a:ext>
          </a:extLst>
        </p:cNvPr>
        <p:cNvGrpSpPr/>
        <p:nvPr/>
      </p:nvGrpSpPr>
      <p:grpSpPr>
        <a:xfrm>
          <a:off x="0" y="0"/>
          <a:ext cx="0" cy="0"/>
          <a:chOff x="0" y="0"/>
          <a:chExt cx="0" cy="0"/>
        </a:xfrm>
      </p:grpSpPr>
      <p:sp>
        <p:nvSpPr>
          <p:cNvPr id="8" name="Freeform: Shape 7">
            <a:extLst>
              <a:ext uri="{FF2B5EF4-FFF2-40B4-BE49-F238E27FC236}">
                <a16:creationId xmlns:a16="http://schemas.microsoft.com/office/drawing/2014/main" id="{F40842AB-1B96-6847-854F-6430D9DDC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C6F8D851-4D8B-6910-49FF-EA6E26672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AD0B5DA0-E39F-4E4C-944E-5D4AD2836A51}"/>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a:solidFill>
                  <a:schemeClr val="bg1">
                    <a:lumMod val="95000"/>
                    <a:lumOff val="5000"/>
                  </a:schemeClr>
                </a:solidFill>
              </a:rPr>
              <a:t>💬 </a:t>
            </a:r>
            <a:r>
              <a:rPr lang="en-US" sz="5400" b="1">
                <a:solidFill>
                  <a:schemeClr val="bg1">
                    <a:lumMod val="95000"/>
                    <a:lumOff val="5000"/>
                  </a:schemeClr>
                </a:solidFill>
              </a:rPr>
              <a:t>Opsamling</a:t>
            </a:r>
            <a:r>
              <a:rPr lang="en-US" sz="5400">
                <a:solidFill>
                  <a:schemeClr val="bg1">
                    <a:lumMod val="95000"/>
                    <a:lumOff val="5000"/>
                  </a:schemeClr>
                </a:solidFill>
              </a:rPr>
              <a:t> – 5 minutter</a:t>
            </a:r>
          </a:p>
        </p:txBody>
      </p:sp>
    </p:spTree>
    <p:extLst>
      <p:ext uri="{BB962C8B-B14F-4D97-AF65-F5344CB8AC3E}">
        <p14:creationId xmlns:p14="http://schemas.microsoft.com/office/powerpoint/2010/main" val="3275047029"/>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34EAB319-7864-34DE-7B51-3BF16FE5B7BF}"/>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 </a:t>
            </a:r>
            <a:r>
              <a:rPr lang="en-US" sz="5400" b="1" dirty="0">
                <a:solidFill>
                  <a:schemeClr val="bg1">
                    <a:lumMod val="95000"/>
                    <a:lumOff val="5000"/>
                  </a:schemeClr>
                </a:solidFill>
              </a:rPr>
              <a:t>Pause</a:t>
            </a:r>
            <a:r>
              <a:rPr lang="en-US" sz="5400" dirty="0">
                <a:solidFill>
                  <a:schemeClr val="bg1">
                    <a:lumMod val="95000"/>
                    <a:lumOff val="5000"/>
                  </a:schemeClr>
                </a:solidFill>
              </a:rPr>
              <a:t> – 5 </a:t>
            </a:r>
            <a:r>
              <a:rPr lang="en-US" sz="5400" dirty="0" err="1">
                <a:solidFill>
                  <a:schemeClr val="bg1">
                    <a:lumMod val="95000"/>
                    <a:lumOff val="5000"/>
                  </a:schemeClr>
                </a:solidFill>
              </a:rPr>
              <a:t>minutter</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315190196"/>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C7A998-B349-B11D-7B7B-D67AF08EB1ED}"/>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5FAF9B53-2C8C-2B64-2636-97344E2092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A8E06787-6DAF-1009-0AF2-0405A8C48D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1BDE620E-D733-9D27-CB99-94A21FEDF9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3A99C3B3-9D1E-FFFD-1799-1D2456F76E2D}"/>
              </a:ext>
            </a:extLst>
          </p:cNvPr>
          <p:cNvSpPr>
            <a:spLocks noGrp="1"/>
          </p:cNvSpPr>
          <p:nvPr>
            <p:ph type="title"/>
          </p:nvPr>
        </p:nvSpPr>
        <p:spPr>
          <a:xfrm>
            <a:off x="1115568" y="548640"/>
            <a:ext cx="10168128" cy="1179576"/>
          </a:xfrm>
        </p:spPr>
        <p:txBody>
          <a:bodyPr>
            <a:normAutofit/>
          </a:bodyPr>
          <a:lstStyle/>
          <a:p>
            <a:r>
              <a:rPr lang="da-DK" sz="3200" b="1" dirty="0"/>
              <a:t>Øvelse 3 (gruppearbejde): Intro to App lab </a:t>
            </a:r>
            <a:r>
              <a:rPr lang="da-DK" sz="3200" dirty="0"/>
              <a:t>– 25 minutter</a:t>
            </a:r>
            <a:endParaRPr lang="da-DK" sz="3200" b="1" dirty="0"/>
          </a:p>
        </p:txBody>
      </p:sp>
      <p:sp>
        <p:nvSpPr>
          <p:cNvPr id="14" name="Rectangle 13">
            <a:extLst>
              <a:ext uri="{FF2B5EF4-FFF2-40B4-BE49-F238E27FC236}">
                <a16:creationId xmlns:a16="http://schemas.microsoft.com/office/drawing/2014/main" id="{87757C0A-03CA-526A-9591-E548D24F2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C3EAAD18-67F6-2C90-3CD2-CFDCA5A4DD7C}"/>
              </a:ext>
            </a:extLst>
          </p:cNvPr>
          <p:cNvSpPr>
            <a:spLocks noGrp="1"/>
          </p:cNvSpPr>
          <p:nvPr>
            <p:ph idx="1"/>
          </p:nvPr>
        </p:nvSpPr>
        <p:spPr>
          <a:xfrm>
            <a:off x="626849" y="2481942"/>
            <a:ext cx="5813707" cy="2196075"/>
          </a:xfrm>
        </p:spPr>
        <p:txBody>
          <a:bodyPr>
            <a:noAutofit/>
          </a:bodyPr>
          <a:lstStyle/>
          <a:p>
            <a:pPr marL="457200" indent="-457200">
              <a:lnSpc>
                <a:spcPct val="150000"/>
              </a:lnSpc>
              <a:buFont typeface="+mj-lt"/>
              <a:buAutoNum type="arabicPeriod"/>
            </a:pPr>
            <a:r>
              <a:rPr lang="da-DK" sz="2500" dirty="0"/>
              <a:t>Gå ind på </a:t>
            </a:r>
            <a:r>
              <a:rPr lang="da-DK" sz="2500" dirty="0">
                <a:hlinkClick r:id="rId2"/>
              </a:rPr>
              <a:t>https://studio.code.org/join</a:t>
            </a:r>
            <a:r>
              <a:rPr lang="da-DK" sz="2500" dirty="0"/>
              <a:t> </a:t>
            </a:r>
          </a:p>
          <a:p>
            <a:pPr marL="457200" indent="-457200">
              <a:lnSpc>
                <a:spcPct val="150000"/>
              </a:lnSpc>
              <a:buFont typeface="+mj-lt"/>
              <a:buAutoNum type="arabicPeriod"/>
            </a:pPr>
            <a:r>
              <a:rPr lang="da-DK" sz="2500" dirty="0"/>
              <a:t>Indtast sektionskoden: </a:t>
            </a:r>
            <a:r>
              <a:rPr lang="da-DK" sz="2500" b="1" dirty="0"/>
              <a:t>FFGBWR</a:t>
            </a:r>
          </a:p>
          <a:p>
            <a:pPr marL="457200" indent="-457200">
              <a:lnSpc>
                <a:spcPct val="150000"/>
              </a:lnSpc>
              <a:buFont typeface="+mj-lt"/>
              <a:buAutoNum type="arabicPeriod"/>
            </a:pPr>
            <a:r>
              <a:rPr lang="da-DK" sz="2500" b="0" i="0" u="none" strike="noStrike" dirty="0">
                <a:effectLst/>
              </a:rPr>
              <a:t>Tryk på </a:t>
            </a:r>
            <a:r>
              <a:rPr lang="da-DK" sz="2500" b="1" i="0" u="none" strike="noStrike" dirty="0">
                <a:effectLst/>
              </a:rPr>
              <a:t>"Join"</a:t>
            </a:r>
            <a:r>
              <a:rPr lang="da-DK" sz="2500" b="0" i="0" u="none" strike="noStrike" dirty="0">
                <a:effectLst/>
              </a:rPr>
              <a:t>-knappen.</a:t>
            </a:r>
          </a:p>
        </p:txBody>
      </p:sp>
      <p:pic>
        <p:nvPicPr>
          <p:cNvPr id="1026" name="Picture 2" descr="App Lab - Getting Started">
            <a:extLst>
              <a:ext uri="{FF2B5EF4-FFF2-40B4-BE49-F238E27FC236}">
                <a16:creationId xmlns:a16="http://schemas.microsoft.com/office/drawing/2014/main" id="{A0D6C804-E006-B387-8004-D6CCEA0990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6845" y="2481942"/>
            <a:ext cx="4558306" cy="2564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4812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A13F48C0-C33D-4B28-C283-7857CC8187AD}"/>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da-DK" sz="5400" noProof="0" dirty="0">
                <a:solidFill>
                  <a:schemeClr val="bg1">
                    <a:lumMod val="95000"/>
                    <a:lumOff val="5000"/>
                  </a:schemeClr>
                </a:solidFill>
              </a:rPr>
              <a:t>🧠 </a:t>
            </a:r>
            <a:r>
              <a:rPr lang="da-DK" sz="5400" b="1" noProof="0" dirty="0">
                <a:solidFill>
                  <a:schemeClr val="bg1">
                    <a:lumMod val="95000"/>
                    <a:lumOff val="5000"/>
                  </a:schemeClr>
                </a:solidFill>
              </a:rPr>
              <a:t>Opsamling og Evaluering</a:t>
            </a:r>
            <a:r>
              <a:rPr lang="da-DK" sz="5400" noProof="0" dirty="0">
                <a:solidFill>
                  <a:schemeClr val="bg1">
                    <a:lumMod val="95000"/>
                    <a:lumOff val="5000"/>
                  </a:schemeClr>
                </a:solidFill>
              </a:rPr>
              <a:t> – 10 minutter</a:t>
            </a:r>
          </a:p>
        </p:txBody>
      </p:sp>
    </p:spTree>
    <p:extLst>
      <p:ext uri="{BB962C8B-B14F-4D97-AF65-F5344CB8AC3E}">
        <p14:creationId xmlns:p14="http://schemas.microsoft.com/office/powerpoint/2010/main" val="2457793828"/>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B25E0A8-370F-134A-92BC-46F34AF13394}"/>
              </a:ext>
            </a:extLst>
          </p:cNvPr>
          <p:cNvSpPr>
            <a:spLocks noGrp="1"/>
          </p:cNvSpPr>
          <p:nvPr>
            <p:ph type="title"/>
          </p:nvPr>
        </p:nvSpPr>
        <p:spPr>
          <a:xfrm>
            <a:off x="838200" y="365125"/>
            <a:ext cx="10515600" cy="1325563"/>
          </a:xfrm>
        </p:spPr>
        <p:txBody>
          <a:bodyPr>
            <a:normAutofit/>
          </a:bodyPr>
          <a:lstStyle/>
          <a:p>
            <a:r>
              <a:rPr lang="da-DK" sz="5400" b="1" dirty="0"/>
              <a:t>Ordforklaringer:</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98480EE1-5E82-E945-8867-BB3A135F5504}"/>
              </a:ext>
            </a:extLst>
          </p:cNvPr>
          <p:cNvSpPr>
            <a:spLocks noGrp="1"/>
          </p:cNvSpPr>
          <p:nvPr>
            <p:ph idx="1"/>
          </p:nvPr>
        </p:nvSpPr>
        <p:spPr>
          <a:xfrm>
            <a:off x="838200" y="1929384"/>
            <a:ext cx="10515600" cy="4251960"/>
          </a:xfrm>
        </p:spPr>
        <p:txBody>
          <a:bodyPr>
            <a:normAutofit/>
          </a:bodyPr>
          <a:lstStyle/>
          <a:p>
            <a:r>
              <a:rPr lang="da-DK" sz="1400" b="1" i="0" u="none" strike="noStrike" dirty="0">
                <a:effectLst/>
              </a:rPr>
              <a:t>⚙️ Funktion </a:t>
            </a:r>
            <a:r>
              <a:rPr lang="da-DK" sz="1400" b="0" i="0" u="none" strike="noStrike" dirty="0">
                <a:effectLst/>
              </a:rPr>
              <a:t>er en del af programmet, der udfører en bestemt opgave. Du kan tænke på en funktion som en lille maskine, der får input, gør noget arbejde og måske giver et resultat tilbage. For eksempel: Hvis der trykkes på en tast, kan en funktion få en spiller til at bevæge sig til højre. Funktioner gør det lettere at genbruge den samme kode flere steder i et program.</a:t>
            </a:r>
          </a:p>
          <a:p>
            <a:r>
              <a:rPr lang="da-DK" sz="1400" b="1" i="0" u="none" strike="noStrike" dirty="0">
                <a:effectLst/>
              </a:rPr>
              <a:t>🔀 </a:t>
            </a:r>
            <a:r>
              <a:rPr lang="da-DK" sz="1400" b="1" dirty="0"/>
              <a:t>Fo</a:t>
            </a:r>
            <a:r>
              <a:rPr lang="da-DK" sz="1400" b="1" i="0" u="none" strike="noStrike" dirty="0">
                <a:effectLst/>
              </a:rPr>
              <a:t>rgrening</a:t>
            </a:r>
            <a:r>
              <a:rPr lang="da-DK" sz="1400" b="0" i="0" u="none" strike="noStrike" dirty="0">
                <a:effectLst/>
              </a:rPr>
              <a:t> giver programmet mulighed for at vælge mellem forskellige handlinger baseret på en betingelse. En betingelse er et spørgsmål, der kan besvares med "sand" eller "falsk." For eksempel: "Hvis det regner, tag en paraply." Hvis betingelsen (regn) er sand, udføres en handling (tage paraplyen). I programmering bruges forgreninger til at bestemme, hvad der skal ske i forskellige situationer.</a:t>
            </a:r>
          </a:p>
          <a:p>
            <a:r>
              <a:rPr lang="da-DK" sz="1400" b="1" i="0" u="none" strike="noStrike" dirty="0">
                <a:effectLst/>
              </a:rPr>
              <a:t>📦 Variabel </a:t>
            </a:r>
            <a:r>
              <a:rPr lang="da-DK" sz="1400" b="0" i="0" u="none" strike="noStrike" dirty="0">
                <a:effectLst/>
              </a:rPr>
              <a:t>er en slags "beholder" eller "etiket," der gemmer data, som programmet kan bruge og ændre. For eksempel kan en variabel i et spil være "liv" eller "point," som kan gå op eller ned. Du kan give variablen et navn og en startværdi, og derefter kan programmet ændre denne værdi undervejs. Variabler gør det muligt at holde styr på information, som kan ændre sig, mens programmet kører.</a:t>
            </a:r>
          </a:p>
          <a:p>
            <a:r>
              <a:rPr lang="da-DK" sz="1400" b="1" i="0" u="none" strike="noStrike" dirty="0">
                <a:effectLst/>
              </a:rPr>
              <a:t>🔄 Løkke </a:t>
            </a:r>
            <a:r>
              <a:rPr lang="da-DK" sz="1400" b="0" i="0" u="none" strike="noStrike" dirty="0">
                <a:effectLst/>
              </a:rPr>
              <a:t>er en regel, der fortæller programmet at gentage en handling igen og igen – enten et bestemt antal gange eller, indtil noget specielt sker. For eksempel kan en løkke bruges i et spil til at opdatere en pointtæller hver gang, en spiller scorer point, eller til at tjekke, om et kodeord er korrekt i et login-system. Løkker gør det muligt for programmet at gentage ting uden at skrive den samme kode mange gange.</a:t>
            </a:r>
          </a:p>
          <a:p>
            <a:r>
              <a:rPr lang="da-DK" sz="1400" b="1" i="0" u="none" strike="noStrike" dirty="0">
                <a:effectLst/>
              </a:rPr>
              <a:t>➡️ Sekvens </a:t>
            </a:r>
            <a:r>
              <a:rPr lang="da-DK" sz="1400" b="0" i="0" u="none" strike="noStrike" dirty="0">
                <a:effectLst/>
              </a:rPr>
              <a:t>er en række handlinger, som programmet udfører én efter én i den rigtige rækkefølge. Man kan tænke på en sekvens som en trin-for-trin opskrift: først gør du dette, så gør du det næste. For eksempel i et spil: Hvis en spiller bliver ramt af en fjende, mister spilleren et liv. Hvis spilleren skyder fjenden, kan spilleren komme videre til næste bane. Sekvenser kan indeholde forgreninger, løkker og andre elementer. De er grundlaget for, hvordan programmet bygges op. </a:t>
            </a:r>
            <a:r>
              <a:rPr lang="da-DK" sz="1400" b="0" i="1" u="none" strike="noStrike" dirty="0">
                <a:effectLst/>
              </a:rPr>
              <a:t>Bemærk</a:t>
            </a:r>
            <a:r>
              <a:rPr lang="da-DK" sz="1400" b="0" i="0" u="none" strike="noStrike" dirty="0">
                <a:effectLst/>
              </a:rPr>
              <a:t>: Sekvenser bruges ofte til at beskrive flowet i et program og kan visualiseres i et diagram eller en beskrivelse.</a:t>
            </a:r>
          </a:p>
        </p:txBody>
      </p:sp>
    </p:spTree>
    <p:extLst>
      <p:ext uri="{BB962C8B-B14F-4D97-AF65-F5344CB8AC3E}">
        <p14:creationId xmlns:p14="http://schemas.microsoft.com/office/powerpoint/2010/main" val="73746550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4444</TotalTime>
  <Words>1014</Words>
  <Application>Microsoft Macintosh PowerPoint</Application>
  <PresentationFormat>Widescreen</PresentationFormat>
  <Paragraphs>75</Paragraphs>
  <Slides>17</Slides>
  <Notes>2</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17</vt:i4>
      </vt:variant>
    </vt:vector>
  </HeadingPairs>
  <TitlesOfParts>
    <vt:vector size="24" baseType="lpstr">
      <vt:lpstr>-webkit-standard</vt:lpstr>
      <vt:lpstr>Aptos</vt:lpstr>
      <vt:lpstr>Arial</vt:lpstr>
      <vt:lpstr>Calibri</vt:lpstr>
      <vt:lpstr>Calibri Light</vt:lpstr>
      <vt:lpstr>Söhne</vt:lpstr>
      <vt:lpstr>Office-tema</vt:lpstr>
      <vt:lpstr>Introduktion til programmering</vt:lpstr>
      <vt:lpstr>Agenda</vt:lpstr>
      <vt:lpstr>Hvad tænker du?</vt:lpstr>
      <vt:lpstr>Programmeringssprog vs. Naturlige Sprog</vt:lpstr>
      <vt:lpstr>Hvad er et program?</vt:lpstr>
      <vt:lpstr>Programmeringssprog</vt:lpstr>
      <vt:lpstr>Niveauer af programmeringssprog</vt:lpstr>
      <vt:lpstr>Fem vigtige begreber inden for programmering</vt:lpstr>
      <vt:lpstr>Blokprogrammering</vt:lpstr>
      <vt:lpstr>Øvelse 1: Klassisk labyrint – 25 minutter</vt:lpstr>
      <vt:lpstr>💬 Opsamling – 5 minutter</vt:lpstr>
      <vt:lpstr>Øvelse 2 (gruppearbejde): Labyrintopgave i papirform – 15 minutter</vt:lpstr>
      <vt:lpstr>💬 Opsamling – 5 minutter</vt:lpstr>
      <vt:lpstr>☕️ Pause – 5 minutter</vt:lpstr>
      <vt:lpstr>Øvelse 3 (gruppearbejde): Intro to App lab – 25 minutter</vt:lpstr>
      <vt:lpstr>🧠 Opsamling og Evaluering – 10 minutter</vt:lpstr>
      <vt:lpstr>Ordforklaringer: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Informatik </dc:title>
  <dc:creator>Armin Adrovic - ARAD</dc:creator>
  <cp:lastModifiedBy>Armin Adrovic - ARAD</cp:lastModifiedBy>
  <cp:revision>72</cp:revision>
  <dcterms:created xsi:type="dcterms:W3CDTF">2020-11-11T11:15:43Z</dcterms:created>
  <dcterms:modified xsi:type="dcterms:W3CDTF">2024-11-12T04:50:58Z</dcterms:modified>
</cp:coreProperties>
</file>