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355" r:id="rId2"/>
    <p:sldId id="382" r:id="rId3"/>
    <p:sldId id="374" r:id="rId4"/>
    <p:sldId id="386" r:id="rId5"/>
    <p:sldId id="394" r:id="rId6"/>
    <p:sldId id="396" r:id="rId7"/>
    <p:sldId id="389" r:id="rId8"/>
    <p:sldId id="390" r:id="rId9"/>
    <p:sldId id="395" r:id="rId10"/>
    <p:sldId id="397" r:id="rId11"/>
    <p:sldId id="399" r:id="rId12"/>
    <p:sldId id="400" r:id="rId13"/>
    <p:sldId id="402" r:id="rId14"/>
    <p:sldId id="392" r:id="rId15"/>
    <p:sldId id="325"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yst layou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yst layout 1 - Marker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llemlayou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yst layout 3 - Marker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68"/>
    <p:restoredTop sz="94513"/>
  </p:normalViewPr>
  <p:slideViewPr>
    <p:cSldViewPr snapToGrid="0" snapToObjects="1">
      <p:cViewPr varScale="1">
        <p:scale>
          <a:sx n="120" d="100"/>
          <a:sy n="120" d="100"/>
        </p:scale>
        <p:origin x="48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A8937E-68F3-634D-9712-FB10B73DC09C}" type="datetimeFigureOut">
              <a:rPr lang="da-DK" smtClean="0"/>
              <a:t>15.11.2024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9A7219-DBC7-764A-ACEC-EBF27CAEEA26}" type="slidenum">
              <a:rPr lang="da-DK" smtClean="0"/>
              <a:t>‹nr.›</a:t>
            </a:fld>
            <a:endParaRPr lang="da-DK"/>
          </a:p>
        </p:txBody>
      </p:sp>
    </p:spTree>
    <p:extLst>
      <p:ext uri="{BB962C8B-B14F-4D97-AF65-F5344CB8AC3E}">
        <p14:creationId xmlns:p14="http://schemas.microsoft.com/office/powerpoint/2010/main" val="53185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39A7219-DBC7-764A-ACEC-EBF27CAEEA26}" type="slidenum">
              <a:rPr lang="da-DK" smtClean="0"/>
              <a:t>1</a:t>
            </a:fld>
            <a:endParaRPr lang="da-DK"/>
          </a:p>
        </p:txBody>
      </p:sp>
    </p:spTree>
    <p:extLst>
      <p:ext uri="{BB962C8B-B14F-4D97-AF65-F5344CB8AC3E}">
        <p14:creationId xmlns:p14="http://schemas.microsoft.com/office/powerpoint/2010/main" val="3738586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A8924-9AC0-F941-AA74-FA36BEEA093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72B9F74-1F4A-7443-ABB4-580FEF134D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A76EBEF-08EC-7F4F-9C9E-C59C912EF652}"/>
              </a:ext>
            </a:extLst>
          </p:cNvPr>
          <p:cNvSpPr>
            <a:spLocks noGrp="1"/>
          </p:cNvSpPr>
          <p:nvPr>
            <p:ph type="dt" sz="half" idx="10"/>
          </p:nvPr>
        </p:nvSpPr>
        <p:spPr/>
        <p:txBody>
          <a:bodyPr/>
          <a:lstStyle/>
          <a:p>
            <a:fld id="{7B8F6119-D73D-8847-83F0-727145B654D5}" type="datetimeFigureOut">
              <a:rPr lang="da-DK" smtClean="0"/>
              <a:t>15.11.2024</a:t>
            </a:fld>
            <a:endParaRPr lang="da-DK"/>
          </a:p>
        </p:txBody>
      </p:sp>
      <p:sp>
        <p:nvSpPr>
          <p:cNvPr id="5" name="Pladsholder til sidefod 4">
            <a:extLst>
              <a:ext uri="{FF2B5EF4-FFF2-40B4-BE49-F238E27FC236}">
                <a16:creationId xmlns:a16="http://schemas.microsoft.com/office/drawing/2014/main" id="{E4823774-C181-1847-BAC7-48D5357E27F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B725694-92CC-CB48-B595-9940B21B24ED}"/>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70681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C1957-2E4B-274C-AA05-1FF52D41435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A200FD0-9669-0843-B6A3-14F0E2E2B3A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E15B595-D93A-5B4D-B6D9-DAD60C77649D}"/>
              </a:ext>
            </a:extLst>
          </p:cNvPr>
          <p:cNvSpPr>
            <a:spLocks noGrp="1"/>
          </p:cNvSpPr>
          <p:nvPr>
            <p:ph type="dt" sz="half" idx="10"/>
          </p:nvPr>
        </p:nvSpPr>
        <p:spPr/>
        <p:txBody>
          <a:bodyPr/>
          <a:lstStyle/>
          <a:p>
            <a:fld id="{7B8F6119-D73D-8847-83F0-727145B654D5}" type="datetimeFigureOut">
              <a:rPr lang="da-DK" smtClean="0"/>
              <a:t>15.11.2024</a:t>
            </a:fld>
            <a:endParaRPr lang="da-DK"/>
          </a:p>
        </p:txBody>
      </p:sp>
      <p:sp>
        <p:nvSpPr>
          <p:cNvPr id="5" name="Pladsholder til sidefod 4">
            <a:extLst>
              <a:ext uri="{FF2B5EF4-FFF2-40B4-BE49-F238E27FC236}">
                <a16:creationId xmlns:a16="http://schemas.microsoft.com/office/drawing/2014/main" id="{45952285-3ECA-8A4D-918F-9C3F4075E28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B94695-E5B3-6B45-9B1D-8D53F5E951F5}"/>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719926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642E9E-57B7-7540-88A1-043758FF2FE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67235A9-604D-C641-B277-A4338736E0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D54D66A-6D7B-4E4E-AD5F-634FD73E99E6}"/>
              </a:ext>
            </a:extLst>
          </p:cNvPr>
          <p:cNvSpPr>
            <a:spLocks noGrp="1"/>
          </p:cNvSpPr>
          <p:nvPr>
            <p:ph type="dt" sz="half" idx="10"/>
          </p:nvPr>
        </p:nvSpPr>
        <p:spPr/>
        <p:txBody>
          <a:bodyPr/>
          <a:lstStyle/>
          <a:p>
            <a:fld id="{7B8F6119-D73D-8847-83F0-727145B654D5}" type="datetimeFigureOut">
              <a:rPr lang="da-DK" smtClean="0"/>
              <a:t>15.11.2024</a:t>
            </a:fld>
            <a:endParaRPr lang="da-DK"/>
          </a:p>
        </p:txBody>
      </p:sp>
      <p:sp>
        <p:nvSpPr>
          <p:cNvPr id="5" name="Pladsholder til sidefod 4">
            <a:extLst>
              <a:ext uri="{FF2B5EF4-FFF2-40B4-BE49-F238E27FC236}">
                <a16:creationId xmlns:a16="http://schemas.microsoft.com/office/drawing/2014/main" id="{7C53E520-FD81-EA4D-904F-F07C762D841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167AEB1-0C1B-F14C-BF35-B5DA7E408F7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75662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8650CB-E19E-F543-B66D-1A0C7A6BF84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73A8D0D-E714-A741-A08D-AA674A85AA8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C98EDFC-CA7F-0148-95C0-DAAEA9BD2F0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DBF85BC-4B04-7E41-AC19-55888B31F235}"/>
              </a:ext>
            </a:extLst>
          </p:cNvPr>
          <p:cNvSpPr>
            <a:spLocks noGrp="1"/>
          </p:cNvSpPr>
          <p:nvPr>
            <p:ph type="dt" sz="half" idx="10"/>
          </p:nvPr>
        </p:nvSpPr>
        <p:spPr/>
        <p:txBody>
          <a:bodyPr/>
          <a:lstStyle/>
          <a:p>
            <a:fld id="{7B8F6119-D73D-8847-83F0-727145B654D5}" type="datetimeFigureOut">
              <a:rPr lang="da-DK" smtClean="0"/>
              <a:t>15.11.2024</a:t>
            </a:fld>
            <a:endParaRPr lang="da-DK"/>
          </a:p>
        </p:txBody>
      </p:sp>
      <p:sp>
        <p:nvSpPr>
          <p:cNvPr id="6" name="Pladsholder til sidefod 5">
            <a:extLst>
              <a:ext uri="{FF2B5EF4-FFF2-40B4-BE49-F238E27FC236}">
                <a16:creationId xmlns:a16="http://schemas.microsoft.com/office/drawing/2014/main" id="{D7A65A23-9C46-9948-B880-AF8F9B85197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90F8722-6038-FA40-AD95-D9CCEABD5327}"/>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20106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2EE144-890F-BF47-B40F-D363D56C590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DC5C4D5-8137-694F-AD6D-DFECB2D5B5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272DC2D-436B-1445-B6F0-AE6CC251C7E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44B2FCC-A13D-8E40-A255-5387B47BED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10624BD6-8440-6942-8747-F8715465275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D9B56BD-091B-C24E-ACFB-D9984B07C9C9}"/>
              </a:ext>
            </a:extLst>
          </p:cNvPr>
          <p:cNvSpPr>
            <a:spLocks noGrp="1"/>
          </p:cNvSpPr>
          <p:nvPr>
            <p:ph type="dt" sz="half" idx="10"/>
          </p:nvPr>
        </p:nvSpPr>
        <p:spPr/>
        <p:txBody>
          <a:bodyPr/>
          <a:lstStyle/>
          <a:p>
            <a:fld id="{7B8F6119-D73D-8847-83F0-727145B654D5}" type="datetimeFigureOut">
              <a:rPr lang="da-DK" smtClean="0"/>
              <a:t>15.11.2024</a:t>
            </a:fld>
            <a:endParaRPr lang="da-DK"/>
          </a:p>
        </p:txBody>
      </p:sp>
      <p:sp>
        <p:nvSpPr>
          <p:cNvPr id="8" name="Pladsholder til sidefod 7">
            <a:extLst>
              <a:ext uri="{FF2B5EF4-FFF2-40B4-BE49-F238E27FC236}">
                <a16:creationId xmlns:a16="http://schemas.microsoft.com/office/drawing/2014/main" id="{52CAF28C-5D91-E145-841F-44B3DC4BBAB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69EDE8D-90A7-8245-AEF1-B3D10465607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909185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65156-58AB-B545-80BC-28848EAB79B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C9ADC80-3285-1C41-82DF-77AB352EB155}"/>
              </a:ext>
            </a:extLst>
          </p:cNvPr>
          <p:cNvSpPr>
            <a:spLocks noGrp="1"/>
          </p:cNvSpPr>
          <p:nvPr>
            <p:ph type="dt" sz="half" idx="10"/>
          </p:nvPr>
        </p:nvSpPr>
        <p:spPr/>
        <p:txBody>
          <a:bodyPr/>
          <a:lstStyle/>
          <a:p>
            <a:fld id="{7B8F6119-D73D-8847-83F0-727145B654D5}" type="datetimeFigureOut">
              <a:rPr lang="da-DK" smtClean="0"/>
              <a:t>15.11.2024</a:t>
            </a:fld>
            <a:endParaRPr lang="da-DK"/>
          </a:p>
        </p:txBody>
      </p:sp>
      <p:sp>
        <p:nvSpPr>
          <p:cNvPr id="4" name="Pladsholder til sidefod 3">
            <a:extLst>
              <a:ext uri="{FF2B5EF4-FFF2-40B4-BE49-F238E27FC236}">
                <a16:creationId xmlns:a16="http://schemas.microsoft.com/office/drawing/2014/main" id="{8F5588F4-F495-FC4A-B3B3-08EA66200FE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DAA8CDF-642F-5044-BBAB-46E521436FD4}"/>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462334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818F762-0397-9B4B-ACB2-757DCB5027FB}"/>
              </a:ext>
            </a:extLst>
          </p:cNvPr>
          <p:cNvSpPr>
            <a:spLocks noGrp="1"/>
          </p:cNvSpPr>
          <p:nvPr>
            <p:ph type="dt" sz="half" idx="10"/>
          </p:nvPr>
        </p:nvSpPr>
        <p:spPr/>
        <p:txBody>
          <a:bodyPr/>
          <a:lstStyle/>
          <a:p>
            <a:fld id="{7B8F6119-D73D-8847-83F0-727145B654D5}" type="datetimeFigureOut">
              <a:rPr lang="da-DK" smtClean="0"/>
              <a:t>15.11.2024</a:t>
            </a:fld>
            <a:endParaRPr lang="da-DK"/>
          </a:p>
        </p:txBody>
      </p:sp>
      <p:sp>
        <p:nvSpPr>
          <p:cNvPr id="3" name="Pladsholder til sidefod 2">
            <a:extLst>
              <a:ext uri="{FF2B5EF4-FFF2-40B4-BE49-F238E27FC236}">
                <a16:creationId xmlns:a16="http://schemas.microsoft.com/office/drawing/2014/main" id="{2C0B7B55-6A2A-3A49-82C2-92EEA76679B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00EBB2F-23AF-C64F-9A65-9D8ED8BEF2F8}"/>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68193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D0999-6162-4A43-9E4E-CF716FD036F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4B0FED2-F2D7-5D4A-BF14-2138C1DF7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B4A71EA-2C47-E546-BCD6-079838E41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E609E3D-B11A-8740-922B-49226BDD7A96}"/>
              </a:ext>
            </a:extLst>
          </p:cNvPr>
          <p:cNvSpPr>
            <a:spLocks noGrp="1"/>
          </p:cNvSpPr>
          <p:nvPr>
            <p:ph type="dt" sz="half" idx="10"/>
          </p:nvPr>
        </p:nvSpPr>
        <p:spPr/>
        <p:txBody>
          <a:bodyPr/>
          <a:lstStyle/>
          <a:p>
            <a:fld id="{7B8F6119-D73D-8847-83F0-727145B654D5}" type="datetimeFigureOut">
              <a:rPr lang="da-DK" smtClean="0"/>
              <a:t>15.11.2024</a:t>
            </a:fld>
            <a:endParaRPr lang="da-DK"/>
          </a:p>
        </p:txBody>
      </p:sp>
      <p:sp>
        <p:nvSpPr>
          <p:cNvPr id="6" name="Pladsholder til sidefod 5">
            <a:extLst>
              <a:ext uri="{FF2B5EF4-FFF2-40B4-BE49-F238E27FC236}">
                <a16:creationId xmlns:a16="http://schemas.microsoft.com/office/drawing/2014/main" id="{2507407A-D877-0F4A-BCD7-763DC4C0417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DC5173-A78C-7541-AF00-8A1544853DB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2482762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5ADA61-2968-334B-9EA3-4CD5DD8422C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C195525-A535-9442-AA2E-6FE0616013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083F005-FDAE-1240-A759-63A5DA964E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15FC9BC-8023-5A4C-B40B-3963B488E2F6}"/>
              </a:ext>
            </a:extLst>
          </p:cNvPr>
          <p:cNvSpPr>
            <a:spLocks noGrp="1"/>
          </p:cNvSpPr>
          <p:nvPr>
            <p:ph type="dt" sz="half" idx="10"/>
          </p:nvPr>
        </p:nvSpPr>
        <p:spPr/>
        <p:txBody>
          <a:bodyPr/>
          <a:lstStyle/>
          <a:p>
            <a:fld id="{7B8F6119-D73D-8847-83F0-727145B654D5}" type="datetimeFigureOut">
              <a:rPr lang="da-DK" smtClean="0"/>
              <a:t>15.11.2024</a:t>
            </a:fld>
            <a:endParaRPr lang="da-DK"/>
          </a:p>
        </p:txBody>
      </p:sp>
      <p:sp>
        <p:nvSpPr>
          <p:cNvPr id="6" name="Pladsholder til sidefod 5">
            <a:extLst>
              <a:ext uri="{FF2B5EF4-FFF2-40B4-BE49-F238E27FC236}">
                <a16:creationId xmlns:a16="http://schemas.microsoft.com/office/drawing/2014/main" id="{1525807E-CF9A-AA47-8FB4-F61D7D37A26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69F69E9-7B9B-214A-B4DA-BD740E3A2F20}"/>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232408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04FA5C-78C3-A044-A282-80AD3079F30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E191039-E94E-4547-8AF2-2251349D600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15DA5FE-5936-AB45-853F-CF62DA2FC084}"/>
              </a:ext>
            </a:extLst>
          </p:cNvPr>
          <p:cNvSpPr>
            <a:spLocks noGrp="1"/>
          </p:cNvSpPr>
          <p:nvPr>
            <p:ph type="dt" sz="half" idx="10"/>
          </p:nvPr>
        </p:nvSpPr>
        <p:spPr/>
        <p:txBody>
          <a:bodyPr/>
          <a:lstStyle/>
          <a:p>
            <a:fld id="{7B8F6119-D73D-8847-83F0-727145B654D5}" type="datetimeFigureOut">
              <a:rPr lang="da-DK" smtClean="0"/>
              <a:t>15.11.2024</a:t>
            </a:fld>
            <a:endParaRPr lang="da-DK"/>
          </a:p>
        </p:txBody>
      </p:sp>
      <p:sp>
        <p:nvSpPr>
          <p:cNvPr id="5" name="Pladsholder til sidefod 4">
            <a:extLst>
              <a:ext uri="{FF2B5EF4-FFF2-40B4-BE49-F238E27FC236}">
                <a16:creationId xmlns:a16="http://schemas.microsoft.com/office/drawing/2014/main" id="{3BB2A9B3-7971-6B4D-9426-DEE3A7EB582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2AEB304-7E61-2748-A94C-620154CC0BD6}"/>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3495056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AE6C89E-A4C5-B747-8299-100EECF9779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04F3D65-2689-174E-8CA7-6C2F6F161F1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BAC651D-122F-FB42-A199-612A52957D94}"/>
              </a:ext>
            </a:extLst>
          </p:cNvPr>
          <p:cNvSpPr>
            <a:spLocks noGrp="1"/>
          </p:cNvSpPr>
          <p:nvPr>
            <p:ph type="dt" sz="half" idx="10"/>
          </p:nvPr>
        </p:nvSpPr>
        <p:spPr/>
        <p:txBody>
          <a:bodyPr/>
          <a:lstStyle/>
          <a:p>
            <a:fld id="{7B8F6119-D73D-8847-83F0-727145B654D5}" type="datetimeFigureOut">
              <a:rPr lang="da-DK" smtClean="0"/>
              <a:t>15.11.2024</a:t>
            </a:fld>
            <a:endParaRPr lang="da-DK"/>
          </a:p>
        </p:txBody>
      </p:sp>
      <p:sp>
        <p:nvSpPr>
          <p:cNvPr id="5" name="Pladsholder til sidefod 4">
            <a:extLst>
              <a:ext uri="{FF2B5EF4-FFF2-40B4-BE49-F238E27FC236}">
                <a16:creationId xmlns:a16="http://schemas.microsoft.com/office/drawing/2014/main" id="{7EFC20BF-C3EB-CA40-A5A1-76308E0DF1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C9E653E-D71B-E546-89C2-5F24B6C947BC}"/>
              </a:ext>
            </a:extLst>
          </p:cNvPr>
          <p:cNvSpPr>
            <a:spLocks noGrp="1"/>
          </p:cNvSpPr>
          <p:nvPr>
            <p:ph type="sldNum" sz="quarter" idx="12"/>
          </p:nvPr>
        </p:nvSpPr>
        <p:spPr/>
        <p:txBody>
          <a:bodyPr/>
          <a:lstStyle/>
          <a:p>
            <a:fld id="{2B3DB44B-0945-7944-BF0D-C13908ADC3B3}" type="slidenum">
              <a:rPr lang="da-DK" smtClean="0"/>
              <a:t>‹nr.›</a:t>
            </a:fld>
            <a:endParaRPr lang="da-DK"/>
          </a:p>
        </p:txBody>
      </p:sp>
    </p:spTree>
    <p:extLst>
      <p:ext uri="{BB962C8B-B14F-4D97-AF65-F5344CB8AC3E}">
        <p14:creationId xmlns:p14="http://schemas.microsoft.com/office/powerpoint/2010/main" val="1316160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24CF4CB-8F1F-E342-84AF-DC85260506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89D8B64-CE05-6241-97C5-4ECD89CAC2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BFEB77B-CE48-F642-B390-B8EC48AC81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F6119-D73D-8847-83F0-727145B654D5}" type="datetimeFigureOut">
              <a:rPr lang="da-DK" smtClean="0"/>
              <a:t>15.11.2024</a:t>
            </a:fld>
            <a:endParaRPr lang="da-DK"/>
          </a:p>
        </p:txBody>
      </p:sp>
      <p:sp>
        <p:nvSpPr>
          <p:cNvPr id="5" name="Pladsholder til sidefod 4">
            <a:extLst>
              <a:ext uri="{FF2B5EF4-FFF2-40B4-BE49-F238E27FC236}">
                <a16:creationId xmlns:a16="http://schemas.microsoft.com/office/drawing/2014/main" id="{B491C30B-502B-6741-B4EB-E3C02EA9B2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4F1D6B3D-CD12-D745-A461-618701B456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DB44B-0945-7944-BF0D-C13908ADC3B3}" type="slidenum">
              <a:rPr lang="da-DK" smtClean="0"/>
              <a:t>‹nr.›</a:t>
            </a:fld>
            <a:endParaRPr lang="da-DK"/>
          </a:p>
        </p:txBody>
      </p:sp>
    </p:spTree>
    <p:extLst>
      <p:ext uri="{BB962C8B-B14F-4D97-AF65-F5344CB8AC3E}">
        <p14:creationId xmlns:p14="http://schemas.microsoft.com/office/powerpoint/2010/main" val="911105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studio.code.org/joi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ode.org/" TargetMode="External"/><Relationship Id="rId2" Type="http://schemas.openxmlformats.org/officeDocument/2006/relationships/hyperlink" Target="https://erhvervsinformatik.systime.dk/?id=c429"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erhvervsinformatik.systime.dk/#c429" TargetMode="External"/><Relationship Id="rId2" Type="http://schemas.openxmlformats.org/officeDocument/2006/relationships/hyperlink" Target="https://erhvervsinformatik.systime.dk/?id=c434"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rhvervsinformatik.systime.dk/#c429" TargetMode="External"/><Relationship Id="rId2" Type="http://schemas.openxmlformats.org/officeDocument/2006/relationships/hyperlink" Target="https://erhvervsinformatik.systime.dk/?id=c435"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hyperlink" Target="https://erhvervsinformatik.systime.dk/index.php?id=166#c429" TargetMode="External"/><Relationship Id="rId2" Type="http://schemas.openxmlformats.org/officeDocument/2006/relationships/hyperlink" Target="https://erhvervsinformatik.systime.dk/?id=c577"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erhvervsinformatik.systime.dk/?id=c1368" TargetMode="External"/><Relationship Id="rId4" Type="http://schemas.openxmlformats.org/officeDocument/2006/relationships/hyperlink" Target="https://erhvervsinformatik.systime.dk/?id=c58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erhvervsinformatik.systime.dk/index.php?id=167#c577" TargetMode="External"/><Relationship Id="rId2" Type="http://schemas.openxmlformats.org/officeDocument/2006/relationships/hyperlink" Target="https://erhvervsinformatik.systime.dk/?id=c586"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rhvervsinformatik.systime.dk/index.php?id=167#c586" TargetMode="External"/><Relationship Id="rId2" Type="http://schemas.openxmlformats.org/officeDocument/2006/relationships/hyperlink" Target="https://erhvervsinformatik.systime.dk/?id=c587"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erhvervsinformatik.systime.dk/?id=167#c589" TargetMode="Externa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hyperlink" Target="https://erhvervsinformatik.systime.dk/index.php?id=167#c587" TargetMode="External"/><Relationship Id="rId2" Type="http://schemas.openxmlformats.org/officeDocument/2006/relationships/hyperlink" Target="https://erhvervsinformatik.systime.dk/?id=c591"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est High School Coding Curriculum: CS Grades 9-12">
            <a:extLst>
              <a:ext uri="{FF2B5EF4-FFF2-40B4-BE49-F238E27FC236}">
                <a16:creationId xmlns:a16="http://schemas.microsoft.com/office/drawing/2014/main" id="{61D50E82-D3C3-02B3-AF6A-91AA84C4AB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284" t="22226" r="5807"/>
          <a:stretch/>
        </p:blipFill>
        <p:spPr bwMode="auto">
          <a:xfrm>
            <a:off x="19" y="313284"/>
            <a:ext cx="12191981"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8" name="Rectangle 1047">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4F79AA2-119A-3317-1D07-5F7B9E07E42D}"/>
              </a:ext>
            </a:extLst>
          </p:cNvPr>
          <p:cNvSpPr>
            <a:spLocks noGrp="1"/>
          </p:cNvSpPr>
          <p:nvPr>
            <p:ph type="title"/>
          </p:nvPr>
        </p:nvSpPr>
        <p:spPr>
          <a:xfrm>
            <a:off x="-2" y="4735346"/>
            <a:ext cx="9785897" cy="907528"/>
          </a:xfrm>
          <a:solidFill>
            <a:schemeClr val="bg1"/>
          </a:solidFill>
        </p:spPr>
        <p:txBody>
          <a:bodyPr vert="horz" lIns="91440" tIns="45720" rIns="91440" bIns="45720" rtlCol="0" anchor="b">
            <a:normAutofit/>
          </a:bodyPr>
          <a:lstStyle/>
          <a:p>
            <a:pPr algn="ctr"/>
            <a:r>
              <a:rPr lang="da-DK" sz="4800" b="1" noProof="0" dirty="0"/>
              <a:t>Introduktion til programmering</a:t>
            </a:r>
          </a:p>
        </p:txBody>
      </p:sp>
      <p:sp>
        <p:nvSpPr>
          <p:cNvPr id="1050" name="Rectangle: Rounded Corners 1049">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ED87B8D6-6D9E-EB47-EB6E-314E6A4DBB05}"/>
              </a:ext>
            </a:extLst>
          </p:cNvPr>
          <p:cNvSpPr>
            <a:spLocks noGrp="1"/>
          </p:cNvSpPr>
          <p:nvPr>
            <p:ph idx="1"/>
          </p:nvPr>
        </p:nvSpPr>
        <p:spPr>
          <a:xfrm>
            <a:off x="404553" y="5624945"/>
            <a:ext cx="9078562" cy="592975"/>
          </a:xfrm>
        </p:spPr>
        <p:txBody>
          <a:bodyPr vert="horz" lIns="91440" tIns="45720" rIns="91440" bIns="45720" rtlCol="0" anchor="ctr">
            <a:normAutofit/>
          </a:bodyPr>
          <a:lstStyle/>
          <a:p>
            <a:pPr marL="0" indent="0" algn="ctr">
              <a:buNone/>
            </a:pPr>
            <a:r>
              <a:rPr lang="da-DK" sz="2400" noProof="0" dirty="0"/>
              <a:t>Informatik C, </a:t>
            </a:r>
            <a:r>
              <a:rPr lang="da-DK" sz="2400" dirty="0"/>
              <a:t>l</a:t>
            </a:r>
            <a:r>
              <a:rPr lang="da-DK" sz="2400" noProof="0" dirty="0" err="1"/>
              <a:t>ektion</a:t>
            </a:r>
            <a:r>
              <a:rPr lang="da-DK" sz="2400" noProof="0" dirty="0"/>
              <a:t> 2</a:t>
            </a:r>
          </a:p>
        </p:txBody>
      </p:sp>
      <p:sp>
        <p:nvSpPr>
          <p:cNvPr id="6" name="Tekstfelt 5">
            <a:extLst>
              <a:ext uri="{FF2B5EF4-FFF2-40B4-BE49-F238E27FC236}">
                <a16:creationId xmlns:a16="http://schemas.microsoft.com/office/drawing/2014/main" id="{DBA89E05-A9EA-CCBE-411C-748502F98C30}"/>
              </a:ext>
            </a:extLst>
          </p:cNvPr>
          <p:cNvSpPr txBox="1"/>
          <p:nvPr/>
        </p:nvSpPr>
        <p:spPr>
          <a:xfrm>
            <a:off x="5312229" y="7866743"/>
            <a:ext cx="184731" cy="369332"/>
          </a:xfrm>
          <a:prstGeom prst="rect">
            <a:avLst/>
          </a:prstGeom>
          <a:noFill/>
        </p:spPr>
        <p:txBody>
          <a:bodyPr wrap="none" rtlCol="0">
            <a:spAutoFit/>
          </a:bodyPr>
          <a:lstStyle/>
          <a:p>
            <a:endParaRPr lang="da-DK"/>
          </a:p>
        </p:txBody>
      </p:sp>
    </p:spTree>
    <p:extLst>
      <p:ext uri="{BB962C8B-B14F-4D97-AF65-F5344CB8AC3E}">
        <p14:creationId xmlns:p14="http://schemas.microsoft.com/office/powerpoint/2010/main" val="2738771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DE0F74-30DA-CE26-6B4F-C0182F2F0C4B}"/>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1AA7BE18-2944-8B09-D741-AA25EBB2B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DE7D295-C4FC-5E9D-BA63-51A4BAD5C369}"/>
              </a:ext>
            </a:extLst>
          </p:cNvPr>
          <p:cNvSpPr>
            <a:spLocks noGrp="1"/>
          </p:cNvSpPr>
          <p:nvPr>
            <p:ph type="title"/>
          </p:nvPr>
        </p:nvSpPr>
        <p:spPr>
          <a:xfrm>
            <a:off x="572493" y="238539"/>
            <a:ext cx="11018520" cy="1434415"/>
          </a:xfrm>
        </p:spPr>
        <p:txBody>
          <a:bodyPr anchor="b">
            <a:normAutofit/>
          </a:bodyPr>
          <a:lstStyle/>
          <a:p>
            <a:r>
              <a:rPr lang="da-DK" sz="5400"/>
              <a:t>Agenda</a:t>
            </a:r>
            <a:endParaRPr lang="da-DK" sz="5400" dirty="0"/>
          </a:p>
        </p:txBody>
      </p:sp>
      <p:sp>
        <p:nvSpPr>
          <p:cNvPr id="43" name="sketchy line">
            <a:extLst>
              <a:ext uri="{FF2B5EF4-FFF2-40B4-BE49-F238E27FC236}">
                <a16:creationId xmlns:a16="http://schemas.microsoft.com/office/drawing/2014/main" id="{FDC79F6F-7BA7-E340-13A4-BB0295D0A0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ladsholder til indhold 2">
            <a:extLst>
              <a:ext uri="{FF2B5EF4-FFF2-40B4-BE49-F238E27FC236}">
                <a16:creationId xmlns:a16="http://schemas.microsoft.com/office/drawing/2014/main" id="{8851E3BA-F288-2EB6-FA30-95EE2CF19183}"/>
              </a:ext>
            </a:extLst>
          </p:cNvPr>
          <p:cNvSpPr>
            <a:spLocks noGrp="1"/>
          </p:cNvSpPr>
          <p:nvPr>
            <p:ph idx="1"/>
          </p:nvPr>
        </p:nvSpPr>
        <p:spPr>
          <a:xfrm>
            <a:off x="572492" y="2071316"/>
            <a:ext cx="9589147" cy="4252202"/>
          </a:xfrm>
        </p:spPr>
        <p:txBody>
          <a:bodyPr anchor="t">
            <a:normAutofit fontScale="92500" lnSpcReduction="10000"/>
          </a:bodyPr>
          <a:lstStyle/>
          <a:p>
            <a:pPr marL="342900" indent="-342900">
              <a:buFont typeface="+mj-lt"/>
              <a:buAutoNum type="arabicPeriod"/>
            </a:pPr>
            <a:r>
              <a:rPr lang="da-DK" sz="1600" dirty="0"/>
              <a:t>ℹ️ </a:t>
            </a:r>
            <a:r>
              <a:rPr lang="da-DK" sz="1600" b="1" dirty="0"/>
              <a:t>Introduktion og opsummering</a:t>
            </a:r>
            <a:r>
              <a:rPr lang="da-DK" sz="1600" dirty="0"/>
              <a:t> – 5 minutter</a:t>
            </a:r>
          </a:p>
          <a:p>
            <a:pPr marL="342900" indent="-342900">
              <a:buFont typeface="+mj-lt"/>
              <a:buAutoNum type="arabicPeriod"/>
            </a:pPr>
            <a:r>
              <a:rPr lang="da-DK" sz="1600" dirty="0"/>
              <a:t>👫 </a:t>
            </a:r>
            <a:r>
              <a:rPr lang="da-DK" sz="1600" b="1" dirty="0"/>
              <a:t>Gruppearbejde: Intro til app lab</a:t>
            </a:r>
            <a:r>
              <a:rPr lang="da-DK" sz="1600" dirty="0"/>
              <a:t> – 20 minutter</a:t>
            </a:r>
          </a:p>
          <a:p>
            <a:pPr marL="342900" indent="-342900">
              <a:buFont typeface="+mj-lt"/>
              <a:buAutoNum type="arabicPeriod"/>
            </a:pPr>
            <a:r>
              <a:rPr lang="da-DK" sz="1600" dirty="0"/>
              <a:t>💬 </a:t>
            </a:r>
            <a:r>
              <a:rPr lang="da-DK" sz="1600" b="1" dirty="0"/>
              <a:t>Opsamling</a:t>
            </a:r>
            <a:r>
              <a:rPr lang="da-DK" sz="1600" dirty="0"/>
              <a:t> – 5 minutter</a:t>
            </a:r>
          </a:p>
          <a:p>
            <a:pPr marL="342900" indent="-342900">
              <a:buFont typeface="+mj-lt"/>
              <a:buAutoNum type="arabicPeriod"/>
            </a:pPr>
            <a:r>
              <a:rPr lang="da-DK" sz="1600" dirty="0"/>
              <a:t>👫 </a:t>
            </a:r>
            <a:r>
              <a:rPr lang="da-DK" sz="1600" b="1" dirty="0"/>
              <a:t>Beregner: </a:t>
            </a:r>
            <a:r>
              <a:rPr lang="da-DK" sz="1600" b="1" cap="all" dirty="0"/>
              <a:t>Øvelse 5.1 </a:t>
            </a:r>
            <a:r>
              <a:rPr lang="da-DK" sz="1600" dirty="0"/>
              <a:t>– 20 minutter</a:t>
            </a:r>
          </a:p>
          <a:p>
            <a:pPr marL="342900" indent="-342900">
              <a:buFont typeface="+mj-lt"/>
              <a:buAutoNum type="arabicPeriod"/>
            </a:pPr>
            <a:r>
              <a:rPr lang="da-DK" sz="1600" dirty="0"/>
              <a:t>👫 </a:t>
            </a:r>
            <a:r>
              <a:rPr lang="da-DK" sz="1600" b="1" dirty="0"/>
              <a:t>Beregner:</a:t>
            </a:r>
            <a:r>
              <a:rPr lang="da-DK" sz="1600" b="1" cap="all" dirty="0"/>
              <a:t> Øvelse 5.2 </a:t>
            </a:r>
            <a:r>
              <a:rPr lang="da-DK" sz="1600" dirty="0"/>
              <a:t>– 5 minutter</a:t>
            </a:r>
          </a:p>
          <a:p>
            <a:pPr marL="342900" indent="-342900">
              <a:buFont typeface="+mj-lt"/>
              <a:buAutoNum type="arabicPeriod"/>
            </a:pPr>
            <a:r>
              <a:rPr lang="da-DK" sz="1600" dirty="0"/>
              <a:t>☕️ </a:t>
            </a:r>
            <a:r>
              <a:rPr lang="da-DK" sz="1600" b="1" dirty="0"/>
              <a:t>Pause</a:t>
            </a:r>
            <a:r>
              <a:rPr lang="da-DK" sz="1600" dirty="0"/>
              <a:t> – 5 minutter</a:t>
            </a:r>
          </a:p>
          <a:p>
            <a:pPr marL="342900" indent="-342900">
              <a:buFont typeface="+mj-lt"/>
              <a:buAutoNum type="arabicPeriod"/>
            </a:pPr>
            <a:r>
              <a:rPr lang="da-DK" sz="1600" dirty="0"/>
              <a:t>💬 </a:t>
            </a:r>
            <a:r>
              <a:rPr lang="da-DK" sz="1600" b="1" dirty="0"/>
              <a:t>Opsamling</a:t>
            </a:r>
            <a:r>
              <a:rPr lang="da-DK" sz="1600" dirty="0"/>
              <a:t> – 5 minutter</a:t>
            </a:r>
          </a:p>
          <a:p>
            <a:pPr marL="342900" indent="-342900">
              <a:buFont typeface="+mj-lt"/>
              <a:buAutoNum type="arabicPeriod"/>
            </a:pPr>
            <a:r>
              <a:rPr lang="da-DK" sz="1600" dirty="0"/>
              <a:t>👫 </a:t>
            </a:r>
            <a:r>
              <a:rPr lang="da-DK" sz="1600" b="1" dirty="0"/>
              <a:t>Beregner:</a:t>
            </a:r>
            <a:r>
              <a:rPr lang="da-DK" sz="1600" b="1" cap="all" dirty="0"/>
              <a:t> Øvelse 5.3 </a:t>
            </a:r>
            <a:r>
              <a:rPr lang="da-DK" sz="1600" dirty="0"/>
              <a:t>– 5 minutter</a:t>
            </a:r>
          </a:p>
          <a:p>
            <a:pPr marL="342900" indent="-342900">
              <a:buFont typeface="+mj-lt"/>
              <a:buAutoNum type="arabicPeriod"/>
            </a:pPr>
            <a:r>
              <a:rPr lang="da-DK" sz="1600" dirty="0"/>
              <a:t>👫 </a:t>
            </a:r>
            <a:r>
              <a:rPr lang="da-DK" sz="1600" b="1" dirty="0"/>
              <a:t>Beregner:</a:t>
            </a:r>
            <a:r>
              <a:rPr lang="da-DK" sz="1600" b="1" cap="all" dirty="0"/>
              <a:t> Øvelse 5.4 </a:t>
            </a:r>
            <a:r>
              <a:rPr lang="da-DK" sz="1600" dirty="0"/>
              <a:t>– 10 minutter</a:t>
            </a:r>
          </a:p>
          <a:p>
            <a:pPr marL="342900" indent="-342900">
              <a:buFont typeface="+mj-lt"/>
              <a:buAutoNum type="arabicPeriod"/>
            </a:pPr>
            <a:r>
              <a:rPr lang="da-DK" sz="1600" dirty="0"/>
              <a:t>👫 </a:t>
            </a:r>
            <a:r>
              <a:rPr lang="da-DK" sz="1600" b="1" dirty="0"/>
              <a:t>Beregner:</a:t>
            </a:r>
            <a:r>
              <a:rPr lang="da-DK" sz="1600" b="1" cap="all" dirty="0"/>
              <a:t> Øvelse 5.5 </a:t>
            </a:r>
            <a:r>
              <a:rPr lang="da-DK" sz="1600" dirty="0"/>
              <a:t>– 5 minutter</a:t>
            </a:r>
          </a:p>
          <a:p>
            <a:pPr marL="342900" indent="-342900">
              <a:buFont typeface="+mj-lt"/>
              <a:buAutoNum type="arabicPeriod"/>
            </a:pPr>
            <a:r>
              <a:rPr lang="da-DK" sz="1600" dirty="0"/>
              <a:t>👫 </a:t>
            </a:r>
            <a:r>
              <a:rPr lang="da-DK" sz="1600" b="1" dirty="0"/>
              <a:t>Beregner:</a:t>
            </a:r>
            <a:r>
              <a:rPr lang="da-DK" sz="1600" b="1" cap="all" dirty="0"/>
              <a:t> Øvelse 5.6</a:t>
            </a:r>
            <a:r>
              <a:rPr lang="da-DK" sz="1600" dirty="0"/>
              <a:t>– 5 minutter</a:t>
            </a:r>
          </a:p>
          <a:p>
            <a:pPr marL="342900" indent="-342900">
              <a:buFont typeface="+mj-lt"/>
              <a:buAutoNum type="arabicPeriod"/>
            </a:pPr>
            <a:r>
              <a:rPr lang="da-DK" sz="1600" dirty="0"/>
              <a:t>👫 </a:t>
            </a:r>
            <a:r>
              <a:rPr lang="da-DK" sz="1600" b="1" dirty="0"/>
              <a:t>Beregner:</a:t>
            </a:r>
            <a:r>
              <a:rPr lang="da-DK" sz="1600" b="1" cap="all" dirty="0"/>
              <a:t> Øvelse 5.7 (Ekstra opgave til de hurtige)  </a:t>
            </a:r>
            <a:r>
              <a:rPr lang="da-DK" sz="1600" dirty="0"/>
              <a:t>– 5 minutter</a:t>
            </a:r>
          </a:p>
          <a:p>
            <a:pPr marL="342900" indent="-342900">
              <a:buFont typeface="+mj-lt"/>
              <a:buAutoNum type="arabicPeriod"/>
            </a:pPr>
            <a:r>
              <a:rPr lang="da-DK" sz="1600" dirty="0"/>
              <a:t>🧠 </a:t>
            </a:r>
            <a:r>
              <a:rPr lang="da-DK" sz="1600" b="1" dirty="0"/>
              <a:t>Opsamling og Evaluering</a:t>
            </a:r>
            <a:r>
              <a:rPr lang="da-DK" sz="1600" dirty="0"/>
              <a:t> – 10 minutter</a:t>
            </a:r>
            <a:endParaRPr lang="da-DK" sz="2200" dirty="0"/>
          </a:p>
        </p:txBody>
      </p:sp>
    </p:spTree>
    <p:extLst>
      <p:ext uri="{BB962C8B-B14F-4D97-AF65-F5344CB8AC3E}">
        <p14:creationId xmlns:p14="http://schemas.microsoft.com/office/powerpoint/2010/main" val="321922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C15F3F-0B34-88F2-0D68-C1544BFD6E29}"/>
            </a:ext>
          </a:extLst>
        </p:cNvPr>
        <p:cNvGrpSpPr/>
        <p:nvPr/>
      </p:nvGrpSpPr>
      <p:grpSpPr>
        <a:xfrm>
          <a:off x="0" y="0"/>
          <a:ext cx="0" cy="0"/>
          <a:chOff x="0" y="0"/>
          <a:chExt cx="0" cy="0"/>
        </a:xfrm>
      </p:grpSpPr>
      <p:sp useBgFill="1">
        <p:nvSpPr>
          <p:cNvPr id="2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CF1D6C9-6810-6B22-0331-69AF79D0DD92}"/>
              </a:ext>
            </a:extLst>
          </p:cNvPr>
          <p:cNvSpPr>
            <a:spLocks noGrp="1"/>
          </p:cNvSpPr>
          <p:nvPr>
            <p:ph type="title"/>
          </p:nvPr>
        </p:nvSpPr>
        <p:spPr>
          <a:xfrm>
            <a:off x="838200" y="365125"/>
            <a:ext cx="10515600" cy="1325563"/>
          </a:xfrm>
        </p:spPr>
        <p:txBody>
          <a:bodyPr>
            <a:normAutofit/>
          </a:bodyPr>
          <a:lstStyle/>
          <a:p>
            <a:r>
              <a:rPr lang="da-DK" sz="4200" dirty="0">
                <a:latin typeface="-webkit-standard"/>
              </a:rPr>
              <a:t>F</a:t>
            </a:r>
            <a:r>
              <a:rPr lang="da-DK" sz="4200" b="0" i="0" u="none" strike="noStrike" dirty="0">
                <a:effectLst/>
                <a:latin typeface="-webkit-standard"/>
              </a:rPr>
              <a:t>em vigtige begreber inden for programmering</a:t>
            </a:r>
            <a:endParaRPr lang="da-DK" sz="4200" dirty="0"/>
          </a:p>
        </p:txBody>
      </p:sp>
      <p:sp>
        <p:nvSpPr>
          <p:cNvPr id="2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ladsholder til indhold 2">
            <a:extLst>
              <a:ext uri="{FF2B5EF4-FFF2-40B4-BE49-F238E27FC236}">
                <a16:creationId xmlns:a16="http://schemas.microsoft.com/office/drawing/2014/main" id="{624E30C8-70DF-7CCA-713B-899380508081}"/>
              </a:ext>
            </a:extLst>
          </p:cNvPr>
          <p:cNvSpPr>
            <a:spLocks noGrp="1"/>
          </p:cNvSpPr>
          <p:nvPr>
            <p:ph idx="1"/>
          </p:nvPr>
        </p:nvSpPr>
        <p:spPr>
          <a:xfrm>
            <a:off x="838200" y="1929384"/>
            <a:ext cx="10515600" cy="4251960"/>
          </a:xfrm>
        </p:spPr>
        <p:txBody>
          <a:bodyPr>
            <a:normAutofit/>
          </a:bodyPr>
          <a:lstStyle/>
          <a:p>
            <a:pPr marL="0" indent="0">
              <a:buNone/>
            </a:pPr>
            <a:endParaRPr lang="da-DK" sz="2200" b="0" i="0" u="none" strike="noStrike" dirty="0">
              <a:effectLst/>
            </a:endParaRPr>
          </a:p>
          <a:p>
            <a:pPr marL="342900" indent="-342900">
              <a:buFont typeface="+mj-lt"/>
              <a:buAutoNum type="arabicPeriod"/>
            </a:pPr>
            <a:r>
              <a:rPr lang="da-DK" sz="2200" b="1" i="0" u="none" strike="noStrike" dirty="0">
                <a:effectLst/>
              </a:rPr>
              <a:t>Funktion ⚙️</a:t>
            </a:r>
            <a:r>
              <a:rPr lang="da-DK" sz="2200" b="0" i="0" u="none" strike="noStrike" dirty="0">
                <a:effectLst/>
              </a:rPr>
              <a:t>: En blok af kode, der udfører en specifik opgave og gør koden nemmere at organisere og genbruge.</a:t>
            </a:r>
          </a:p>
          <a:p>
            <a:pPr marL="342900" indent="-342900">
              <a:buFont typeface="+mj-lt"/>
              <a:buAutoNum type="arabicPeriod"/>
            </a:pPr>
            <a:r>
              <a:rPr lang="da-DK" sz="2200" b="1" i="0" u="none" strike="noStrike" dirty="0">
                <a:effectLst/>
              </a:rPr>
              <a:t>Sekvens ➡️</a:t>
            </a:r>
            <a:r>
              <a:rPr lang="da-DK" sz="2200" b="0" i="0" u="none" strike="noStrike" dirty="0">
                <a:effectLst/>
              </a:rPr>
              <a:t>: Rækkefølgen af handlinger, som computeren følger trin for trin.</a:t>
            </a:r>
          </a:p>
          <a:p>
            <a:pPr marL="342900" indent="-342900">
              <a:buFont typeface="+mj-lt"/>
              <a:buAutoNum type="arabicPeriod"/>
            </a:pPr>
            <a:r>
              <a:rPr lang="da-DK" sz="2200" b="1" i="0" u="none" strike="noStrike" dirty="0">
                <a:effectLst/>
              </a:rPr>
              <a:t>Forgrening 🔀</a:t>
            </a:r>
            <a:r>
              <a:rPr lang="da-DK" sz="2200" b="0" i="0" u="none" strike="noStrike" dirty="0">
                <a:effectLst/>
              </a:rPr>
              <a:t>: Mulighed for at vælge forskellige veje i programmet baseret på betingelser.</a:t>
            </a:r>
          </a:p>
          <a:p>
            <a:pPr marL="342900" indent="-342900">
              <a:buFont typeface="+mj-lt"/>
              <a:buAutoNum type="arabicPeriod"/>
            </a:pPr>
            <a:r>
              <a:rPr lang="da-DK" sz="2200" b="1" i="0" u="none" strike="noStrike" dirty="0">
                <a:effectLst/>
              </a:rPr>
              <a:t>Løkker 🔄</a:t>
            </a:r>
            <a:r>
              <a:rPr lang="da-DK" sz="2200" b="0" i="0" u="none" strike="noStrike" dirty="0">
                <a:effectLst/>
              </a:rPr>
              <a:t>: Gentagelse af en proces, så den samme kode ikke skrives flere gange.</a:t>
            </a:r>
          </a:p>
          <a:p>
            <a:pPr marL="342900" indent="-342900">
              <a:buFont typeface="+mj-lt"/>
              <a:buAutoNum type="arabicPeriod"/>
            </a:pPr>
            <a:r>
              <a:rPr lang="da-DK" sz="2200" b="1" i="0" u="none" strike="noStrike" dirty="0">
                <a:effectLst/>
              </a:rPr>
              <a:t>Variabler 📦</a:t>
            </a:r>
            <a:r>
              <a:rPr lang="da-DK" sz="2200" b="0" i="0" u="none" strike="noStrike" dirty="0">
                <a:effectLst/>
              </a:rPr>
              <a:t>: Opbevaring af data, som programmet kan hente og ændre.</a:t>
            </a:r>
          </a:p>
          <a:p>
            <a:pPr>
              <a:buFont typeface="Arial" panose="020B0604020202020204" pitchFamily="34" charset="0"/>
              <a:buChar char="•"/>
            </a:pPr>
            <a:endParaRPr lang="da-DK" sz="2200" b="0" i="0" u="none" strike="noStrike" dirty="0">
              <a:effectLst/>
            </a:endParaRPr>
          </a:p>
        </p:txBody>
      </p:sp>
    </p:spTree>
    <p:extLst>
      <p:ext uri="{BB962C8B-B14F-4D97-AF65-F5344CB8AC3E}">
        <p14:creationId xmlns:p14="http://schemas.microsoft.com/office/powerpoint/2010/main" val="1933634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C7A998-B349-B11D-7B7B-D67AF08EB1ED}"/>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5FAF9B53-2C8C-2B64-2636-97344E2092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A8E06787-6DAF-1009-0AF2-0405A8C48D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1BDE620E-D733-9D27-CB99-94A21FEDF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3A99C3B3-9D1E-FFFD-1799-1D2456F76E2D}"/>
              </a:ext>
            </a:extLst>
          </p:cNvPr>
          <p:cNvSpPr>
            <a:spLocks noGrp="1"/>
          </p:cNvSpPr>
          <p:nvPr>
            <p:ph type="title"/>
          </p:nvPr>
        </p:nvSpPr>
        <p:spPr>
          <a:xfrm>
            <a:off x="1115568" y="548640"/>
            <a:ext cx="10168128" cy="1179576"/>
          </a:xfrm>
        </p:spPr>
        <p:txBody>
          <a:bodyPr>
            <a:normAutofit/>
          </a:bodyPr>
          <a:lstStyle/>
          <a:p>
            <a:r>
              <a:rPr lang="da-DK" sz="3200" b="1" dirty="0"/>
              <a:t>Øvelse 3 (gruppearbejde): Intro to App lab -</a:t>
            </a:r>
            <a:r>
              <a:rPr lang="da-DK" sz="3200" dirty="0"/>
              <a:t> 25 minutter</a:t>
            </a:r>
            <a:endParaRPr lang="da-DK" sz="3200" b="1" dirty="0"/>
          </a:p>
        </p:txBody>
      </p:sp>
      <p:sp>
        <p:nvSpPr>
          <p:cNvPr id="14" name="Rectangle 13">
            <a:extLst>
              <a:ext uri="{FF2B5EF4-FFF2-40B4-BE49-F238E27FC236}">
                <a16:creationId xmlns:a16="http://schemas.microsoft.com/office/drawing/2014/main" id="{87757C0A-03CA-526A-9591-E548D24F2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C3EAAD18-67F6-2C90-3CD2-CFDCA5A4DD7C}"/>
              </a:ext>
            </a:extLst>
          </p:cNvPr>
          <p:cNvSpPr>
            <a:spLocks noGrp="1"/>
          </p:cNvSpPr>
          <p:nvPr>
            <p:ph idx="1"/>
          </p:nvPr>
        </p:nvSpPr>
        <p:spPr>
          <a:xfrm>
            <a:off x="626849" y="2481942"/>
            <a:ext cx="5813707" cy="2196075"/>
          </a:xfrm>
        </p:spPr>
        <p:txBody>
          <a:bodyPr>
            <a:noAutofit/>
          </a:bodyPr>
          <a:lstStyle/>
          <a:p>
            <a:pPr marL="457200" indent="-457200">
              <a:lnSpc>
                <a:spcPct val="150000"/>
              </a:lnSpc>
              <a:buFont typeface="+mj-lt"/>
              <a:buAutoNum type="arabicPeriod"/>
            </a:pPr>
            <a:r>
              <a:rPr lang="da-DK" sz="2500" dirty="0"/>
              <a:t>Gå ind på </a:t>
            </a:r>
            <a:r>
              <a:rPr lang="da-DK" sz="2500" dirty="0">
                <a:hlinkClick r:id="rId2"/>
              </a:rPr>
              <a:t>https://studio.code.org/join</a:t>
            </a:r>
            <a:r>
              <a:rPr lang="da-DK" sz="2500" dirty="0"/>
              <a:t> </a:t>
            </a:r>
          </a:p>
          <a:p>
            <a:pPr marL="457200" indent="-457200">
              <a:lnSpc>
                <a:spcPct val="150000"/>
              </a:lnSpc>
              <a:buFont typeface="+mj-lt"/>
              <a:buAutoNum type="arabicPeriod"/>
            </a:pPr>
            <a:r>
              <a:rPr lang="da-DK" sz="2500" dirty="0"/>
              <a:t>Indtast sektionskoden: </a:t>
            </a:r>
            <a:r>
              <a:rPr lang="da-DK" sz="2500" b="1" dirty="0"/>
              <a:t>FFGBWR</a:t>
            </a:r>
          </a:p>
          <a:p>
            <a:pPr marL="457200" indent="-457200">
              <a:lnSpc>
                <a:spcPct val="150000"/>
              </a:lnSpc>
              <a:buFont typeface="+mj-lt"/>
              <a:buAutoNum type="arabicPeriod"/>
            </a:pPr>
            <a:r>
              <a:rPr lang="da-DK" sz="2500" b="0" i="0" u="none" strike="noStrike" dirty="0">
                <a:effectLst/>
              </a:rPr>
              <a:t>Tryk på </a:t>
            </a:r>
            <a:r>
              <a:rPr lang="da-DK" sz="2500" b="1" i="0" u="none" strike="noStrike" dirty="0">
                <a:effectLst/>
              </a:rPr>
              <a:t>"Join"</a:t>
            </a:r>
            <a:r>
              <a:rPr lang="da-DK" sz="2500" b="0" i="0" u="none" strike="noStrike" dirty="0">
                <a:effectLst/>
              </a:rPr>
              <a:t>-knappen.</a:t>
            </a:r>
          </a:p>
        </p:txBody>
      </p:sp>
      <p:pic>
        <p:nvPicPr>
          <p:cNvPr id="1026" name="Picture 2" descr="App Lab - Getting Started">
            <a:extLst>
              <a:ext uri="{FF2B5EF4-FFF2-40B4-BE49-F238E27FC236}">
                <a16:creationId xmlns:a16="http://schemas.microsoft.com/office/drawing/2014/main" id="{A0D6C804-E006-B387-8004-D6CCEA099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6845" y="2481942"/>
            <a:ext cx="4558306" cy="256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812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DF67BC-837A-0DB9-79D7-DFC8B8F02B97}"/>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96BEFA13-7C43-F195-1B26-DE4015B0B0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9DDBB77C-C583-3540-73D1-8EC97EF88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592E1CCD-CDE7-6CF8-076F-FB8E10835B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15BFE45D-A965-514C-8A61-DF645D8F4F96}"/>
              </a:ext>
            </a:extLst>
          </p:cNvPr>
          <p:cNvSpPr>
            <a:spLocks noGrp="1"/>
          </p:cNvSpPr>
          <p:nvPr>
            <p:ph type="title"/>
          </p:nvPr>
        </p:nvSpPr>
        <p:spPr>
          <a:xfrm>
            <a:off x="1115568" y="548640"/>
            <a:ext cx="10168128" cy="1179576"/>
          </a:xfrm>
        </p:spPr>
        <p:txBody>
          <a:bodyPr>
            <a:normAutofit/>
          </a:bodyPr>
          <a:lstStyle/>
          <a:p>
            <a:r>
              <a:rPr lang="da-DK" sz="2700" b="1" cap="all" dirty="0"/>
              <a:t>Øvelse 5.1 </a:t>
            </a:r>
            <a:r>
              <a:rPr lang="da-DK" sz="2700" b="1" dirty="0"/>
              <a:t>(gruppearbejde)</a:t>
            </a:r>
            <a:r>
              <a:rPr lang="da-DK" sz="2700" b="1" cap="all" dirty="0"/>
              <a:t>: </a:t>
            </a:r>
            <a:r>
              <a:rPr lang="da-DK" sz="2700" b="1" cap="all" dirty="0">
                <a:hlinkClick r:id="rId2"/>
              </a:rPr>
              <a:t>BEREGNING AF BELØB</a:t>
            </a:r>
            <a:r>
              <a:rPr lang="da-DK" sz="2700" b="1" cap="all" dirty="0"/>
              <a:t> </a:t>
            </a:r>
            <a:r>
              <a:rPr lang="da-DK" sz="2700" dirty="0"/>
              <a:t>– ca. 20 minutter</a:t>
            </a:r>
            <a:endParaRPr lang="da-DK" sz="2700" b="1" dirty="0"/>
          </a:p>
        </p:txBody>
      </p:sp>
      <p:sp>
        <p:nvSpPr>
          <p:cNvPr id="14" name="Rectangle 13">
            <a:extLst>
              <a:ext uri="{FF2B5EF4-FFF2-40B4-BE49-F238E27FC236}">
                <a16:creationId xmlns:a16="http://schemas.microsoft.com/office/drawing/2014/main" id="{0EE55787-8EF8-0B74-2195-98DF597331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9D71B20A-C498-5672-EC6C-6362227570AD}"/>
              </a:ext>
            </a:extLst>
          </p:cNvPr>
          <p:cNvSpPr>
            <a:spLocks noGrp="1"/>
          </p:cNvSpPr>
          <p:nvPr>
            <p:ph idx="1"/>
          </p:nvPr>
        </p:nvSpPr>
        <p:spPr>
          <a:xfrm>
            <a:off x="626850" y="2388597"/>
            <a:ext cx="5813707" cy="4099611"/>
          </a:xfrm>
        </p:spPr>
        <p:txBody>
          <a:bodyPr>
            <a:noAutofit/>
          </a:bodyPr>
          <a:lstStyle/>
          <a:p>
            <a:pPr marL="457200" indent="-457200">
              <a:buFont typeface="+mj-lt"/>
              <a:buAutoNum type="arabicPeriod"/>
            </a:pPr>
            <a:r>
              <a:rPr lang="da-DK" sz="1900" dirty="0"/>
              <a:t>Gå ind på </a:t>
            </a:r>
            <a:r>
              <a:rPr lang="da-DK" sz="1900" u="sng" dirty="0">
                <a:hlinkClick r:id="rId3"/>
              </a:rPr>
              <a:t>https://code.org/</a:t>
            </a:r>
            <a:endParaRPr lang="da-DK" sz="1900" dirty="0"/>
          </a:p>
          <a:p>
            <a:pPr marL="457200" indent="-457200">
              <a:buFont typeface="+mj-lt"/>
              <a:buAutoNum type="arabicPeriod"/>
            </a:pPr>
            <a:r>
              <a:rPr lang="da-DK" sz="1900" dirty="0"/>
              <a:t>Opret en bruger ved at klikke på "Log ind" i øverste højre hjørne</a:t>
            </a:r>
          </a:p>
          <a:p>
            <a:pPr marL="457200" indent="-457200">
              <a:buFont typeface="+mj-lt"/>
              <a:buAutoNum type="arabicPeriod"/>
            </a:pPr>
            <a:r>
              <a:rPr lang="da-DK" sz="1900" dirty="0"/>
              <a:t>Klik på "Opret" i øverste højre hjørne og vælg App Lab</a:t>
            </a:r>
          </a:p>
          <a:p>
            <a:pPr marL="457200" indent="-457200">
              <a:buFont typeface="+mj-lt"/>
              <a:buAutoNum type="arabicPeriod"/>
            </a:pPr>
            <a:r>
              <a:rPr lang="da-DK" sz="1900" dirty="0"/>
              <a:t>Følg instruktionerne i den første video nedenfor: Design af beregner</a:t>
            </a:r>
          </a:p>
          <a:p>
            <a:pPr marL="457200" indent="-457200">
              <a:buFont typeface="+mj-lt"/>
              <a:buAutoNum type="arabicPeriod"/>
            </a:pPr>
            <a:r>
              <a:rPr lang="da-DK" sz="1900" dirty="0"/>
              <a:t>Følg instruktionerne i den anden video nedenfor: Programmering af beregner</a:t>
            </a:r>
          </a:p>
          <a:p>
            <a:pPr marL="0" indent="0">
              <a:buNone/>
            </a:pPr>
            <a:endParaRPr lang="da-DK" sz="1900" dirty="0"/>
          </a:p>
          <a:p>
            <a:pPr marL="0" indent="0">
              <a:buNone/>
            </a:pPr>
            <a:r>
              <a:rPr lang="da-DK" sz="1900" b="1" dirty="0"/>
              <a:t>I videoen lærer du om to begreber: Sekvenser og variabler.</a:t>
            </a:r>
          </a:p>
        </p:txBody>
      </p:sp>
      <p:pic>
        <p:nvPicPr>
          <p:cNvPr id="5" name="Billede 4" descr="Et billede, der indeholder tekst, software, Webside, Computerikon&#10;&#10;Automatisk genereret beskrivelse">
            <a:extLst>
              <a:ext uri="{FF2B5EF4-FFF2-40B4-BE49-F238E27FC236}">
                <a16:creationId xmlns:a16="http://schemas.microsoft.com/office/drawing/2014/main" id="{46921247-19AF-8529-6433-21429A33E826}"/>
              </a:ext>
            </a:extLst>
          </p:cNvPr>
          <p:cNvPicPr>
            <a:picLocks noChangeAspect="1"/>
          </p:cNvPicPr>
          <p:nvPr/>
        </p:nvPicPr>
        <p:blipFill>
          <a:blip r:embed="rId4"/>
          <a:srcRect l="5320" r="2820"/>
          <a:stretch/>
        </p:blipFill>
        <p:spPr>
          <a:xfrm>
            <a:off x="7701268" y="2365587"/>
            <a:ext cx="3017986" cy="4145632"/>
          </a:xfrm>
          <a:prstGeom prst="rect">
            <a:avLst/>
          </a:prstGeom>
          <a:effectLst/>
        </p:spPr>
      </p:pic>
    </p:spTree>
    <p:extLst>
      <p:ext uri="{BB962C8B-B14F-4D97-AF65-F5344CB8AC3E}">
        <p14:creationId xmlns:p14="http://schemas.microsoft.com/office/powerpoint/2010/main" val="4106492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056D14-C7B2-9937-2F7F-4A5AEF6BFA8F}"/>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82D4127C-AA55-D7CF-176A-CDD45594E0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1548BD10-6376-6F04-9FDF-2D9B20644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13A6017A-AE9F-D7DA-5058-AE56AE782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37ACAB6-990D-5652-4F62-5F828934D7A9}"/>
              </a:ext>
            </a:extLst>
          </p:cNvPr>
          <p:cNvSpPr>
            <a:spLocks noGrp="1"/>
          </p:cNvSpPr>
          <p:nvPr>
            <p:ph type="title"/>
          </p:nvPr>
        </p:nvSpPr>
        <p:spPr>
          <a:xfrm>
            <a:off x="1115568" y="548640"/>
            <a:ext cx="10168128" cy="1179576"/>
          </a:xfrm>
        </p:spPr>
        <p:txBody>
          <a:bodyPr>
            <a:normAutofit/>
          </a:bodyPr>
          <a:lstStyle/>
          <a:p>
            <a:r>
              <a:rPr lang="da-DK" sz="3200" b="1" cap="all" dirty="0"/>
              <a:t>Øvelse 5.2 </a:t>
            </a:r>
            <a:r>
              <a:rPr lang="da-DK" sz="3200" b="1" dirty="0"/>
              <a:t>(gruppearbejde)</a:t>
            </a:r>
            <a:r>
              <a:rPr lang="da-DK" sz="3200" b="1" cap="all" dirty="0"/>
              <a:t>: </a:t>
            </a:r>
            <a:r>
              <a:rPr lang="da-DK" sz="3200" b="1" cap="all" dirty="0">
                <a:hlinkClick r:id="rId2"/>
              </a:rPr>
              <a:t>TEST AF PROGRAM</a:t>
            </a:r>
            <a:endParaRPr lang="da-DK" sz="3200" b="1" dirty="0"/>
          </a:p>
        </p:txBody>
      </p:sp>
      <p:sp>
        <p:nvSpPr>
          <p:cNvPr id="14" name="Rectangle 13">
            <a:extLst>
              <a:ext uri="{FF2B5EF4-FFF2-40B4-BE49-F238E27FC236}">
                <a16:creationId xmlns:a16="http://schemas.microsoft.com/office/drawing/2014/main" id="{5137C75F-2234-E15B-F8A1-8E016A5A0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8E63144F-27DF-8EE3-49D5-36BAF4DB4B70}"/>
              </a:ext>
            </a:extLst>
          </p:cNvPr>
          <p:cNvSpPr>
            <a:spLocks noGrp="1"/>
          </p:cNvSpPr>
          <p:nvPr>
            <p:ph idx="1"/>
          </p:nvPr>
        </p:nvSpPr>
        <p:spPr>
          <a:xfrm>
            <a:off x="313425" y="2328959"/>
            <a:ext cx="5469151" cy="4263415"/>
          </a:xfrm>
        </p:spPr>
        <p:txBody>
          <a:bodyPr>
            <a:noAutofit/>
          </a:bodyPr>
          <a:lstStyle/>
          <a:p>
            <a:pPr marL="514350" indent="-514350" algn="l">
              <a:buFont typeface="+mj-lt"/>
              <a:buAutoNum type="arabicPeriod"/>
            </a:pPr>
            <a:r>
              <a:rPr lang="da-DK" sz="2500" b="0" i="0" u="none" strike="noStrike" dirty="0">
                <a:effectLst/>
              </a:rPr>
              <a:t>Test programmet fra </a:t>
            </a:r>
            <a:r>
              <a:rPr lang="da-DK" sz="2500" b="0" i="0" u="sng" strike="noStrike" dirty="0">
                <a:solidFill>
                  <a:srgbClr val="333333"/>
                </a:solidFill>
                <a:effectLst/>
                <a:hlinkClick r:id="rId3"/>
              </a:rPr>
              <a:t>øvelse 5.1: Beregning af beløb</a:t>
            </a:r>
            <a:r>
              <a:rPr lang="da-DK" sz="2500" b="0" i="0" u="none" strike="noStrike" dirty="0">
                <a:solidFill>
                  <a:srgbClr val="333333"/>
                </a:solidFill>
                <a:effectLst/>
              </a:rPr>
              <a:t> </a:t>
            </a:r>
            <a:r>
              <a:rPr lang="da-DK" sz="2500" b="0" i="0" u="none" strike="noStrike" dirty="0">
                <a:effectLst/>
              </a:rPr>
              <a:t>med ovenstående input og notér de tilhørende output.</a:t>
            </a:r>
          </a:p>
          <a:p>
            <a:pPr marL="514350" indent="-514350" algn="l">
              <a:buFont typeface="+mj-lt"/>
              <a:buAutoNum type="arabicPeriod"/>
            </a:pPr>
            <a:r>
              <a:rPr lang="da-DK" sz="2500" b="0" i="0" u="none" strike="noStrike" dirty="0">
                <a:effectLst/>
              </a:rPr>
              <a:t>Hvor afviger output fra det forventede?</a:t>
            </a:r>
          </a:p>
          <a:p>
            <a:pPr marL="514350" indent="-514350" algn="l">
              <a:buFont typeface="+mj-lt"/>
              <a:buAutoNum type="arabicPeriod"/>
            </a:pPr>
            <a:r>
              <a:rPr lang="da-DK" sz="2500" b="0" i="0" u="none" strike="noStrike" dirty="0">
                <a:effectLst/>
              </a:rPr>
              <a:t>Hvilke ændringer vil du foreslå til programmet?</a:t>
            </a:r>
          </a:p>
        </p:txBody>
      </p:sp>
      <p:pic>
        <p:nvPicPr>
          <p:cNvPr id="4" name="Billede 3" descr="Et billede, der indeholder bord&#10;&#10;Automatisk genereret beskrivelse">
            <a:extLst>
              <a:ext uri="{FF2B5EF4-FFF2-40B4-BE49-F238E27FC236}">
                <a16:creationId xmlns:a16="http://schemas.microsoft.com/office/drawing/2014/main" id="{B7C7BE58-E2FB-2203-B8BF-D6812B6494B8}"/>
              </a:ext>
            </a:extLst>
          </p:cNvPr>
          <p:cNvPicPr>
            <a:picLocks noChangeAspect="1"/>
          </p:cNvPicPr>
          <p:nvPr/>
        </p:nvPicPr>
        <p:blipFill>
          <a:blip r:embed="rId4"/>
          <a:stretch>
            <a:fillRect/>
          </a:stretch>
        </p:blipFill>
        <p:spPr>
          <a:xfrm>
            <a:off x="5782576" y="2276856"/>
            <a:ext cx="5941293" cy="3528187"/>
          </a:xfrm>
          <a:prstGeom prst="rect">
            <a:avLst/>
          </a:prstGeom>
        </p:spPr>
      </p:pic>
    </p:spTree>
    <p:extLst>
      <p:ext uri="{BB962C8B-B14F-4D97-AF65-F5344CB8AC3E}">
        <p14:creationId xmlns:p14="http://schemas.microsoft.com/office/powerpoint/2010/main" val="1573143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40160B2B-77CF-6A21-F007-4C92759E60CD}"/>
            </a:ext>
          </a:extLst>
        </p:cNvPr>
        <p:cNvGrpSpPr/>
        <p:nvPr/>
      </p:nvGrpSpPr>
      <p:grpSpPr>
        <a:xfrm>
          <a:off x="0" y="0"/>
          <a:ext cx="0" cy="0"/>
          <a:chOff x="0" y="0"/>
          <a:chExt cx="0" cy="0"/>
        </a:xfrm>
      </p:grpSpPr>
      <p:sp>
        <p:nvSpPr>
          <p:cNvPr id="8" name="Freeform: Shape 7">
            <a:extLst>
              <a:ext uri="{FF2B5EF4-FFF2-40B4-BE49-F238E27FC236}">
                <a16:creationId xmlns:a16="http://schemas.microsoft.com/office/drawing/2014/main" id="{F40842AB-1B96-6847-854F-6430D9DDC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C6F8D851-4D8B-6910-49FF-EA6E26672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D0B5DA0-E39F-4E4C-944E-5D4AD2836A51}"/>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a:solidFill>
                  <a:schemeClr val="bg1">
                    <a:lumMod val="95000"/>
                    <a:lumOff val="5000"/>
                  </a:schemeClr>
                </a:solidFill>
              </a:rPr>
              <a:t>💬 </a:t>
            </a:r>
            <a:r>
              <a:rPr lang="en-US" sz="5400" b="1">
                <a:solidFill>
                  <a:schemeClr val="bg1">
                    <a:lumMod val="95000"/>
                    <a:lumOff val="5000"/>
                  </a:schemeClr>
                </a:solidFill>
              </a:rPr>
              <a:t>Opsamling</a:t>
            </a:r>
            <a:r>
              <a:rPr lang="en-US" sz="5400">
                <a:solidFill>
                  <a:schemeClr val="bg1">
                    <a:lumMod val="95000"/>
                    <a:lumOff val="5000"/>
                  </a:schemeClr>
                </a:solidFill>
              </a:rPr>
              <a:t> – 5 minutter</a:t>
            </a:r>
          </a:p>
        </p:txBody>
      </p:sp>
    </p:spTree>
    <p:extLst>
      <p:ext uri="{BB962C8B-B14F-4D97-AF65-F5344CB8AC3E}">
        <p14:creationId xmlns:p14="http://schemas.microsoft.com/office/powerpoint/2010/main" val="327504702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34EAB319-7864-34DE-7B51-3BF16FE5B7BF}"/>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 </a:t>
            </a:r>
            <a:r>
              <a:rPr lang="en-US" sz="5400" b="1" dirty="0">
                <a:solidFill>
                  <a:schemeClr val="bg1">
                    <a:lumMod val="95000"/>
                    <a:lumOff val="5000"/>
                  </a:schemeClr>
                </a:solidFill>
              </a:rPr>
              <a:t>Pause</a:t>
            </a:r>
            <a:r>
              <a:rPr lang="en-US" sz="5400" dirty="0">
                <a:solidFill>
                  <a:schemeClr val="bg1">
                    <a:lumMod val="95000"/>
                    <a:lumOff val="5000"/>
                  </a:schemeClr>
                </a:solidFill>
              </a:rPr>
              <a:t> – 5 </a:t>
            </a:r>
            <a:r>
              <a:rPr lang="en-US" sz="5400" dirty="0" err="1">
                <a:solidFill>
                  <a:schemeClr val="bg1">
                    <a:lumMod val="95000"/>
                    <a:lumOff val="5000"/>
                  </a:schemeClr>
                </a:solidFill>
              </a:rPr>
              <a:t>minutter</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31519019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937B89-FAC0-DE96-BE13-24A160EB13B3}"/>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7389319E-F1A8-FFF0-DD5D-A83507ED4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4F1D2C51-982E-A1C6-7FDD-A68037925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12570538-4842-0A1A-5B51-7DABAC013E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CCD4700-8EE9-ED6D-0654-76AA70B74154}"/>
              </a:ext>
            </a:extLst>
          </p:cNvPr>
          <p:cNvSpPr>
            <a:spLocks noGrp="1"/>
          </p:cNvSpPr>
          <p:nvPr>
            <p:ph type="title"/>
          </p:nvPr>
        </p:nvSpPr>
        <p:spPr>
          <a:xfrm>
            <a:off x="1115568" y="548640"/>
            <a:ext cx="10168128" cy="1179576"/>
          </a:xfrm>
        </p:spPr>
        <p:txBody>
          <a:bodyPr>
            <a:normAutofit/>
          </a:bodyPr>
          <a:lstStyle/>
          <a:p>
            <a:r>
              <a:rPr lang="da-DK" sz="3200" b="1" cap="all" dirty="0"/>
              <a:t>Øvelse 5.3: </a:t>
            </a:r>
            <a:r>
              <a:rPr lang="da-DK" sz="3200" b="1" cap="all" dirty="0">
                <a:hlinkClick r:id="rId2"/>
              </a:rPr>
              <a:t>UDVIDELSE AF PROGRAM</a:t>
            </a:r>
            <a:r>
              <a:rPr lang="da-DK" sz="3200" b="1" cap="all" dirty="0"/>
              <a:t> –</a:t>
            </a:r>
            <a:r>
              <a:rPr lang="da-DK" sz="3200" dirty="0"/>
              <a:t> ca. 5 minutter</a:t>
            </a:r>
            <a:endParaRPr lang="da-DK" sz="3200" b="1" dirty="0"/>
          </a:p>
        </p:txBody>
      </p:sp>
      <p:sp>
        <p:nvSpPr>
          <p:cNvPr id="14" name="Rectangle 13">
            <a:extLst>
              <a:ext uri="{FF2B5EF4-FFF2-40B4-BE49-F238E27FC236}">
                <a16:creationId xmlns:a16="http://schemas.microsoft.com/office/drawing/2014/main" id="{8EFF3820-EB6A-B653-82D6-EA36E9D58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14F36BA7-47B6-21E7-A4D8-93E478E5E587}"/>
              </a:ext>
            </a:extLst>
          </p:cNvPr>
          <p:cNvSpPr>
            <a:spLocks noGrp="1"/>
          </p:cNvSpPr>
          <p:nvPr>
            <p:ph idx="1"/>
          </p:nvPr>
        </p:nvSpPr>
        <p:spPr>
          <a:xfrm>
            <a:off x="708104" y="2448202"/>
            <a:ext cx="5490677" cy="3980401"/>
          </a:xfrm>
        </p:spPr>
        <p:txBody>
          <a:bodyPr>
            <a:noAutofit/>
          </a:bodyPr>
          <a:lstStyle/>
          <a:p>
            <a:pPr marL="457200" indent="-457200" algn="l">
              <a:buFont typeface="+mj-lt"/>
              <a:buAutoNum type="arabicPeriod"/>
            </a:pPr>
            <a:r>
              <a:rPr lang="da-DK" sz="2200" b="0" i="0" u="none" strike="noStrike" dirty="0">
                <a:effectLst/>
                <a:latin typeface="Noto Sans" panose="020B0502040504020204" pitchFamily="34" charset="0"/>
              </a:rPr>
              <a:t>Udvid designet fra </a:t>
            </a:r>
            <a:r>
              <a:rPr lang="da-DK" sz="2200" b="0" i="0" u="sng" strike="noStrike" dirty="0">
                <a:solidFill>
                  <a:srgbClr val="333333"/>
                </a:solidFill>
                <a:effectLst/>
                <a:latin typeface="Noto Sans" panose="020B0502040504020204" pitchFamily="34" charset="0"/>
                <a:hlinkClick r:id="rId3"/>
              </a:rPr>
              <a:t>øvelse 5.1: Beregning af beløb</a:t>
            </a:r>
            <a:r>
              <a:rPr lang="da-DK" sz="2200" b="0" i="0" u="none" strike="noStrike" dirty="0">
                <a:effectLst/>
                <a:latin typeface="Noto Sans" panose="020B0502040504020204" pitchFamily="34" charset="0"/>
              </a:rPr>
              <a:t>, så der over det beregnede beløb er en label med teksten "Beløb".</a:t>
            </a:r>
          </a:p>
          <a:p>
            <a:pPr marL="457200" indent="-457200" algn="l">
              <a:buFont typeface="+mj-lt"/>
              <a:buAutoNum type="arabicPeriod"/>
            </a:pPr>
            <a:endParaRPr lang="da-DK" sz="2200" b="0" i="0" u="none" strike="noStrike" dirty="0">
              <a:effectLst/>
              <a:latin typeface="Noto Sans" panose="020B0502040504020204" pitchFamily="34" charset="0"/>
            </a:endParaRPr>
          </a:p>
          <a:p>
            <a:pPr marL="457200" indent="-457200" algn="l">
              <a:buFont typeface="+mj-lt"/>
              <a:buAutoNum type="arabicPeriod"/>
            </a:pPr>
            <a:r>
              <a:rPr lang="da-DK" sz="2200" b="0" i="0" u="none" strike="noStrike" dirty="0">
                <a:effectLst/>
                <a:latin typeface="Noto Sans" panose="020B0502040504020204" pitchFamily="34" charset="0"/>
              </a:rPr>
              <a:t>Ret i koden, så der lægges moms på det viste beløb. Du skal altså gange </a:t>
            </a:r>
            <a:r>
              <a:rPr lang="da-DK" sz="2200" b="0" i="1" u="none" strike="noStrike" dirty="0" err="1">
                <a:effectLst/>
                <a:latin typeface="Noto Sans" panose="020B0502040504020204" pitchFamily="34" charset="0"/>
              </a:rPr>
              <a:t>beloeb</a:t>
            </a:r>
            <a:r>
              <a:rPr lang="da-DK" sz="2200" b="0" i="0" u="none" strike="noStrike" dirty="0">
                <a:effectLst/>
                <a:latin typeface="Noto Sans" panose="020B0502040504020204" pitchFamily="34" charset="0"/>
              </a:rPr>
              <a:t> med 1,25 i den gule blok ved at tilføje </a:t>
            </a:r>
            <a:r>
              <a:rPr lang="da-DK" sz="2200" b="0" i="1" u="none" strike="noStrike" dirty="0">
                <a:effectLst/>
                <a:latin typeface="Noto Sans" panose="020B0502040504020204" pitchFamily="34" charset="0"/>
              </a:rPr>
              <a:t>* 1.25</a:t>
            </a:r>
            <a:r>
              <a:rPr lang="da-DK" sz="2200" b="0" i="0" u="none" strike="noStrike" dirty="0">
                <a:effectLst/>
                <a:latin typeface="Noto Sans" panose="020B0502040504020204" pitchFamily="34" charset="0"/>
              </a:rPr>
              <a:t> efter </a:t>
            </a:r>
            <a:r>
              <a:rPr lang="da-DK" sz="2200" b="0" i="1" u="none" strike="noStrike" dirty="0" err="1">
                <a:effectLst/>
                <a:latin typeface="Noto Sans" panose="020B0502040504020204" pitchFamily="34" charset="0"/>
              </a:rPr>
              <a:t>beloeb</a:t>
            </a:r>
            <a:r>
              <a:rPr lang="da-DK" sz="2200" b="0" i="0" u="none" strike="noStrike" dirty="0">
                <a:effectLst/>
                <a:latin typeface="Noto Sans" panose="020B0502040504020204" pitchFamily="34" charset="0"/>
              </a:rPr>
              <a:t>.</a:t>
            </a:r>
          </a:p>
        </p:txBody>
      </p:sp>
      <p:pic>
        <p:nvPicPr>
          <p:cNvPr id="5" name="Picture 2" descr="Find ud af hvordan du får moms tilbage hos Dania Regnskab">
            <a:extLst>
              <a:ext uri="{FF2B5EF4-FFF2-40B4-BE49-F238E27FC236}">
                <a16:creationId xmlns:a16="http://schemas.microsoft.com/office/drawing/2014/main" id="{246682AF-75D1-C3DE-456C-EB2D36EDBB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8671" y="3061195"/>
            <a:ext cx="3644900" cy="223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035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8FE9F3-BF1D-5B75-9711-4A6B00689B4A}"/>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22C79FEE-264F-04EA-0A54-8724D4D81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102A9A9E-CF50-597B-6FDD-D909D9804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C7DC425E-D50D-2EBC-B8C0-DFBFAA6CF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7710738-86BA-CEE7-753D-E3969DDA81F2}"/>
              </a:ext>
            </a:extLst>
          </p:cNvPr>
          <p:cNvSpPr>
            <a:spLocks noGrp="1"/>
          </p:cNvSpPr>
          <p:nvPr>
            <p:ph type="title"/>
          </p:nvPr>
        </p:nvSpPr>
        <p:spPr>
          <a:xfrm>
            <a:off x="1115568" y="548640"/>
            <a:ext cx="10168128" cy="1179576"/>
          </a:xfrm>
        </p:spPr>
        <p:txBody>
          <a:bodyPr>
            <a:normAutofit/>
          </a:bodyPr>
          <a:lstStyle/>
          <a:p>
            <a:r>
              <a:rPr lang="da-DK" sz="3200" b="1" cap="all" dirty="0"/>
              <a:t>ØVELSE 5.4: </a:t>
            </a:r>
            <a:r>
              <a:rPr lang="da-DK" sz="3200" b="1" cap="all" dirty="0">
                <a:hlinkClick r:id="rId2"/>
              </a:rPr>
              <a:t>BETINGELSE</a:t>
            </a:r>
            <a:r>
              <a:rPr lang="da-DK" sz="3200" b="1" cap="all" dirty="0"/>
              <a:t> -</a:t>
            </a:r>
            <a:r>
              <a:rPr lang="da-DK" sz="3200" dirty="0"/>
              <a:t> ca. 10 minutter </a:t>
            </a:r>
            <a:r>
              <a:rPr lang="da-DK" sz="3200" b="1" cap="all" dirty="0"/>
              <a:t> </a:t>
            </a:r>
            <a:endParaRPr lang="da-DK" sz="2900" b="1" dirty="0"/>
          </a:p>
        </p:txBody>
      </p:sp>
      <p:sp>
        <p:nvSpPr>
          <p:cNvPr id="14" name="Rectangle 13">
            <a:extLst>
              <a:ext uri="{FF2B5EF4-FFF2-40B4-BE49-F238E27FC236}">
                <a16:creationId xmlns:a16="http://schemas.microsoft.com/office/drawing/2014/main" id="{8727153C-8CBC-AB61-DD18-7EA829924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FCB25A41-C5AB-E663-264A-749FC5BB7005}"/>
              </a:ext>
            </a:extLst>
          </p:cNvPr>
          <p:cNvSpPr txBox="1">
            <a:spLocks/>
          </p:cNvSpPr>
          <p:nvPr/>
        </p:nvSpPr>
        <p:spPr>
          <a:xfrm>
            <a:off x="711530" y="2404028"/>
            <a:ext cx="10168128"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da-DK" sz="2000" dirty="0"/>
              <a:t>Åbn dit program fra </a:t>
            </a:r>
            <a:r>
              <a:rPr lang="da-DK" sz="2000" u="sng" dirty="0">
                <a:hlinkClick r:id="rId3"/>
              </a:rPr>
              <a:t>øvelsen: Beregning af beløb</a:t>
            </a:r>
            <a:endParaRPr lang="da-DK" sz="2000" dirty="0"/>
          </a:p>
          <a:p>
            <a:pPr marL="514350" indent="-514350">
              <a:buFont typeface="+mj-lt"/>
              <a:buAutoNum type="arabicPeriod"/>
            </a:pPr>
            <a:r>
              <a:rPr lang="da-DK" sz="2000" dirty="0"/>
              <a:t>Følg instruktionerne i de to videoer nedenfor. De viser, hvordan du indsætter en </a:t>
            </a:r>
            <a:r>
              <a:rPr lang="da-DK" sz="2000" dirty="0" err="1"/>
              <a:t>boolsk</a:t>
            </a:r>
            <a:r>
              <a:rPr lang="da-DK" sz="2000" dirty="0"/>
              <a:t> type og undersøger værdien under programmets kørsel.</a:t>
            </a:r>
          </a:p>
          <a:p>
            <a:r>
              <a:rPr lang="da-DK" sz="2000" dirty="0"/>
              <a:t>Video: </a:t>
            </a:r>
            <a:r>
              <a:rPr lang="da-DK" sz="2000" dirty="0">
                <a:hlinkClick r:id="rId4"/>
              </a:rPr>
              <a:t>Indsættelse af boolsk type og undersøgelse af variabel</a:t>
            </a:r>
            <a:endParaRPr lang="da-DK" sz="2000" dirty="0"/>
          </a:p>
          <a:p>
            <a:r>
              <a:rPr lang="da-DK" sz="2000" dirty="0"/>
              <a:t>Video: </a:t>
            </a:r>
            <a:r>
              <a:rPr lang="da-DK" sz="2000" dirty="0">
                <a:hlinkClick r:id="rId5"/>
              </a:rPr>
              <a:t>Betingelse ud fra både antal og pris</a:t>
            </a:r>
            <a:endParaRPr lang="da-DK" sz="2000" dirty="0"/>
          </a:p>
          <a:p>
            <a:pPr marL="0" indent="0">
              <a:buFont typeface="Arial" panose="020B0604020202020204" pitchFamily="34" charset="0"/>
              <a:buNone/>
            </a:pPr>
            <a:endParaRPr lang="da-DK" sz="1800" cap="all" dirty="0"/>
          </a:p>
          <a:p>
            <a:pPr marL="0" indent="0">
              <a:buFont typeface="Arial" panose="020B0604020202020204" pitchFamily="34" charset="0"/>
              <a:buNone/>
            </a:pPr>
            <a:endParaRPr lang="da-DK" sz="1800" cap="all" dirty="0"/>
          </a:p>
          <a:p>
            <a:pPr marL="0" indent="0">
              <a:buFont typeface="Arial" panose="020B0604020202020204" pitchFamily="34" charset="0"/>
              <a:buNone/>
            </a:pPr>
            <a:r>
              <a:rPr lang="da-DK" sz="1800" cap="all" dirty="0"/>
              <a:t>EKSEMPEL: KODE VED BOOLSK TYPE TIL UGYLDIGT INPUT: </a:t>
            </a:r>
          </a:p>
          <a:p>
            <a:pPr marL="0" indent="0">
              <a:buFont typeface="Arial" panose="020B0604020202020204" pitchFamily="34" charset="0"/>
              <a:buNone/>
            </a:pPr>
            <a:endParaRPr lang="da-DK" dirty="0"/>
          </a:p>
        </p:txBody>
      </p:sp>
      <p:pic>
        <p:nvPicPr>
          <p:cNvPr id="8" name="Picture 4">
            <a:extLst>
              <a:ext uri="{FF2B5EF4-FFF2-40B4-BE49-F238E27FC236}">
                <a16:creationId xmlns:a16="http://schemas.microsoft.com/office/drawing/2014/main" id="{37AA91EE-27E5-11DC-7C14-3B271958AF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2411" y="4434009"/>
            <a:ext cx="3325659" cy="1504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40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F929CD-D257-D10E-3DC6-76A9323F8111}"/>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0E3F0B11-C9EE-E1DD-4F34-7FE6E937C0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573144FA-0E9F-56AF-A69D-FFA0972D3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62E687BD-130C-419F-0380-FF1A2FA4E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3FFA2B0-3443-5646-6716-44B104A7F587}"/>
              </a:ext>
            </a:extLst>
          </p:cNvPr>
          <p:cNvSpPr>
            <a:spLocks noGrp="1"/>
          </p:cNvSpPr>
          <p:nvPr>
            <p:ph type="title"/>
          </p:nvPr>
        </p:nvSpPr>
        <p:spPr>
          <a:xfrm>
            <a:off x="1115568" y="548640"/>
            <a:ext cx="10168128" cy="1179576"/>
          </a:xfrm>
        </p:spPr>
        <p:txBody>
          <a:bodyPr>
            <a:normAutofit/>
          </a:bodyPr>
          <a:lstStyle/>
          <a:p>
            <a:r>
              <a:rPr lang="da-DK" sz="2900" b="1" cap="all" dirty="0"/>
              <a:t>ØVELSE 5.5: </a:t>
            </a:r>
            <a:r>
              <a:rPr lang="da-DK" sz="2900" b="1" cap="all" dirty="0">
                <a:hlinkClick r:id="rId2"/>
              </a:rPr>
              <a:t>UNDERSØGELSE AF PROGRAMMET</a:t>
            </a:r>
            <a:r>
              <a:rPr lang="da-DK" sz="2900" b="1" cap="all" dirty="0"/>
              <a:t> -</a:t>
            </a:r>
            <a:r>
              <a:rPr lang="da-DK" sz="2900" dirty="0"/>
              <a:t> ca. 5 minutter</a:t>
            </a:r>
            <a:endParaRPr lang="da-DK" sz="2900" b="1" dirty="0"/>
          </a:p>
        </p:txBody>
      </p:sp>
      <p:sp>
        <p:nvSpPr>
          <p:cNvPr id="14" name="Rectangle 13">
            <a:extLst>
              <a:ext uri="{FF2B5EF4-FFF2-40B4-BE49-F238E27FC236}">
                <a16:creationId xmlns:a16="http://schemas.microsoft.com/office/drawing/2014/main" id="{33F5B4CB-615D-5A3B-C796-0EE4B22CE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F6A2DBE8-7794-BE05-155D-7B665283DE62}"/>
              </a:ext>
            </a:extLst>
          </p:cNvPr>
          <p:cNvSpPr txBox="1">
            <a:spLocks/>
          </p:cNvSpPr>
          <p:nvPr/>
        </p:nvSpPr>
        <p:spPr>
          <a:xfrm>
            <a:off x="711530" y="2404028"/>
            <a:ext cx="10168128"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da-DK" sz="2100" dirty="0"/>
              <a:t>Indsæt et </a:t>
            </a:r>
            <a:r>
              <a:rPr lang="da-DK" sz="2100" i="1" dirty="0" err="1"/>
              <a:t>breakpoint</a:t>
            </a:r>
            <a:r>
              <a:rPr lang="da-DK" sz="2100" dirty="0"/>
              <a:t> i anden linje fra dit program i </a:t>
            </a:r>
            <a:r>
              <a:rPr lang="da-DK" sz="2100" u="sng" dirty="0">
                <a:hlinkClick r:id="rId3"/>
              </a:rPr>
              <a:t>øvelsen: Betingelse</a:t>
            </a:r>
            <a:endParaRPr lang="da-DK" sz="2100" dirty="0"/>
          </a:p>
          <a:p>
            <a:pPr marL="514350" indent="-514350">
              <a:buFont typeface="+mj-lt"/>
              <a:buAutoNum type="arabicPeriod"/>
            </a:pPr>
            <a:r>
              <a:rPr lang="da-DK" sz="2100" dirty="0"/>
              <a:t>Start programmet, indtast en værdi, og tryk på knappen</a:t>
            </a:r>
          </a:p>
          <a:p>
            <a:pPr marL="514350" indent="-514350">
              <a:buFont typeface="+mj-lt"/>
              <a:buAutoNum type="arabicPeriod"/>
            </a:pPr>
            <a:r>
              <a:rPr lang="da-DK" sz="2100" dirty="0"/>
              <a:t>Undersøg nu variablerne </a:t>
            </a:r>
            <a:r>
              <a:rPr lang="da-DK" sz="2100" i="1" dirty="0"/>
              <a:t>antal</a:t>
            </a:r>
            <a:r>
              <a:rPr lang="da-DK" sz="2100" dirty="0"/>
              <a:t>, </a:t>
            </a:r>
            <a:r>
              <a:rPr lang="da-DK" sz="2100" i="1" dirty="0"/>
              <a:t>pris</a:t>
            </a:r>
            <a:r>
              <a:rPr lang="da-DK" sz="2100" dirty="0"/>
              <a:t> og </a:t>
            </a:r>
            <a:r>
              <a:rPr lang="da-DK" sz="2100" i="1" dirty="0" err="1"/>
              <a:t>beloeb</a:t>
            </a:r>
            <a:r>
              <a:rPr lang="da-DK" sz="2100" dirty="0"/>
              <a:t> ved at indtaste dem i nederste højre hjørne. Gå frem skridt for skridt ved at trykke på </a:t>
            </a:r>
            <a:r>
              <a:rPr lang="da-DK" sz="2100" i="1" dirty="0"/>
              <a:t>Step in</a:t>
            </a:r>
            <a:endParaRPr lang="da-DK" sz="2100" dirty="0"/>
          </a:p>
          <a:p>
            <a:pPr marL="514350" indent="-514350">
              <a:buFont typeface="+mj-lt"/>
              <a:buAutoNum type="arabicPeriod"/>
            </a:pPr>
            <a:r>
              <a:rPr lang="da-DK" sz="2100" dirty="0"/>
              <a:t>Afprøv flere gange, hvor du både bruger tal som gyldige input samt negative tal og ord som ugyldige input</a:t>
            </a:r>
          </a:p>
        </p:txBody>
      </p:sp>
    </p:spTree>
    <p:extLst>
      <p:ext uri="{BB962C8B-B14F-4D97-AF65-F5344CB8AC3E}">
        <p14:creationId xmlns:p14="http://schemas.microsoft.com/office/powerpoint/2010/main" val="1196970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13FBB4-F840-A7CE-8D9B-FC206AC064AF}"/>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01DF5891-EDF6-6368-F6E7-8A750CB0C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1684CC37-4B9E-3293-D412-68C585EBE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F229CB11-425D-F887-55BD-A5FE90016D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BAD7499-9D66-4554-4405-58E17F44ECA5}"/>
              </a:ext>
            </a:extLst>
          </p:cNvPr>
          <p:cNvSpPr>
            <a:spLocks noGrp="1"/>
          </p:cNvSpPr>
          <p:nvPr>
            <p:ph type="title"/>
          </p:nvPr>
        </p:nvSpPr>
        <p:spPr>
          <a:xfrm>
            <a:off x="1115568" y="548640"/>
            <a:ext cx="10168128" cy="1179576"/>
          </a:xfrm>
        </p:spPr>
        <p:txBody>
          <a:bodyPr>
            <a:normAutofit/>
          </a:bodyPr>
          <a:lstStyle/>
          <a:p>
            <a:r>
              <a:rPr lang="da-DK" sz="3200" b="1" cap="all" dirty="0"/>
              <a:t>ØVELSE 5.6: </a:t>
            </a:r>
            <a:r>
              <a:rPr lang="da-DK" sz="3200" b="1" cap="all" dirty="0">
                <a:hlinkClick r:id="rId2"/>
              </a:rPr>
              <a:t>FORGRENING MED ÉN GREN</a:t>
            </a:r>
            <a:r>
              <a:rPr lang="da-DK" sz="3200" b="1" cap="all" dirty="0"/>
              <a:t> - </a:t>
            </a:r>
            <a:r>
              <a:rPr lang="da-DK" sz="2900" dirty="0"/>
              <a:t>ca. 5 minutter</a:t>
            </a:r>
            <a:endParaRPr lang="da-DK" sz="2900" b="1" dirty="0"/>
          </a:p>
        </p:txBody>
      </p:sp>
      <p:sp>
        <p:nvSpPr>
          <p:cNvPr id="14" name="Rectangle 13">
            <a:extLst>
              <a:ext uri="{FF2B5EF4-FFF2-40B4-BE49-F238E27FC236}">
                <a16:creationId xmlns:a16="http://schemas.microsoft.com/office/drawing/2014/main" id="{DB9C8092-F569-AE57-24DB-8B2AD4D1C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6D09AF36-76BF-C6CD-FDF4-C3F27D9F629D}"/>
              </a:ext>
            </a:extLst>
          </p:cNvPr>
          <p:cNvSpPr txBox="1">
            <a:spLocks/>
          </p:cNvSpPr>
          <p:nvPr/>
        </p:nvSpPr>
        <p:spPr>
          <a:xfrm>
            <a:off x="711530" y="2404028"/>
            <a:ext cx="4324296"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da-DK" sz="2400" dirty="0"/>
              <a:t>Fortsæt med dit program fra </a:t>
            </a:r>
            <a:r>
              <a:rPr lang="da-DK" sz="2400" u="sng" dirty="0">
                <a:hlinkClick r:id="rId3"/>
              </a:rPr>
              <a:t>øvelsen: Undersøgelse af programmet</a:t>
            </a:r>
            <a:endParaRPr lang="da-DK" sz="2400" u="sng" dirty="0"/>
          </a:p>
          <a:p>
            <a:pPr marL="457200" indent="-457200">
              <a:buFont typeface="+mj-lt"/>
              <a:buAutoNum type="arabicPeriod"/>
            </a:pPr>
            <a:endParaRPr lang="da-DK" sz="2400" dirty="0"/>
          </a:p>
          <a:p>
            <a:pPr marL="457200" indent="-457200">
              <a:buFont typeface="+mj-lt"/>
              <a:buAutoNum type="arabicPeriod"/>
            </a:pPr>
            <a:r>
              <a:rPr lang="da-DK" sz="2400" dirty="0"/>
              <a:t>Følg instruktionerne i videoen nedenfor. Videoen viser, hvordan du indsætter en forgrening med én gren.</a:t>
            </a:r>
          </a:p>
        </p:txBody>
      </p:sp>
      <p:pic>
        <p:nvPicPr>
          <p:cNvPr id="3" name="Picture 2">
            <a:extLst>
              <a:ext uri="{FF2B5EF4-FFF2-40B4-BE49-F238E27FC236}">
                <a16:creationId xmlns:a16="http://schemas.microsoft.com/office/drawing/2014/main" id="{F52AEE73-9877-A90D-8D52-1BE914EF8A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0099" y="2268817"/>
            <a:ext cx="3725863" cy="1982721"/>
          </a:xfrm>
          <a:prstGeom prst="rect">
            <a:avLst/>
          </a:prstGeom>
          <a:noFill/>
          <a:extLst>
            <a:ext uri="{909E8E84-426E-40DD-AFC4-6F175D3DCCD1}">
              <a14:hiddenFill xmlns:a14="http://schemas.microsoft.com/office/drawing/2010/main">
                <a:solidFill>
                  <a:srgbClr val="FFFFFF"/>
                </a:solidFill>
              </a14:hiddenFill>
            </a:ext>
          </a:extLst>
        </p:spPr>
      </p:pic>
      <p:pic>
        <p:nvPicPr>
          <p:cNvPr id="4" name="Billede 3" descr="Et billede, der indeholder tekst, software, skærmbillede, Webside&#10;&#10;Automatisk genereret beskrivelse">
            <a:hlinkClick r:id="rId5"/>
            <a:extLst>
              <a:ext uri="{FF2B5EF4-FFF2-40B4-BE49-F238E27FC236}">
                <a16:creationId xmlns:a16="http://schemas.microsoft.com/office/drawing/2014/main" id="{5FBE0D48-4192-4F74-963D-8CF7DEDC0DD0}"/>
              </a:ext>
            </a:extLst>
          </p:cNvPr>
          <p:cNvPicPr>
            <a:picLocks noChangeAspect="1"/>
          </p:cNvPicPr>
          <p:nvPr/>
        </p:nvPicPr>
        <p:blipFill>
          <a:blip r:embed="rId6"/>
          <a:stretch>
            <a:fillRect/>
          </a:stretch>
        </p:blipFill>
        <p:spPr>
          <a:xfrm>
            <a:off x="6199632" y="4501549"/>
            <a:ext cx="3228432" cy="2098480"/>
          </a:xfrm>
          <a:prstGeom prst="rect">
            <a:avLst/>
          </a:prstGeom>
        </p:spPr>
      </p:pic>
    </p:spTree>
    <p:extLst>
      <p:ext uri="{BB962C8B-B14F-4D97-AF65-F5344CB8AC3E}">
        <p14:creationId xmlns:p14="http://schemas.microsoft.com/office/powerpoint/2010/main" val="3956245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6DD157-42AB-3039-3CF3-FBB44B30AA40}"/>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03EFD4F8-06D4-CE65-6730-834709461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6C0717C5-1828-2660-EB40-9E2BF59D2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175A36CE-4247-5EC7-F9A0-88E5CBBC6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803B382-0581-DCD3-DA90-082A9CC4F715}"/>
              </a:ext>
            </a:extLst>
          </p:cNvPr>
          <p:cNvSpPr>
            <a:spLocks noGrp="1"/>
          </p:cNvSpPr>
          <p:nvPr>
            <p:ph type="title"/>
          </p:nvPr>
        </p:nvSpPr>
        <p:spPr>
          <a:xfrm>
            <a:off x="999460" y="548640"/>
            <a:ext cx="10515599" cy="1179576"/>
          </a:xfrm>
        </p:spPr>
        <p:txBody>
          <a:bodyPr>
            <a:normAutofit/>
          </a:bodyPr>
          <a:lstStyle/>
          <a:p>
            <a:r>
              <a:rPr lang="da-DK" sz="2700" b="1" cap="all" dirty="0"/>
              <a:t>ØVELSE 5.7: </a:t>
            </a:r>
            <a:r>
              <a:rPr lang="da-DK" sz="2700" b="1" cap="all" dirty="0">
                <a:hlinkClick r:id="rId2"/>
              </a:rPr>
              <a:t>FORGRENING MED TO GRENE</a:t>
            </a:r>
            <a:r>
              <a:rPr lang="da-DK" sz="2700" b="1" cap="all" dirty="0"/>
              <a:t> - </a:t>
            </a:r>
            <a:r>
              <a:rPr lang="da-DK" sz="2700" dirty="0"/>
              <a:t>ca. 5 minutter (ekstraopgave)</a:t>
            </a:r>
            <a:endParaRPr lang="da-DK" sz="2700" b="1" dirty="0"/>
          </a:p>
        </p:txBody>
      </p:sp>
      <p:sp>
        <p:nvSpPr>
          <p:cNvPr id="14" name="Rectangle 13">
            <a:extLst>
              <a:ext uri="{FF2B5EF4-FFF2-40B4-BE49-F238E27FC236}">
                <a16:creationId xmlns:a16="http://schemas.microsoft.com/office/drawing/2014/main" id="{CA957521-1131-D4C6-68C0-BB3C8DDDB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Pladsholder til indhold 2">
            <a:extLst>
              <a:ext uri="{FF2B5EF4-FFF2-40B4-BE49-F238E27FC236}">
                <a16:creationId xmlns:a16="http://schemas.microsoft.com/office/drawing/2014/main" id="{1A0CD8E0-8DFB-9520-D682-8677106D0075}"/>
              </a:ext>
            </a:extLst>
          </p:cNvPr>
          <p:cNvSpPr txBox="1">
            <a:spLocks/>
          </p:cNvSpPr>
          <p:nvPr/>
        </p:nvSpPr>
        <p:spPr>
          <a:xfrm>
            <a:off x="711530" y="2404028"/>
            <a:ext cx="4324296" cy="369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da-DK" sz="2400" dirty="0"/>
              <a:t>Fortsæt med dit program fra </a:t>
            </a:r>
            <a:r>
              <a:rPr lang="da-DK" sz="2400" u="sng" dirty="0">
                <a:hlinkClick r:id="rId3"/>
              </a:rPr>
              <a:t>øvelsen: Forgrening med én gren</a:t>
            </a:r>
            <a:endParaRPr lang="da-DK" sz="2400" dirty="0"/>
          </a:p>
          <a:p>
            <a:pPr marL="514350" indent="-514350">
              <a:buFont typeface="+mj-lt"/>
              <a:buAutoNum type="arabicPeriod"/>
            </a:pPr>
            <a:r>
              <a:rPr lang="da-DK" sz="2400" dirty="0"/>
              <a:t>Følg instruktionerne i videoen nedenfor. Videoen viser, hvordan du tilføjer en gren mere til forgreningen</a:t>
            </a:r>
          </a:p>
          <a:p>
            <a:pPr marL="514350" indent="-514350">
              <a:buFont typeface="+mj-lt"/>
              <a:buAutoNum type="arabicPeriod"/>
            </a:pPr>
            <a:r>
              <a:rPr lang="da-DK" sz="2400" dirty="0"/>
              <a:t>Kontroller, at dit program ser ud som eksemplet til højre.</a:t>
            </a:r>
          </a:p>
        </p:txBody>
      </p:sp>
      <p:pic>
        <p:nvPicPr>
          <p:cNvPr id="5" name="Picture 2">
            <a:extLst>
              <a:ext uri="{FF2B5EF4-FFF2-40B4-BE49-F238E27FC236}">
                <a16:creationId xmlns:a16="http://schemas.microsoft.com/office/drawing/2014/main" id="{9FEF8F2F-4E6B-03A1-FC14-C82E3B2C6B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0433" y="4660348"/>
            <a:ext cx="3389600" cy="2018806"/>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descr="Et billede, der indeholder tekst, software, Computerikon, Webside&#10;&#10;Automatisk genereret beskrivelse">
            <a:extLst>
              <a:ext uri="{FF2B5EF4-FFF2-40B4-BE49-F238E27FC236}">
                <a16:creationId xmlns:a16="http://schemas.microsoft.com/office/drawing/2014/main" id="{F6F4645E-DC18-F973-B84E-50BC87102C83}"/>
              </a:ext>
            </a:extLst>
          </p:cNvPr>
          <p:cNvPicPr>
            <a:picLocks noChangeAspect="1"/>
          </p:cNvPicPr>
          <p:nvPr/>
        </p:nvPicPr>
        <p:blipFill>
          <a:blip r:embed="rId5"/>
          <a:stretch>
            <a:fillRect/>
          </a:stretch>
        </p:blipFill>
        <p:spPr>
          <a:xfrm>
            <a:off x="5928901" y="2151335"/>
            <a:ext cx="3612664" cy="2330168"/>
          </a:xfrm>
          <a:prstGeom prst="rect">
            <a:avLst/>
          </a:prstGeom>
        </p:spPr>
      </p:pic>
    </p:spTree>
    <p:extLst>
      <p:ext uri="{BB962C8B-B14F-4D97-AF65-F5344CB8AC3E}">
        <p14:creationId xmlns:p14="http://schemas.microsoft.com/office/powerpoint/2010/main" val="1646802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13F48C0-C33D-4B28-C283-7857CC8187AD}"/>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da-DK" sz="5400" noProof="0" dirty="0">
                <a:solidFill>
                  <a:schemeClr val="bg1">
                    <a:lumMod val="95000"/>
                    <a:lumOff val="5000"/>
                  </a:schemeClr>
                </a:solidFill>
              </a:rPr>
              <a:t>🧠 </a:t>
            </a:r>
            <a:r>
              <a:rPr lang="da-DK" sz="5400" b="1" noProof="0" dirty="0">
                <a:solidFill>
                  <a:schemeClr val="bg1">
                    <a:lumMod val="95000"/>
                    <a:lumOff val="5000"/>
                  </a:schemeClr>
                </a:solidFill>
              </a:rPr>
              <a:t>Opsamling og Evaluering</a:t>
            </a:r>
            <a:r>
              <a:rPr lang="da-DK" sz="5400" noProof="0" dirty="0">
                <a:solidFill>
                  <a:schemeClr val="bg1">
                    <a:lumMod val="95000"/>
                    <a:lumOff val="5000"/>
                  </a:schemeClr>
                </a:solidFill>
              </a:rPr>
              <a:t> – 10 minutter</a:t>
            </a:r>
          </a:p>
        </p:txBody>
      </p:sp>
    </p:spTree>
    <p:extLst>
      <p:ext uri="{BB962C8B-B14F-4D97-AF65-F5344CB8AC3E}">
        <p14:creationId xmlns:p14="http://schemas.microsoft.com/office/powerpoint/2010/main" val="2457793828"/>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B25E0A8-370F-134A-92BC-46F34AF13394}"/>
              </a:ext>
            </a:extLst>
          </p:cNvPr>
          <p:cNvSpPr>
            <a:spLocks noGrp="1"/>
          </p:cNvSpPr>
          <p:nvPr>
            <p:ph type="title"/>
          </p:nvPr>
        </p:nvSpPr>
        <p:spPr>
          <a:xfrm>
            <a:off x="838200" y="365125"/>
            <a:ext cx="10515600" cy="1325563"/>
          </a:xfrm>
        </p:spPr>
        <p:txBody>
          <a:bodyPr>
            <a:normAutofit/>
          </a:bodyPr>
          <a:lstStyle/>
          <a:p>
            <a:r>
              <a:rPr lang="da-DK" sz="5400" b="1" dirty="0"/>
              <a:t>Ordforklaringer:</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98480EE1-5E82-E945-8867-BB3A135F5504}"/>
              </a:ext>
            </a:extLst>
          </p:cNvPr>
          <p:cNvSpPr>
            <a:spLocks noGrp="1"/>
          </p:cNvSpPr>
          <p:nvPr>
            <p:ph idx="1"/>
          </p:nvPr>
        </p:nvSpPr>
        <p:spPr>
          <a:xfrm>
            <a:off x="838200" y="1929384"/>
            <a:ext cx="10515600" cy="4251960"/>
          </a:xfrm>
        </p:spPr>
        <p:txBody>
          <a:bodyPr>
            <a:normAutofit/>
          </a:bodyPr>
          <a:lstStyle/>
          <a:p>
            <a:r>
              <a:rPr lang="da-DK" sz="1400" b="1" i="0" u="none" strike="noStrike" dirty="0">
                <a:effectLst/>
              </a:rPr>
              <a:t>⚙️ Funktion </a:t>
            </a:r>
            <a:r>
              <a:rPr lang="da-DK" sz="1400" b="0" i="0" u="none" strike="noStrike" dirty="0">
                <a:effectLst/>
              </a:rPr>
              <a:t>er en del af programmet, der udfører en bestemt opgave. Du kan tænke på en funktion som en lille maskine, der får input, gør noget arbejde og måske giver et resultat tilbage. For eksempel: Hvis der trykkes på en tast, kan en funktion få en spiller til at bevæge sig til højre. Funktioner gør det lettere at genbruge den samme kode flere steder i et program.</a:t>
            </a:r>
          </a:p>
          <a:p>
            <a:r>
              <a:rPr lang="da-DK" sz="1400" b="1" i="0" u="none" strike="noStrike" dirty="0">
                <a:effectLst/>
              </a:rPr>
              <a:t>🔀 </a:t>
            </a:r>
            <a:r>
              <a:rPr lang="da-DK" sz="1400" b="1" dirty="0"/>
              <a:t>Fo</a:t>
            </a:r>
            <a:r>
              <a:rPr lang="da-DK" sz="1400" b="1" i="0" u="none" strike="noStrike" dirty="0">
                <a:effectLst/>
              </a:rPr>
              <a:t>rgrening</a:t>
            </a:r>
            <a:r>
              <a:rPr lang="da-DK" sz="1400" b="0" i="0" u="none" strike="noStrike" dirty="0">
                <a:effectLst/>
              </a:rPr>
              <a:t> giver programmet mulighed for at vælge mellem forskellige handlinger baseret på en betingelse. En betingelse er et spørgsmål, der kan besvares med "sand" eller "falsk." For eksempel: "Hvis det regner, tag en paraply." Hvis betingelsen (regn) er sand, udføres en handling (tage paraplyen). I programmering bruges forgreninger til at bestemme, hvad der skal ske i forskellige situationer.</a:t>
            </a:r>
          </a:p>
          <a:p>
            <a:r>
              <a:rPr lang="da-DK" sz="1400" b="1" i="0" u="none" strike="noStrike" dirty="0">
                <a:effectLst/>
              </a:rPr>
              <a:t>📦 Variabel </a:t>
            </a:r>
            <a:r>
              <a:rPr lang="da-DK" sz="1400" b="0" i="0" u="none" strike="noStrike" dirty="0">
                <a:effectLst/>
              </a:rPr>
              <a:t>er en slags "beholder" eller "etiket," der gemmer data, som programmet kan bruge og ændre. For eksempel kan en variabel i et spil være "liv" eller "point," som kan gå op eller ned. Du kan give variablen et navn og en startværdi, og derefter kan programmet ændre denne værdi undervejs. Variabler gør det muligt at holde styr på information, som kan ændre sig, mens programmet kører.</a:t>
            </a:r>
          </a:p>
          <a:p>
            <a:r>
              <a:rPr lang="da-DK" sz="1400" b="1" i="0" u="none" strike="noStrike" dirty="0">
                <a:effectLst/>
              </a:rPr>
              <a:t>🔄 Løkke </a:t>
            </a:r>
            <a:r>
              <a:rPr lang="da-DK" sz="1400" b="0" i="0" u="none" strike="noStrike" dirty="0">
                <a:effectLst/>
              </a:rPr>
              <a:t>er en regel, der fortæller programmet at gentage en handling igen og igen – enten et bestemt antal gange eller, indtil noget specielt sker. For eksempel kan en løkke bruges i et spil til at opdatere en pointtæller hver gang, en spiller scorer point, eller til at tjekke, om et kodeord er korrekt i et login-system. Løkker gør det muligt for programmet at gentage ting uden at skrive den samme kode mange gange.</a:t>
            </a:r>
          </a:p>
          <a:p>
            <a:r>
              <a:rPr lang="da-DK" sz="1400" b="1" i="0" u="none" strike="noStrike" dirty="0">
                <a:effectLst/>
              </a:rPr>
              <a:t>➡️ Sekvens </a:t>
            </a:r>
            <a:r>
              <a:rPr lang="da-DK" sz="1400" b="0" i="0" u="none" strike="noStrike" dirty="0">
                <a:effectLst/>
              </a:rPr>
              <a:t>er en række handlinger, som programmet udfører én efter én i den rigtige rækkefølge. Man kan tænke på en sekvens som en trin-for-trin opskrift: først gør du dette, så gør du det næste. For eksempel i et spil: Hvis en spiller bliver ramt af en fjende, mister spilleren et liv. Hvis spilleren skyder fjenden, kan spilleren komme videre til næste bane. Sekvenser kan indeholde forgreninger, løkker og andre elementer. De er grundlaget for, hvordan programmet bygges op. </a:t>
            </a:r>
            <a:r>
              <a:rPr lang="da-DK" sz="1400" b="0" i="1" u="none" strike="noStrike" dirty="0">
                <a:effectLst/>
              </a:rPr>
              <a:t>Bemærk</a:t>
            </a:r>
            <a:r>
              <a:rPr lang="da-DK" sz="1400" b="0" i="0" u="none" strike="noStrike" dirty="0">
                <a:effectLst/>
              </a:rPr>
              <a:t>: Sekvenser bruges ofte til at beskrive flowet i et program og kan visualiseres i et diagram eller en beskrivelse.</a:t>
            </a:r>
          </a:p>
        </p:txBody>
      </p:sp>
    </p:spTree>
    <p:extLst>
      <p:ext uri="{BB962C8B-B14F-4D97-AF65-F5344CB8AC3E}">
        <p14:creationId xmlns:p14="http://schemas.microsoft.com/office/powerpoint/2010/main" val="73746550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4544</TotalTime>
  <Words>1130</Words>
  <Application>Microsoft Macintosh PowerPoint</Application>
  <PresentationFormat>Widescreen</PresentationFormat>
  <Paragraphs>74</Paragraphs>
  <Slides>15</Slides>
  <Notes>1</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15</vt:i4>
      </vt:variant>
    </vt:vector>
  </HeadingPairs>
  <TitlesOfParts>
    <vt:vector size="22" baseType="lpstr">
      <vt:lpstr>-webkit-standard</vt:lpstr>
      <vt:lpstr>Aptos</vt:lpstr>
      <vt:lpstr>Arial</vt:lpstr>
      <vt:lpstr>Calibri</vt:lpstr>
      <vt:lpstr>Calibri Light</vt:lpstr>
      <vt:lpstr>Noto Sans</vt:lpstr>
      <vt:lpstr>Office-tema</vt:lpstr>
      <vt:lpstr>Introduktion til programmering</vt:lpstr>
      <vt:lpstr>Agenda</vt:lpstr>
      <vt:lpstr>Fem vigtige begreber inden for programmering</vt:lpstr>
      <vt:lpstr>Øvelse 3 (gruppearbejde): Intro to App lab - 25 minutter</vt:lpstr>
      <vt:lpstr>Øvelse 5.1 (gruppearbejde): BEREGNING AF BELØB – ca. 20 minutter</vt:lpstr>
      <vt:lpstr>Øvelse 5.2 (gruppearbejde): TEST AF PROGRAM</vt:lpstr>
      <vt:lpstr>💬 Opsamling – 5 minutter</vt:lpstr>
      <vt:lpstr>☕️ Pause – 5 minutter</vt:lpstr>
      <vt:lpstr>Øvelse 5.3: UDVIDELSE AF PROGRAM – ca. 5 minutter</vt:lpstr>
      <vt:lpstr>ØVELSE 5.4: BETINGELSE - ca. 10 minutter  </vt:lpstr>
      <vt:lpstr>ØVELSE 5.5: UNDERSØGELSE AF PROGRAMMET - ca. 5 minutter</vt:lpstr>
      <vt:lpstr>ØVELSE 5.6: FORGRENING MED ÉN GREN - ca. 5 minutter</vt:lpstr>
      <vt:lpstr>ØVELSE 5.7: FORGRENING MED TO GRENE - ca. 5 minutter (ekstraopgave)</vt:lpstr>
      <vt:lpstr>🧠 Opsamling og Evaluering – 10 minutter</vt:lpstr>
      <vt:lpstr>Ordforklaringer: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Informatik </dc:title>
  <dc:creator>Armin Adrovic - ARAD</dc:creator>
  <cp:lastModifiedBy>Armin Adrovic - ARAD</cp:lastModifiedBy>
  <cp:revision>74</cp:revision>
  <dcterms:created xsi:type="dcterms:W3CDTF">2020-11-11T11:15:43Z</dcterms:created>
  <dcterms:modified xsi:type="dcterms:W3CDTF">2024-11-15T06:14:46Z</dcterms:modified>
</cp:coreProperties>
</file>