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355" r:id="rId2"/>
    <p:sldId id="382" r:id="rId3"/>
    <p:sldId id="374" r:id="rId4"/>
    <p:sldId id="412" r:id="rId5"/>
    <p:sldId id="411" r:id="rId6"/>
    <p:sldId id="389" r:id="rId7"/>
    <p:sldId id="390" r:id="rId8"/>
    <p:sldId id="414" r:id="rId9"/>
    <p:sldId id="392" r:id="rId10"/>
    <p:sldId id="325"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yst layou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yst layout 1 - Marker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llemlayou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yst layout 3 - Markerin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68"/>
    <p:restoredTop sz="94601"/>
  </p:normalViewPr>
  <p:slideViewPr>
    <p:cSldViewPr snapToGrid="0" snapToObjects="1">
      <p:cViewPr varScale="1">
        <p:scale>
          <a:sx n="104" d="100"/>
          <a:sy n="104" d="100"/>
        </p:scale>
        <p:origin x="112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A8937E-68F3-634D-9712-FB10B73DC09C}" type="datetimeFigureOut">
              <a:rPr lang="da-DK" smtClean="0"/>
              <a:t>28.11.2024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9A7219-DBC7-764A-ACEC-EBF27CAEEA26}" type="slidenum">
              <a:rPr lang="da-DK" smtClean="0"/>
              <a:t>‹nr.›</a:t>
            </a:fld>
            <a:endParaRPr lang="da-DK"/>
          </a:p>
        </p:txBody>
      </p:sp>
    </p:spTree>
    <p:extLst>
      <p:ext uri="{BB962C8B-B14F-4D97-AF65-F5344CB8AC3E}">
        <p14:creationId xmlns:p14="http://schemas.microsoft.com/office/powerpoint/2010/main" val="53185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39A7219-DBC7-764A-ACEC-EBF27CAEEA26}" type="slidenum">
              <a:rPr lang="da-DK" smtClean="0"/>
              <a:t>1</a:t>
            </a:fld>
            <a:endParaRPr lang="da-DK"/>
          </a:p>
        </p:txBody>
      </p:sp>
    </p:spTree>
    <p:extLst>
      <p:ext uri="{BB962C8B-B14F-4D97-AF65-F5344CB8AC3E}">
        <p14:creationId xmlns:p14="http://schemas.microsoft.com/office/powerpoint/2010/main" val="3738586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CA8924-9AC0-F941-AA74-FA36BEEA093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72B9F74-1F4A-7443-ABB4-580FEF134D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A76EBEF-08EC-7F4F-9C9E-C59C912EF652}"/>
              </a:ext>
            </a:extLst>
          </p:cNvPr>
          <p:cNvSpPr>
            <a:spLocks noGrp="1"/>
          </p:cNvSpPr>
          <p:nvPr>
            <p:ph type="dt" sz="half" idx="10"/>
          </p:nvPr>
        </p:nvSpPr>
        <p:spPr/>
        <p:txBody>
          <a:bodyPr/>
          <a:lstStyle/>
          <a:p>
            <a:fld id="{7B8F6119-D73D-8847-83F0-727145B654D5}" type="datetimeFigureOut">
              <a:rPr lang="da-DK" smtClean="0"/>
              <a:t>28.11.2024</a:t>
            </a:fld>
            <a:endParaRPr lang="da-DK"/>
          </a:p>
        </p:txBody>
      </p:sp>
      <p:sp>
        <p:nvSpPr>
          <p:cNvPr id="5" name="Pladsholder til sidefod 4">
            <a:extLst>
              <a:ext uri="{FF2B5EF4-FFF2-40B4-BE49-F238E27FC236}">
                <a16:creationId xmlns:a16="http://schemas.microsoft.com/office/drawing/2014/main" id="{E4823774-C181-1847-BAC7-48D5357E27F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B725694-92CC-CB48-B595-9940B21B24ED}"/>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70681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C1957-2E4B-274C-AA05-1FF52D41435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A200FD0-9669-0843-B6A3-14F0E2E2B3A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E15B595-D93A-5B4D-B6D9-DAD60C77649D}"/>
              </a:ext>
            </a:extLst>
          </p:cNvPr>
          <p:cNvSpPr>
            <a:spLocks noGrp="1"/>
          </p:cNvSpPr>
          <p:nvPr>
            <p:ph type="dt" sz="half" idx="10"/>
          </p:nvPr>
        </p:nvSpPr>
        <p:spPr/>
        <p:txBody>
          <a:bodyPr/>
          <a:lstStyle/>
          <a:p>
            <a:fld id="{7B8F6119-D73D-8847-83F0-727145B654D5}" type="datetimeFigureOut">
              <a:rPr lang="da-DK" smtClean="0"/>
              <a:t>28.11.2024</a:t>
            </a:fld>
            <a:endParaRPr lang="da-DK"/>
          </a:p>
        </p:txBody>
      </p:sp>
      <p:sp>
        <p:nvSpPr>
          <p:cNvPr id="5" name="Pladsholder til sidefod 4">
            <a:extLst>
              <a:ext uri="{FF2B5EF4-FFF2-40B4-BE49-F238E27FC236}">
                <a16:creationId xmlns:a16="http://schemas.microsoft.com/office/drawing/2014/main" id="{45952285-3ECA-8A4D-918F-9C3F4075E28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DB94695-E5B3-6B45-9B1D-8D53F5E951F5}"/>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719926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642E9E-57B7-7540-88A1-043758FF2FE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67235A9-604D-C641-B277-A4338736E0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D54D66A-6D7B-4E4E-AD5F-634FD73E99E6}"/>
              </a:ext>
            </a:extLst>
          </p:cNvPr>
          <p:cNvSpPr>
            <a:spLocks noGrp="1"/>
          </p:cNvSpPr>
          <p:nvPr>
            <p:ph type="dt" sz="half" idx="10"/>
          </p:nvPr>
        </p:nvSpPr>
        <p:spPr/>
        <p:txBody>
          <a:bodyPr/>
          <a:lstStyle/>
          <a:p>
            <a:fld id="{7B8F6119-D73D-8847-83F0-727145B654D5}" type="datetimeFigureOut">
              <a:rPr lang="da-DK" smtClean="0"/>
              <a:t>28.11.2024</a:t>
            </a:fld>
            <a:endParaRPr lang="da-DK"/>
          </a:p>
        </p:txBody>
      </p:sp>
      <p:sp>
        <p:nvSpPr>
          <p:cNvPr id="5" name="Pladsholder til sidefod 4">
            <a:extLst>
              <a:ext uri="{FF2B5EF4-FFF2-40B4-BE49-F238E27FC236}">
                <a16:creationId xmlns:a16="http://schemas.microsoft.com/office/drawing/2014/main" id="{7C53E520-FD81-EA4D-904F-F07C762D841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167AEB1-0C1B-F14C-BF35-B5DA7E408F77}"/>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375662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8650CB-E19E-F543-B66D-1A0C7A6BF84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73A8D0D-E714-A741-A08D-AA674A85AA8A}"/>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C98EDFC-CA7F-0148-95C0-DAAEA9BD2F0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DBF85BC-4B04-7E41-AC19-55888B31F235}"/>
              </a:ext>
            </a:extLst>
          </p:cNvPr>
          <p:cNvSpPr>
            <a:spLocks noGrp="1"/>
          </p:cNvSpPr>
          <p:nvPr>
            <p:ph type="dt" sz="half" idx="10"/>
          </p:nvPr>
        </p:nvSpPr>
        <p:spPr/>
        <p:txBody>
          <a:bodyPr/>
          <a:lstStyle/>
          <a:p>
            <a:fld id="{7B8F6119-D73D-8847-83F0-727145B654D5}" type="datetimeFigureOut">
              <a:rPr lang="da-DK" smtClean="0"/>
              <a:t>28.11.2024</a:t>
            </a:fld>
            <a:endParaRPr lang="da-DK"/>
          </a:p>
        </p:txBody>
      </p:sp>
      <p:sp>
        <p:nvSpPr>
          <p:cNvPr id="6" name="Pladsholder til sidefod 5">
            <a:extLst>
              <a:ext uri="{FF2B5EF4-FFF2-40B4-BE49-F238E27FC236}">
                <a16:creationId xmlns:a16="http://schemas.microsoft.com/office/drawing/2014/main" id="{D7A65A23-9C46-9948-B880-AF8F9B85197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90F8722-6038-FA40-AD95-D9CCEABD5327}"/>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201064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2EE144-890F-BF47-B40F-D363D56C590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DC5C4D5-8137-694F-AD6D-DFECB2D5B5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F272DC2D-436B-1445-B6F0-AE6CC251C7E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44B2FCC-A13D-8E40-A255-5387B47BED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10624BD6-8440-6942-8747-F8715465275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D9B56BD-091B-C24E-ACFB-D9984B07C9C9}"/>
              </a:ext>
            </a:extLst>
          </p:cNvPr>
          <p:cNvSpPr>
            <a:spLocks noGrp="1"/>
          </p:cNvSpPr>
          <p:nvPr>
            <p:ph type="dt" sz="half" idx="10"/>
          </p:nvPr>
        </p:nvSpPr>
        <p:spPr/>
        <p:txBody>
          <a:bodyPr/>
          <a:lstStyle/>
          <a:p>
            <a:fld id="{7B8F6119-D73D-8847-83F0-727145B654D5}" type="datetimeFigureOut">
              <a:rPr lang="da-DK" smtClean="0"/>
              <a:t>28.11.2024</a:t>
            </a:fld>
            <a:endParaRPr lang="da-DK"/>
          </a:p>
        </p:txBody>
      </p:sp>
      <p:sp>
        <p:nvSpPr>
          <p:cNvPr id="8" name="Pladsholder til sidefod 7">
            <a:extLst>
              <a:ext uri="{FF2B5EF4-FFF2-40B4-BE49-F238E27FC236}">
                <a16:creationId xmlns:a16="http://schemas.microsoft.com/office/drawing/2014/main" id="{52CAF28C-5D91-E145-841F-44B3DC4BBAB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69EDE8D-90A7-8245-AEF1-B3D104656078}"/>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909185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65156-58AB-B545-80BC-28848EAB79B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C9ADC80-3285-1C41-82DF-77AB352EB155}"/>
              </a:ext>
            </a:extLst>
          </p:cNvPr>
          <p:cNvSpPr>
            <a:spLocks noGrp="1"/>
          </p:cNvSpPr>
          <p:nvPr>
            <p:ph type="dt" sz="half" idx="10"/>
          </p:nvPr>
        </p:nvSpPr>
        <p:spPr/>
        <p:txBody>
          <a:bodyPr/>
          <a:lstStyle/>
          <a:p>
            <a:fld id="{7B8F6119-D73D-8847-83F0-727145B654D5}" type="datetimeFigureOut">
              <a:rPr lang="da-DK" smtClean="0"/>
              <a:t>28.11.2024</a:t>
            </a:fld>
            <a:endParaRPr lang="da-DK"/>
          </a:p>
        </p:txBody>
      </p:sp>
      <p:sp>
        <p:nvSpPr>
          <p:cNvPr id="4" name="Pladsholder til sidefod 3">
            <a:extLst>
              <a:ext uri="{FF2B5EF4-FFF2-40B4-BE49-F238E27FC236}">
                <a16:creationId xmlns:a16="http://schemas.microsoft.com/office/drawing/2014/main" id="{8F5588F4-F495-FC4A-B3B3-08EA66200FE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DAA8CDF-642F-5044-BBAB-46E521436FD4}"/>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462334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818F762-0397-9B4B-ACB2-757DCB5027FB}"/>
              </a:ext>
            </a:extLst>
          </p:cNvPr>
          <p:cNvSpPr>
            <a:spLocks noGrp="1"/>
          </p:cNvSpPr>
          <p:nvPr>
            <p:ph type="dt" sz="half" idx="10"/>
          </p:nvPr>
        </p:nvSpPr>
        <p:spPr/>
        <p:txBody>
          <a:bodyPr/>
          <a:lstStyle/>
          <a:p>
            <a:fld id="{7B8F6119-D73D-8847-83F0-727145B654D5}" type="datetimeFigureOut">
              <a:rPr lang="da-DK" smtClean="0"/>
              <a:t>28.11.2024</a:t>
            </a:fld>
            <a:endParaRPr lang="da-DK"/>
          </a:p>
        </p:txBody>
      </p:sp>
      <p:sp>
        <p:nvSpPr>
          <p:cNvPr id="3" name="Pladsholder til sidefod 2">
            <a:extLst>
              <a:ext uri="{FF2B5EF4-FFF2-40B4-BE49-F238E27FC236}">
                <a16:creationId xmlns:a16="http://schemas.microsoft.com/office/drawing/2014/main" id="{2C0B7B55-6A2A-3A49-82C2-92EEA76679B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00EBB2F-23AF-C64F-9A65-9D8ED8BEF2F8}"/>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681933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9D0999-6162-4A43-9E4E-CF716FD036F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4B0FED2-F2D7-5D4A-BF14-2138C1DF7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B4A71EA-2C47-E546-BCD6-079838E41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E609E3D-B11A-8740-922B-49226BDD7A96}"/>
              </a:ext>
            </a:extLst>
          </p:cNvPr>
          <p:cNvSpPr>
            <a:spLocks noGrp="1"/>
          </p:cNvSpPr>
          <p:nvPr>
            <p:ph type="dt" sz="half" idx="10"/>
          </p:nvPr>
        </p:nvSpPr>
        <p:spPr/>
        <p:txBody>
          <a:bodyPr/>
          <a:lstStyle/>
          <a:p>
            <a:fld id="{7B8F6119-D73D-8847-83F0-727145B654D5}" type="datetimeFigureOut">
              <a:rPr lang="da-DK" smtClean="0"/>
              <a:t>28.11.2024</a:t>
            </a:fld>
            <a:endParaRPr lang="da-DK"/>
          </a:p>
        </p:txBody>
      </p:sp>
      <p:sp>
        <p:nvSpPr>
          <p:cNvPr id="6" name="Pladsholder til sidefod 5">
            <a:extLst>
              <a:ext uri="{FF2B5EF4-FFF2-40B4-BE49-F238E27FC236}">
                <a16:creationId xmlns:a16="http://schemas.microsoft.com/office/drawing/2014/main" id="{2507407A-D877-0F4A-BCD7-763DC4C0417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0DC5173-A78C-7541-AF00-8A1544853DB0}"/>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482762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5ADA61-2968-334B-9EA3-4CD5DD8422C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C195525-A535-9442-AA2E-6FE0616013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083F005-FDAE-1240-A759-63A5DA964E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15FC9BC-8023-5A4C-B40B-3963B488E2F6}"/>
              </a:ext>
            </a:extLst>
          </p:cNvPr>
          <p:cNvSpPr>
            <a:spLocks noGrp="1"/>
          </p:cNvSpPr>
          <p:nvPr>
            <p:ph type="dt" sz="half" idx="10"/>
          </p:nvPr>
        </p:nvSpPr>
        <p:spPr/>
        <p:txBody>
          <a:bodyPr/>
          <a:lstStyle/>
          <a:p>
            <a:fld id="{7B8F6119-D73D-8847-83F0-727145B654D5}" type="datetimeFigureOut">
              <a:rPr lang="da-DK" smtClean="0"/>
              <a:t>28.11.2024</a:t>
            </a:fld>
            <a:endParaRPr lang="da-DK"/>
          </a:p>
        </p:txBody>
      </p:sp>
      <p:sp>
        <p:nvSpPr>
          <p:cNvPr id="6" name="Pladsholder til sidefod 5">
            <a:extLst>
              <a:ext uri="{FF2B5EF4-FFF2-40B4-BE49-F238E27FC236}">
                <a16:creationId xmlns:a16="http://schemas.microsoft.com/office/drawing/2014/main" id="{1525807E-CF9A-AA47-8FB4-F61D7D37A26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69F69E9-7B9B-214A-B4DA-BD740E3A2F20}"/>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232408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04FA5C-78C3-A044-A282-80AD3079F30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E191039-E94E-4547-8AF2-2251349D600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15DA5FE-5936-AB45-853F-CF62DA2FC084}"/>
              </a:ext>
            </a:extLst>
          </p:cNvPr>
          <p:cNvSpPr>
            <a:spLocks noGrp="1"/>
          </p:cNvSpPr>
          <p:nvPr>
            <p:ph type="dt" sz="half" idx="10"/>
          </p:nvPr>
        </p:nvSpPr>
        <p:spPr/>
        <p:txBody>
          <a:bodyPr/>
          <a:lstStyle/>
          <a:p>
            <a:fld id="{7B8F6119-D73D-8847-83F0-727145B654D5}" type="datetimeFigureOut">
              <a:rPr lang="da-DK" smtClean="0"/>
              <a:t>28.11.2024</a:t>
            </a:fld>
            <a:endParaRPr lang="da-DK"/>
          </a:p>
        </p:txBody>
      </p:sp>
      <p:sp>
        <p:nvSpPr>
          <p:cNvPr id="5" name="Pladsholder til sidefod 4">
            <a:extLst>
              <a:ext uri="{FF2B5EF4-FFF2-40B4-BE49-F238E27FC236}">
                <a16:creationId xmlns:a16="http://schemas.microsoft.com/office/drawing/2014/main" id="{3BB2A9B3-7971-6B4D-9426-DEE3A7EB582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2AEB304-7E61-2748-A94C-620154CC0BD6}"/>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3495056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AE6C89E-A4C5-B747-8299-100EECF97797}"/>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04F3D65-2689-174E-8CA7-6C2F6F161F1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BAC651D-122F-FB42-A199-612A52957D94}"/>
              </a:ext>
            </a:extLst>
          </p:cNvPr>
          <p:cNvSpPr>
            <a:spLocks noGrp="1"/>
          </p:cNvSpPr>
          <p:nvPr>
            <p:ph type="dt" sz="half" idx="10"/>
          </p:nvPr>
        </p:nvSpPr>
        <p:spPr/>
        <p:txBody>
          <a:bodyPr/>
          <a:lstStyle/>
          <a:p>
            <a:fld id="{7B8F6119-D73D-8847-83F0-727145B654D5}" type="datetimeFigureOut">
              <a:rPr lang="da-DK" smtClean="0"/>
              <a:t>28.11.2024</a:t>
            </a:fld>
            <a:endParaRPr lang="da-DK"/>
          </a:p>
        </p:txBody>
      </p:sp>
      <p:sp>
        <p:nvSpPr>
          <p:cNvPr id="5" name="Pladsholder til sidefod 4">
            <a:extLst>
              <a:ext uri="{FF2B5EF4-FFF2-40B4-BE49-F238E27FC236}">
                <a16:creationId xmlns:a16="http://schemas.microsoft.com/office/drawing/2014/main" id="{7EFC20BF-C3EB-CA40-A5A1-76308E0DF14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C9E653E-D71B-E546-89C2-5F24B6C947BC}"/>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316160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24CF4CB-8F1F-E342-84AF-DC85260506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89D8B64-CE05-6241-97C5-4ECD89CAC2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BFEB77B-CE48-F642-B390-B8EC48AC81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F6119-D73D-8847-83F0-727145B654D5}" type="datetimeFigureOut">
              <a:rPr lang="da-DK" smtClean="0"/>
              <a:t>28.11.2024</a:t>
            </a:fld>
            <a:endParaRPr lang="da-DK"/>
          </a:p>
        </p:txBody>
      </p:sp>
      <p:sp>
        <p:nvSpPr>
          <p:cNvPr id="5" name="Pladsholder til sidefod 4">
            <a:extLst>
              <a:ext uri="{FF2B5EF4-FFF2-40B4-BE49-F238E27FC236}">
                <a16:creationId xmlns:a16="http://schemas.microsoft.com/office/drawing/2014/main" id="{B491C30B-502B-6741-B4EB-E3C02EA9B2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4F1D6B3D-CD12-D745-A461-618701B456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3DB44B-0945-7944-BF0D-C13908ADC3B3}" type="slidenum">
              <a:rPr lang="da-DK" smtClean="0"/>
              <a:t>‹nr.›</a:t>
            </a:fld>
            <a:endParaRPr lang="da-DK"/>
          </a:p>
        </p:txBody>
      </p:sp>
    </p:spTree>
    <p:extLst>
      <p:ext uri="{BB962C8B-B14F-4D97-AF65-F5344CB8AC3E}">
        <p14:creationId xmlns:p14="http://schemas.microsoft.com/office/powerpoint/2010/main" val="911105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studio.code.org/projects/applab/VtgncdW2Aq0bAtJ5y_C0Ao4QSv0pFEqWVQEECy-aEp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tudio.code.org/projects/applab/06hd8NsrIQ_G47ALPgE6BsNFXZHYI9z8gd--Vc76flY"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046" name="Rectangle 1045">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est High School Coding Curriculum: CS Grades 9-12">
            <a:extLst>
              <a:ext uri="{FF2B5EF4-FFF2-40B4-BE49-F238E27FC236}">
                <a16:creationId xmlns:a16="http://schemas.microsoft.com/office/drawing/2014/main" id="{61D50E82-D3C3-02B3-AF6A-91AA84C4AB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284" t="22226" r="5807"/>
          <a:stretch/>
        </p:blipFill>
        <p:spPr bwMode="auto">
          <a:xfrm>
            <a:off x="19" y="313284"/>
            <a:ext cx="12191981"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8" name="Rectangle 1047">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F4F79AA2-119A-3317-1D07-5F7B9E07E42D}"/>
              </a:ext>
            </a:extLst>
          </p:cNvPr>
          <p:cNvSpPr>
            <a:spLocks noGrp="1"/>
          </p:cNvSpPr>
          <p:nvPr>
            <p:ph type="title"/>
          </p:nvPr>
        </p:nvSpPr>
        <p:spPr>
          <a:xfrm>
            <a:off x="-2" y="4735346"/>
            <a:ext cx="9785897" cy="907528"/>
          </a:xfrm>
          <a:solidFill>
            <a:schemeClr val="bg1"/>
          </a:solidFill>
        </p:spPr>
        <p:txBody>
          <a:bodyPr vert="horz" lIns="91440" tIns="45720" rIns="91440" bIns="45720" rtlCol="0" anchor="b">
            <a:normAutofit/>
          </a:bodyPr>
          <a:lstStyle/>
          <a:p>
            <a:pPr algn="ctr"/>
            <a:r>
              <a:rPr lang="da-DK" sz="4800" b="1" noProof="0" dirty="0"/>
              <a:t>Introduktion til programmering</a:t>
            </a:r>
          </a:p>
        </p:txBody>
      </p:sp>
      <p:sp>
        <p:nvSpPr>
          <p:cNvPr id="1050" name="Rectangle: Rounded Corners 1049">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ED87B8D6-6D9E-EB47-EB6E-314E6A4DBB05}"/>
              </a:ext>
            </a:extLst>
          </p:cNvPr>
          <p:cNvSpPr>
            <a:spLocks noGrp="1"/>
          </p:cNvSpPr>
          <p:nvPr>
            <p:ph idx="1"/>
          </p:nvPr>
        </p:nvSpPr>
        <p:spPr>
          <a:xfrm>
            <a:off x="404553" y="5624945"/>
            <a:ext cx="9078562" cy="592975"/>
          </a:xfrm>
        </p:spPr>
        <p:txBody>
          <a:bodyPr vert="horz" lIns="91440" tIns="45720" rIns="91440" bIns="45720" rtlCol="0" anchor="ctr">
            <a:normAutofit/>
          </a:bodyPr>
          <a:lstStyle/>
          <a:p>
            <a:pPr marL="0" indent="0" algn="ctr">
              <a:buNone/>
            </a:pPr>
            <a:r>
              <a:rPr lang="da-DK" sz="2400" noProof="0" dirty="0"/>
              <a:t>Informatik C, </a:t>
            </a:r>
            <a:r>
              <a:rPr lang="da-DK" sz="2400" dirty="0"/>
              <a:t>l</a:t>
            </a:r>
            <a:r>
              <a:rPr lang="da-DK" sz="2400" noProof="0" dirty="0"/>
              <a:t>ektion5</a:t>
            </a:r>
          </a:p>
        </p:txBody>
      </p:sp>
      <p:sp>
        <p:nvSpPr>
          <p:cNvPr id="6" name="Tekstfelt 5">
            <a:extLst>
              <a:ext uri="{FF2B5EF4-FFF2-40B4-BE49-F238E27FC236}">
                <a16:creationId xmlns:a16="http://schemas.microsoft.com/office/drawing/2014/main" id="{DBA89E05-A9EA-CCBE-411C-748502F98C30}"/>
              </a:ext>
            </a:extLst>
          </p:cNvPr>
          <p:cNvSpPr txBox="1"/>
          <p:nvPr/>
        </p:nvSpPr>
        <p:spPr>
          <a:xfrm>
            <a:off x="5312229" y="7866743"/>
            <a:ext cx="184731" cy="369332"/>
          </a:xfrm>
          <a:prstGeom prst="rect">
            <a:avLst/>
          </a:prstGeom>
          <a:noFill/>
        </p:spPr>
        <p:txBody>
          <a:bodyPr wrap="none" rtlCol="0">
            <a:spAutoFit/>
          </a:bodyPr>
          <a:lstStyle/>
          <a:p>
            <a:endParaRPr lang="da-DK"/>
          </a:p>
        </p:txBody>
      </p:sp>
    </p:spTree>
    <p:extLst>
      <p:ext uri="{BB962C8B-B14F-4D97-AF65-F5344CB8AC3E}">
        <p14:creationId xmlns:p14="http://schemas.microsoft.com/office/powerpoint/2010/main" val="2738771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DE0F74-30DA-CE26-6B4F-C0182F2F0C4B}"/>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1AA7BE18-2944-8B09-D741-AA25EBB2B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DE7D295-C4FC-5E9D-BA63-51A4BAD5C369}"/>
              </a:ext>
            </a:extLst>
          </p:cNvPr>
          <p:cNvSpPr>
            <a:spLocks noGrp="1"/>
          </p:cNvSpPr>
          <p:nvPr>
            <p:ph type="title"/>
          </p:nvPr>
        </p:nvSpPr>
        <p:spPr>
          <a:xfrm>
            <a:off x="572493" y="238539"/>
            <a:ext cx="11018520" cy="1434415"/>
          </a:xfrm>
        </p:spPr>
        <p:txBody>
          <a:bodyPr anchor="b">
            <a:normAutofit/>
          </a:bodyPr>
          <a:lstStyle/>
          <a:p>
            <a:r>
              <a:rPr lang="da-DK" sz="5400" dirty="0"/>
              <a:t>Agenda</a:t>
            </a:r>
          </a:p>
        </p:txBody>
      </p:sp>
      <p:sp>
        <p:nvSpPr>
          <p:cNvPr id="43" name="sketchy line">
            <a:extLst>
              <a:ext uri="{FF2B5EF4-FFF2-40B4-BE49-F238E27FC236}">
                <a16:creationId xmlns:a16="http://schemas.microsoft.com/office/drawing/2014/main" id="{FDC79F6F-7BA7-E340-13A4-BB0295D0A0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ladsholder til indhold 2">
            <a:extLst>
              <a:ext uri="{FF2B5EF4-FFF2-40B4-BE49-F238E27FC236}">
                <a16:creationId xmlns:a16="http://schemas.microsoft.com/office/drawing/2014/main" id="{8851E3BA-F288-2EB6-FA30-95EE2CF19183}"/>
              </a:ext>
            </a:extLst>
          </p:cNvPr>
          <p:cNvSpPr>
            <a:spLocks noGrp="1"/>
          </p:cNvSpPr>
          <p:nvPr>
            <p:ph idx="1"/>
          </p:nvPr>
        </p:nvSpPr>
        <p:spPr>
          <a:xfrm>
            <a:off x="572492" y="2071316"/>
            <a:ext cx="9589147" cy="4252202"/>
          </a:xfrm>
        </p:spPr>
        <p:txBody>
          <a:bodyPr anchor="t">
            <a:normAutofit/>
          </a:bodyPr>
          <a:lstStyle/>
          <a:p>
            <a:pPr marL="342900" indent="-342900">
              <a:lnSpc>
                <a:spcPct val="150000"/>
              </a:lnSpc>
              <a:buFont typeface="+mj-lt"/>
              <a:buAutoNum type="arabicPeriod"/>
            </a:pPr>
            <a:r>
              <a:rPr lang="da-DK" sz="1600" dirty="0"/>
              <a:t>ℹ️ </a:t>
            </a:r>
            <a:r>
              <a:rPr lang="da-DK" sz="1600" b="1" dirty="0"/>
              <a:t>Introduktion</a:t>
            </a:r>
            <a:r>
              <a:rPr lang="da-DK" sz="1600" dirty="0"/>
              <a:t>– 5 minutter</a:t>
            </a:r>
          </a:p>
          <a:p>
            <a:pPr marL="342900" indent="-342900">
              <a:lnSpc>
                <a:spcPct val="150000"/>
              </a:lnSpc>
              <a:buFont typeface="+mj-lt"/>
              <a:buAutoNum type="arabicPeriod"/>
            </a:pPr>
            <a:r>
              <a:rPr lang="da-DK" sz="1600" dirty="0"/>
              <a:t>👫 </a:t>
            </a:r>
            <a:r>
              <a:rPr lang="da-DK" sz="1600" b="1" dirty="0"/>
              <a:t>Valgmulighed 1 (</a:t>
            </a:r>
            <a:r>
              <a:rPr lang="da-DK" sz="1600" b="1" dirty="0" err="1"/>
              <a:t>Venne</a:t>
            </a:r>
            <a:r>
              <a:rPr lang="da-DK" sz="1600" b="1" dirty="0"/>
              <a:t>-APP) eller Valgmulighed 2 (Pizza-APP) </a:t>
            </a:r>
            <a:r>
              <a:rPr lang="da-DK" sz="1600" dirty="0"/>
              <a:t>– 45 minutter</a:t>
            </a:r>
          </a:p>
          <a:p>
            <a:pPr marL="342900" indent="-342900">
              <a:lnSpc>
                <a:spcPct val="150000"/>
              </a:lnSpc>
              <a:buFont typeface="+mj-lt"/>
              <a:buAutoNum type="arabicPeriod"/>
            </a:pPr>
            <a:r>
              <a:rPr lang="da-DK" sz="1600" dirty="0"/>
              <a:t>💬 </a:t>
            </a:r>
            <a:r>
              <a:rPr lang="da-DK" sz="1600" b="1" dirty="0"/>
              <a:t>Opsamling </a:t>
            </a:r>
            <a:r>
              <a:rPr lang="da-DK" sz="1600" dirty="0"/>
              <a:t>– 5 minutter</a:t>
            </a:r>
          </a:p>
          <a:p>
            <a:pPr marL="342900" indent="-342900">
              <a:lnSpc>
                <a:spcPct val="150000"/>
              </a:lnSpc>
              <a:buFont typeface="+mj-lt"/>
              <a:buAutoNum type="arabicPeriod"/>
            </a:pPr>
            <a:r>
              <a:rPr lang="da-DK" sz="1600" dirty="0"/>
              <a:t>☕️ </a:t>
            </a:r>
            <a:r>
              <a:rPr lang="da-DK" sz="1600" b="1" dirty="0"/>
              <a:t>Pause</a:t>
            </a:r>
            <a:r>
              <a:rPr lang="da-DK" sz="1600" dirty="0"/>
              <a:t> – 5 minutter</a:t>
            </a:r>
          </a:p>
          <a:p>
            <a:pPr marL="342900" indent="-342900">
              <a:lnSpc>
                <a:spcPct val="150000"/>
              </a:lnSpc>
              <a:buFont typeface="+mj-lt"/>
              <a:buAutoNum type="arabicPeriod"/>
            </a:pPr>
            <a:r>
              <a:rPr lang="da-DK" sz="1600" dirty="0"/>
              <a:t>👫 </a:t>
            </a:r>
            <a:r>
              <a:rPr lang="da-DK" sz="1600" b="1" dirty="0"/>
              <a:t>Valgmulighed 1 (</a:t>
            </a:r>
            <a:r>
              <a:rPr lang="da-DK" sz="1600" b="1" dirty="0" err="1"/>
              <a:t>Venne</a:t>
            </a:r>
            <a:r>
              <a:rPr lang="da-DK" sz="1600" b="1" dirty="0"/>
              <a:t>-APP) eller Valgmulighed 2 (Pizza-APP) </a:t>
            </a:r>
            <a:r>
              <a:rPr lang="da-DK" sz="1600" dirty="0"/>
              <a:t>– 25 minutter</a:t>
            </a:r>
          </a:p>
          <a:p>
            <a:pPr marL="342900" indent="-342900">
              <a:lnSpc>
                <a:spcPct val="150000"/>
              </a:lnSpc>
              <a:buFont typeface="+mj-lt"/>
              <a:buAutoNum type="arabicPeriod"/>
            </a:pPr>
            <a:r>
              <a:rPr lang="da-DK" sz="1600" dirty="0"/>
              <a:t>🧠 </a:t>
            </a:r>
            <a:r>
              <a:rPr lang="da-DK" sz="1600" b="1" dirty="0"/>
              <a:t>Præsentationer og evaluering </a:t>
            </a:r>
            <a:r>
              <a:rPr lang="da-DK" sz="1600" dirty="0"/>
              <a:t>– 15 minutter</a:t>
            </a:r>
            <a:endParaRPr lang="da-DK" sz="2200" dirty="0"/>
          </a:p>
        </p:txBody>
      </p:sp>
    </p:spTree>
    <p:extLst>
      <p:ext uri="{BB962C8B-B14F-4D97-AF65-F5344CB8AC3E}">
        <p14:creationId xmlns:p14="http://schemas.microsoft.com/office/powerpoint/2010/main" val="321922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C15F3F-0B34-88F2-0D68-C1544BFD6E29}"/>
            </a:ext>
          </a:extLst>
        </p:cNvPr>
        <p:cNvGrpSpPr/>
        <p:nvPr/>
      </p:nvGrpSpPr>
      <p:grpSpPr>
        <a:xfrm>
          <a:off x="0" y="0"/>
          <a:ext cx="0" cy="0"/>
          <a:chOff x="0" y="0"/>
          <a:chExt cx="0" cy="0"/>
        </a:xfrm>
      </p:grpSpPr>
      <p:sp useBgFill="1">
        <p:nvSpPr>
          <p:cNvPr id="2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CF1D6C9-6810-6B22-0331-69AF79D0DD92}"/>
              </a:ext>
            </a:extLst>
          </p:cNvPr>
          <p:cNvSpPr>
            <a:spLocks noGrp="1"/>
          </p:cNvSpPr>
          <p:nvPr>
            <p:ph type="title"/>
          </p:nvPr>
        </p:nvSpPr>
        <p:spPr>
          <a:xfrm>
            <a:off x="838200" y="365125"/>
            <a:ext cx="10515600" cy="1325563"/>
          </a:xfrm>
        </p:spPr>
        <p:txBody>
          <a:bodyPr>
            <a:normAutofit/>
          </a:bodyPr>
          <a:lstStyle/>
          <a:p>
            <a:r>
              <a:rPr lang="da-DK" sz="4200" dirty="0">
                <a:latin typeface="-webkit-standard"/>
              </a:rPr>
              <a:t>F</a:t>
            </a:r>
            <a:r>
              <a:rPr lang="da-DK" sz="4200" b="0" i="0" u="none" strike="noStrike" dirty="0">
                <a:effectLst/>
                <a:latin typeface="-webkit-standard"/>
              </a:rPr>
              <a:t>em vigtige begreber inden for programmering</a:t>
            </a:r>
            <a:endParaRPr lang="da-DK" sz="4200" dirty="0"/>
          </a:p>
        </p:txBody>
      </p:sp>
      <p:sp>
        <p:nvSpPr>
          <p:cNvPr id="2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ladsholder til indhold 2">
            <a:extLst>
              <a:ext uri="{FF2B5EF4-FFF2-40B4-BE49-F238E27FC236}">
                <a16:creationId xmlns:a16="http://schemas.microsoft.com/office/drawing/2014/main" id="{624E30C8-70DF-7CCA-713B-899380508081}"/>
              </a:ext>
            </a:extLst>
          </p:cNvPr>
          <p:cNvSpPr>
            <a:spLocks noGrp="1"/>
          </p:cNvSpPr>
          <p:nvPr>
            <p:ph idx="1"/>
          </p:nvPr>
        </p:nvSpPr>
        <p:spPr>
          <a:xfrm>
            <a:off x="838200" y="1929384"/>
            <a:ext cx="10515600" cy="4251960"/>
          </a:xfrm>
        </p:spPr>
        <p:txBody>
          <a:bodyPr>
            <a:normAutofit/>
          </a:bodyPr>
          <a:lstStyle/>
          <a:p>
            <a:pPr marL="0" indent="0">
              <a:buNone/>
            </a:pPr>
            <a:endParaRPr lang="da-DK" sz="2200" b="0" i="0" u="none" strike="noStrike" dirty="0">
              <a:effectLst/>
            </a:endParaRPr>
          </a:p>
          <a:p>
            <a:pPr marL="342900" indent="-342900">
              <a:buFont typeface="+mj-lt"/>
              <a:buAutoNum type="arabicPeriod"/>
            </a:pPr>
            <a:r>
              <a:rPr lang="da-DK" sz="2200" b="1" i="0" u="none" strike="noStrike" dirty="0">
                <a:effectLst/>
              </a:rPr>
              <a:t>Funktion ⚙️</a:t>
            </a:r>
            <a:r>
              <a:rPr lang="da-DK" sz="2200" b="0" i="0" u="none" strike="noStrike" dirty="0">
                <a:effectLst/>
              </a:rPr>
              <a:t>: En blok af kode, der udfører en specifik opgave og gør koden nemmere at organisere og genbruge.</a:t>
            </a:r>
          </a:p>
          <a:p>
            <a:pPr marL="342900" indent="-342900">
              <a:buFont typeface="+mj-lt"/>
              <a:buAutoNum type="arabicPeriod"/>
            </a:pPr>
            <a:r>
              <a:rPr lang="da-DK" sz="2200" b="1" i="0" u="none" strike="noStrike" dirty="0">
                <a:effectLst/>
              </a:rPr>
              <a:t>Sekvens ➡️</a:t>
            </a:r>
            <a:r>
              <a:rPr lang="da-DK" sz="2200" b="0" i="0" u="none" strike="noStrike" dirty="0">
                <a:effectLst/>
              </a:rPr>
              <a:t>: Rækkefølgen af handlinger, som computeren følger trin for trin.</a:t>
            </a:r>
          </a:p>
          <a:p>
            <a:pPr marL="342900" indent="-342900">
              <a:buFont typeface="+mj-lt"/>
              <a:buAutoNum type="arabicPeriod"/>
            </a:pPr>
            <a:r>
              <a:rPr lang="da-DK" sz="2200" b="1" i="0" u="none" strike="noStrike" dirty="0">
                <a:effectLst/>
              </a:rPr>
              <a:t>Forgrening 🔀</a:t>
            </a:r>
            <a:r>
              <a:rPr lang="da-DK" sz="2200" b="0" i="0" u="none" strike="noStrike" dirty="0">
                <a:effectLst/>
              </a:rPr>
              <a:t>: Mulighed for at vælge forskellige veje i programmet baseret på betingelser.</a:t>
            </a:r>
          </a:p>
          <a:p>
            <a:pPr marL="342900" indent="-342900">
              <a:buFont typeface="+mj-lt"/>
              <a:buAutoNum type="arabicPeriod"/>
            </a:pPr>
            <a:r>
              <a:rPr lang="da-DK" sz="2200" b="1" i="0" u="none" strike="noStrike" dirty="0">
                <a:effectLst/>
              </a:rPr>
              <a:t>Løkker 🔄</a:t>
            </a:r>
            <a:r>
              <a:rPr lang="da-DK" sz="2200" b="0" i="0" u="none" strike="noStrike" dirty="0">
                <a:effectLst/>
              </a:rPr>
              <a:t>: Gentagelse af en proces, så den samme kode ikke skrives flere gange.</a:t>
            </a:r>
          </a:p>
          <a:p>
            <a:pPr marL="342900" indent="-342900">
              <a:buFont typeface="+mj-lt"/>
              <a:buAutoNum type="arabicPeriod"/>
            </a:pPr>
            <a:r>
              <a:rPr lang="da-DK" sz="2200" b="1" i="0" u="none" strike="noStrike" dirty="0">
                <a:effectLst/>
              </a:rPr>
              <a:t>Variabler 📦</a:t>
            </a:r>
            <a:r>
              <a:rPr lang="da-DK" sz="2200" b="0" i="0" u="none" strike="noStrike" dirty="0">
                <a:effectLst/>
              </a:rPr>
              <a:t>: Opbevaring af data, som programmet kan hente og ændre.</a:t>
            </a:r>
          </a:p>
          <a:p>
            <a:pPr>
              <a:buFont typeface="Arial" panose="020B0604020202020204" pitchFamily="34" charset="0"/>
              <a:buChar char="•"/>
            </a:pPr>
            <a:endParaRPr lang="da-DK" sz="2200" b="0" i="0" u="none" strike="noStrike" dirty="0">
              <a:effectLst/>
            </a:endParaRPr>
          </a:p>
        </p:txBody>
      </p:sp>
    </p:spTree>
    <p:extLst>
      <p:ext uri="{BB962C8B-B14F-4D97-AF65-F5344CB8AC3E}">
        <p14:creationId xmlns:p14="http://schemas.microsoft.com/office/powerpoint/2010/main" val="1933634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6B2201-5E05-FB24-F27F-DAB1D6E23C7E}"/>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57180906-8F35-7F06-28C1-69998E367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74C4C13E-C35F-DF60-B962-0DC8BFC5E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42EA2256-70A8-50F5-2BA8-ACFD87737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0C044495-C44B-2385-09B2-D6AC21D2899A}"/>
              </a:ext>
            </a:extLst>
          </p:cNvPr>
          <p:cNvSpPr>
            <a:spLocks noGrp="1"/>
          </p:cNvSpPr>
          <p:nvPr>
            <p:ph type="title"/>
          </p:nvPr>
        </p:nvSpPr>
        <p:spPr>
          <a:xfrm>
            <a:off x="999460" y="548640"/>
            <a:ext cx="10515599" cy="1179576"/>
          </a:xfrm>
        </p:spPr>
        <p:txBody>
          <a:bodyPr>
            <a:normAutofit/>
          </a:bodyPr>
          <a:lstStyle/>
          <a:p>
            <a:pPr marL="0" indent="0">
              <a:buNone/>
            </a:pPr>
            <a:r>
              <a:rPr lang="en-US" sz="2800" b="0" i="0" u="none" strike="noStrike" dirty="0">
                <a:effectLst/>
                <a:latin typeface="Helvetica" pitchFamily="2" charset="0"/>
              </a:rPr>
              <a:t>Valgmulighed 1 (Venne-APP):</a:t>
            </a:r>
            <a:endParaRPr lang="da-DK" sz="2800" dirty="0">
              <a:effectLst/>
              <a:latin typeface="Helvetica" pitchFamily="2" charset="0"/>
            </a:endParaRPr>
          </a:p>
        </p:txBody>
      </p:sp>
      <p:sp>
        <p:nvSpPr>
          <p:cNvPr id="14" name="Rectangle 13">
            <a:extLst>
              <a:ext uri="{FF2B5EF4-FFF2-40B4-BE49-F238E27FC236}">
                <a16:creationId xmlns:a16="http://schemas.microsoft.com/office/drawing/2014/main" id="{404F1FAA-CC85-4872-695C-0C49CE449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3F3ECFDF-9751-D1D8-D014-5DAF0950FD37}"/>
              </a:ext>
            </a:extLst>
          </p:cNvPr>
          <p:cNvSpPr txBox="1">
            <a:spLocks/>
          </p:cNvSpPr>
          <p:nvPr/>
        </p:nvSpPr>
        <p:spPr>
          <a:xfrm>
            <a:off x="711529" y="2404028"/>
            <a:ext cx="10803529" cy="369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latin typeface="Helvetica" pitchFamily="2" charset="0"/>
              </a:rPr>
              <a:t>L</a:t>
            </a:r>
            <a:r>
              <a:rPr lang="en-US" sz="1800" b="0" i="0" u="none" strike="noStrike" dirty="0">
                <a:effectLst/>
                <a:latin typeface="Helvetica" pitchFamily="2" charset="0"/>
              </a:rPr>
              <a:t>ink </a:t>
            </a:r>
            <a:r>
              <a:rPr lang="en-US" sz="1800" b="0" i="0" u="none" strike="noStrike" dirty="0" err="1">
                <a:effectLst/>
                <a:latin typeface="Helvetica" pitchFamily="2" charset="0"/>
              </a:rPr>
              <a:t>til</a:t>
            </a:r>
            <a:r>
              <a:rPr lang="en-US" sz="1800" b="0" i="0" u="none" strike="noStrike" dirty="0">
                <a:effectLst/>
                <a:latin typeface="Helvetica" pitchFamily="2" charset="0"/>
              </a:rPr>
              <a:t> </a:t>
            </a:r>
            <a:r>
              <a:rPr lang="en-US" sz="1800" b="0" i="0" u="none" strike="noStrike" dirty="0" err="1">
                <a:effectLst/>
                <a:latin typeface="Helvetica" pitchFamily="2" charset="0"/>
              </a:rPr>
              <a:t>venne-appen</a:t>
            </a:r>
            <a:r>
              <a:rPr lang="en-US" sz="1800" b="0" i="0" u="none" strike="noStrike" dirty="0">
                <a:effectLst/>
                <a:latin typeface="Helvetica" pitchFamily="2" charset="0"/>
              </a:rPr>
              <a:t>: </a:t>
            </a:r>
            <a:r>
              <a:rPr lang="en-US" sz="1800" dirty="0">
                <a:effectLst/>
                <a:latin typeface="Helvetica" pitchFamily="2" charset="0"/>
                <a:hlinkClick r:id="rId2"/>
              </a:rPr>
              <a:t>https://studio.code.org/projects/applab/VtgncdW2Aq0bAtJ5y_C0Ao4QSv0pFEqWVQEECy-aEps</a:t>
            </a:r>
            <a:r>
              <a:rPr lang="en-US" sz="1800" dirty="0">
                <a:effectLst/>
                <a:latin typeface="Helvetica" pitchFamily="2" charset="0"/>
              </a:rPr>
              <a:t> </a:t>
            </a:r>
          </a:p>
          <a:p>
            <a:endParaRPr lang="en-US" sz="1800" dirty="0">
              <a:effectLst/>
              <a:latin typeface="Helvetica" pitchFamily="2" charset="0"/>
            </a:endParaRPr>
          </a:p>
          <a:p>
            <a:r>
              <a:rPr lang="en-US" sz="1800" dirty="0">
                <a:effectLst/>
                <a:latin typeface="Helvetica" pitchFamily="2" charset="0"/>
              </a:rPr>
              <a:t>Database </a:t>
            </a:r>
            <a:r>
              <a:rPr lang="en-US" sz="1800" dirty="0" err="1">
                <a:effectLst/>
                <a:latin typeface="Helvetica" pitchFamily="2" charset="0"/>
              </a:rPr>
              <a:t>til</a:t>
            </a:r>
            <a:r>
              <a:rPr lang="en-US" sz="1800" dirty="0">
                <a:effectLst/>
                <a:latin typeface="Helvetica" pitchFamily="2" charset="0"/>
              </a:rPr>
              <a:t> </a:t>
            </a:r>
            <a:r>
              <a:rPr lang="en-US" sz="1800" dirty="0" err="1">
                <a:effectLst/>
                <a:latin typeface="Helvetica" pitchFamily="2" charset="0"/>
              </a:rPr>
              <a:t>venne</a:t>
            </a:r>
            <a:r>
              <a:rPr lang="en-US" sz="1800" dirty="0">
                <a:latin typeface="Helvetica" pitchFamily="2" charset="0"/>
              </a:rPr>
              <a:t>-</a:t>
            </a:r>
            <a:r>
              <a:rPr lang="en-US" sz="1800" dirty="0">
                <a:effectLst/>
                <a:latin typeface="Helvetica" pitchFamily="2" charset="0"/>
              </a:rPr>
              <a:t>app:</a:t>
            </a:r>
          </a:p>
        </p:txBody>
      </p:sp>
      <p:pic>
        <p:nvPicPr>
          <p:cNvPr id="10" name="Billede 9" descr="Et billede, der indeholder tekst, software, Webside, Website&#10;&#10;Automatisk genereret beskrivelse">
            <a:extLst>
              <a:ext uri="{FF2B5EF4-FFF2-40B4-BE49-F238E27FC236}">
                <a16:creationId xmlns:a16="http://schemas.microsoft.com/office/drawing/2014/main" id="{5359E1C1-9526-09C7-15BB-737C225C8913}"/>
              </a:ext>
            </a:extLst>
          </p:cNvPr>
          <p:cNvPicPr>
            <a:picLocks noChangeAspect="1"/>
          </p:cNvPicPr>
          <p:nvPr/>
        </p:nvPicPr>
        <p:blipFill>
          <a:blip r:embed="rId3"/>
          <a:stretch>
            <a:fillRect/>
          </a:stretch>
        </p:blipFill>
        <p:spPr>
          <a:xfrm>
            <a:off x="3874936" y="3399626"/>
            <a:ext cx="5319062" cy="2699422"/>
          </a:xfrm>
          <a:prstGeom prst="rect">
            <a:avLst/>
          </a:prstGeom>
        </p:spPr>
      </p:pic>
    </p:spTree>
    <p:extLst>
      <p:ext uri="{BB962C8B-B14F-4D97-AF65-F5344CB8AC3E}">
        <p14:creationId xmlns:p14="http://schemas.microsoft.com/office/powerpoint/2010/main" val="2238764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6FDAA6-3FC9-06E8-5302-8F5A0D1C477F}"/>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A5929279-A499-5C3D-2F55-837C823B4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A64CD8AB-D47E-8A6F-1667-A7F5DCCDFA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26163ABB-1936-34B4-D169-91BF3E334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4C2680EA-7375-D366-5C1F-2145018B458C}"/>
              </a:ext>
            </a:extLst>
          </p:cNvPr>
          <p:cNvSpPr>
            <a:spLocks noGrp="1"/>
          </p:cNvSpPr>
          <p:nvPr>
            <p:ph type="title"/>
          </p:nvPr>
        </p:nvSpPr>
        <p:spPr>
          <a:xfrm>
            <a:off x="999460" y="548640"/>
            <a:ext cx="10515599" cy="1179576"/>
          </a:xfrm>
        </p:spPr>
        <p:txBody>
          <a:bodyPr>
            <a:normAutofit/>
          </a:bodyPr>
          <a:lstStyle/>
          <a:p>
            <a:pPr marL="0" indent="0">
              <a:buNone/>
            </a:pPr>
            <a:r>
              <a:rPr lang="en-US" sz="2800" b="0" i="0" u="none" strike="noStrike" dirty="0">
                <a:effectLst/>
                <a:latin typeface="Helvetica" pitchFamily="2" charset="0"/>
              </a:rPr>
              <a:t>Valgmulighed 2 (Pizza-APP):</a:t>
            </a:r>
            <a:endParaRPr lang="da-DK" sz="2800" dirty="0">
              <a:effectLst/>
              <a:latin typeface="Helvetica" pitchFamily="2" charset="0"/>
            </a:endParaRPr>
          </a:p>
        </p:txBody>
      </p:sp>
      <p:sp>
        <p:nvSpPr>
          <p:cNvPr id="14" name="Rectangle 13">
            <a:extLst>
              <a:ext uri="{FF2B5EF4-FFF2-40B4-BE49-F238E27FC236}">
                <a16:creationId xmlns:a16="http://schemas.microsoft.com/office/drawing/2014/main" id="{DB4DB56F-95AF-7D13-E493-57053E889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52CB298D-5D47-CDD1-B820-B1ED87B42EE1}"/>
              </a:ext>
            </a:extLst>
          </p:cNvPr>
          <p:cNvSpPr txBox="1">
            <a:spLocks/>
          </p:cNvSpPr>
          <p:nvPr/>
        </p:nvSpPr>
        <p:spPr>
          <a:xfrm>
            <a:off x="711529" y="2404028"/>
            <a:ext cx="10803529" cy="369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800" dirty="0">
                <a:latin typeface="Helvetica" pitchFamily="2" charset="0"/>
              </a:rPr>
              <a:t>L</a:t>
            </a:r>
            <a:r>
              <a:rPr lang="da-DK" sz="1800" b="0" i="0" u="none" strike="noStrike" dirty="0">
                <a:effectLst/>
                <a:latin typeface="Helvetica" pitchFamily="2" charset="0"/>
              </a:rPr>
              <a:t>ink til pizza-appen: </a:t>
            </a:r>
            <a:r>
              <a:rPr lang="en-US" sz="1800" dirty="0">
                <a:effectLst/>
                <a:latin typeface="Helvetica" pitchFamily="2" charset="0"/>
                <a:hlinkClick r:id="rId2"/>
              </a:rPr>
              <a:t>https://studio.code.org/projects/applab/06hd8NsrIQ_G47ALPgE6BsNFXZHYI9z8gd--Vc76flY</a:t>
            </a:r>
            <a:endParaRPr lang="en-US" sz="1800" dirty="0">
              <a:effectLst/>
              <a:latin typeface="Helvetica" pitchFamily="2" charset="0"/>
            </a:endParaRPr>
          </a:p>
          <a:p>
            <a:endParaRPr lang="en-US" sz="1800" dirty="0">
              <a:effectLst/>
              <a:latin typeface="Helvetica" pitchFamily="2" charset="0"/>
            </a:endParaRPr>
          </a:p>
          <a:p>
            <a:r>
              <a:rPr lang="en-US" sz="1800" dirty="0">
                <a:effectLst/>
                <a:latin typeface="Helvetica" pitchFamily="2" charset="0"/>
              </a:rPr>
              <a:t>Database </a:t>
            </a:r>
            <a:r>
              <a:rPr lang="en-US" sz="1800" dirty="0" err="1">
                <a:effectLst/>
                <a:latin typeface="Helvetica" pitchFamily="2" charset="0"/>
              </a:rPr>
              <a:t>til</a:t>
            </a:r>
            <a:r>
              <a:rPr lang="en-US" sz="1800" dirty="0">
                <a:effectLst/>
                <a:latin typeface="Helvetica" pitchFamily="2" charset="0"/>
              </a:rPr>
              <a:t> pizza-app:</a:t>
            </a:r>
          </a:p>
        </p:txBody>
      </p:sp>
      <p:pic>
        <p:nvPicPr>
          <p:cNvPr id="6" name="Pladsholder til indhold 4" descr="Et billede, der indeholder tekst, skærmbillede, nummer/tal, software&#10;&#10;Automatisk genereret beskrivelse">
            <a:extLst>
              <a:ext uri="{FF2B5EF4-FFF2-40B4-BE49-F238E27FC236}">
                <a16:creationId xmlns:a16="http://schemas.microsoft.com/office/drawing/2014/main" id="{71E49E29-27C8-427E-6451-4191AD9933F7}"/>
              </a:ext>
            </a:extLst>
          </p:cNvPr>
          <p:cNvPicPr>
            <a:picLocks noGrp="1" noChangeAspect="1"/>
          </p:cNvPicPr>
          <p:nvPr>
            <p:ph idx="1"/>
          </p:nvPr>
        </p:nvPicPr>
        <p:blipFill>
          <a:blip r:embed="rId3"/>
          <a:stretch>
            <a:fillRect/>
          </a:stretch>
        </p:blipFill>
        <p:spPr>
          <a:xfrm>
            <a:off x="3776419" y="3429000"/>
            <a:ext cx="4731025" cy="2637545"/>
          </a:xfrm>
          <a:prstGeom prst="rect">
            <a:avLst/>
          </a:prstGeom>
        </p:spPr>
      </p:pic>
    </p:spTree>
    <p:extLst>
      <p:ext uri="{BB962C8B-B14F-4D97-AF65-F5344CB8AC3E}">
        <p14:creationId xmlns:p14="http://schemas.microsoft.com/office/powerpoint/2010/main" val="1604974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40160B2B-77CF-6A21-F007-4C92759E60CD}"/>
            </a:ext>
          </a:extLst>
        </p:cNvPr>
        <p:cNvGrpSpPr/>
        <p:nvPr/>
      </p:nvGrpSpPr>
      <p:grpSpPr>
        <a:xfrm>
          <a:off x="0" y="0"/>
          <a:ext cx="0" cy="0"/>
          <a:chOff x="0" y="0"/>
          <a:chExt cx="0" cy="0"/>
        </a:xfrm>
      </p:grpSpPr>
      <p:sp>
        <p:nvSpPr>
          <p:cNvPr id="8" name="Freeform: Shape 7">
            <a:extLst>
              <a:ext uri="{FF2B5EF4-FFF2-40B4-BE49-F238E27FC236}">
                <a16:creationId xmlns:a16="http://schemas.microsoft.com/office/drawing/2014/main" id="{F40842AB-1B96-6847-854F-6430D9DDC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C6F8D851-4D8B-6910-49FF-EA6E26672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AD0B5DA0-E39F-4E4C-944E-5D4AD2836A51}"/>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 </a:t>
            </a:r>
            <a:r>
              <a:rPr lang="en-US" sz="5400" b="1" dirty="0" err="1">
                <a:solidFill>
                  <a:schemeClr val="bg1">
                    <a:lumMod val="95000"/>
                    <a:lumOff val="5000"/>
                  </a:schemeClr>
                </a:solidFill>
              </a:rPr>
              <a:t>Opsamling</a:t>
            </a:r>
            <a:r>
              <a:rPr lang="en-US" sz="5400" dirty="0">
                <a:solidFill>
                  <a:schemeClr val="bg1">
                    <a:lumMod val="95000"/>
                    <a:lumOff val="5000"/>
                  </a:schemeClr>
                </a:solidFill>
              </a:rPr>
              <a:t> – 10 </a:t>
            </a:r>
            <a:r>
              <a:rPr lang="en-US" sz="5400" dirty="0" err="1">
                <a:solidFill>
                  <a:schemeClr val="bg1">
                    <a:lumMod val="95000"/>
                    <a:lumOff val="5000"/>
                  </a:schemeClr>
                </a:solidFill>
              </a:rPr>
              <a:t>minutter</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327504702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34EAB319-7864-34DE-7B51-3BF16FE5B7BF}"/>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 </a:t>
            </a:r>
            <a:r>
              <a:rPr lang="en-US" sz="5400" b="1" dirty="0">
                <a:solidFill>
                  <a:schemeClr val="bg1">
                    <a:lumMod val="95000"/>
                    <a:lumOff val="5000"/>
                  </a:schemeClr>
                </a:solidFill>
              </a:rPr>
              <a:t>Pause</a:t>
            </a:r>
            <a:r>
              <a:rPr lang="en-US" sz="5400" dirty="0">
                <a:solidFill>
                  <a:schemeClr val="bg1">
                    <a:lumMod val="95000"/>
                    <a:lumOff val="5000"/>
                  </a:schemeClr>
                </a:solidFill>
              </a:rPr>
              <a:t> – 5 </a:t>
            </a:r>
            <a:r>
              <a:rPr lang="en-US" sz="5400" dirty="0" err="1">
                <a:solidFill>
                  <a:schemeClr val="bg1">
                    <a:lumMod val="95000"/>
                    <a:lumOff val="5000"/>
                  </a:schemeClr>
                </a:solidFill>
              </a:rPr>
              <a:t>minutter</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31519019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0E575971-DE59-0147-DCB6-6A5922965C70}"/>
            </a:ext>
          </a:extLst>
        </p:cNvPr>
        <p:cNvGrpSpPr/>
        <p:nvPr/>
      </p:nvGrpSpPr>
      <p:grpSpPr>
        <a:xfrm>
          <a:off x="0" y="0"/>
          <a:ext cx="0" cy="0"/>
          <a:chOff x="0" y="0"/>
          <a:chExt cx="0" cy="0"/>
        </a:xfrm>
      </p:grpSpPr>
      <p:sp>
        <p:nvSpPr>
          <p:cNvPr id="8" name="Freeform: Shape 7">
            <a:extLst>
              <a:ext uri="{FF2B5EF4-FFF2-40B4-BE49-F238E27FC236}">
                <a16:creationId xmlns:a16="http://schemas.microsoft.com/office/drawing/2014/main" id="{0E15831E-83F5-298C-B811-F66934F33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B7C201B-B787-EF1A-C2DC-37B75CFC3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C23AF448-A20F-E092-F7F6-5CFAB5EF43D2}"/>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da-DK" sz="5400" dirty="0"/>
              <a:t>👫 </a:t>
            </a:r>
            <a:r>
              <a:rPr lang="en-US" sz="5400" dirty="0">
                <a:solidFill>
                  <a:schemeClr val="bg1">
                    <a:lumMod val="95000"/>
                    <a:lumOff val="5000"/>
                  </a:schemeClr>
                </a:solidFill>
              </a:rPr>
              <a:t> </a:t>
            </a:r>
            <a:r>
              <a:rPr lang="en-US" sz="5400" b="1" dirty="0" err="1">
                <a:solidFill>
                  <a:schemeClr val="bg1">
                    <a:lumMod val="95000"/>
                    <a:lumOff val="5000"/>
                  </a:schemeClr>
                </a:solidFill>
              </a:rPr>
              <a:t>arbejdstid</a:t>
            </a:r>
            <a:r>
              <a:rPr lang="en-US" sz="5400" dirty="0">
                <a:solidFill>
                  <a:schemeClr val="bg1">
                    <a:lumMod val="95000"/>
                    <a:lumOff val="5000"/>
                  </a:schemeClr>
                </a:solidFill>
              </a:rPr>
              <a:t> – 25 </a:t>
            </a:r>
            <a:r>
              <a:rPr lang="en-US" sz="5400" dirty="0" err="1">
                <a:solidFill>
                  <a:schemeClr val="bg1">
                    <a:lumMod val="95000"/>
                    <a:lumOff val="5000"/>
                  </a:schemeClr>
                </a:solidFill>
              </a:rPr>
              <a:t>minutter</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405552799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A13F48C0-C33D-4B28-C283-7857CC8187AD}"/>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da-DK" sz="5400" noProof="0" dirty="0">
                <a:solidFill>
                  <a:schemeClr val="bg1">
                    <a:lumMod val="95000"/>
                    <a:lumOff val="5000"/>
                  </a:schemeClr>
                </a:solidFill>
              </a:rPr>
              <a:t>🧠 </a:t>
            </a:r>
            <a:r>
              <a:rPr lang="da-DK" sz="5400" b="1" dirty="0">
                <a:solidFill>
                  <a:schemeClr val="bg1">
                    <a:lumMod val="95000"/>
                    <a:lumOff val="5000"/>
                  </a:schemeClr>
                </a:solidFill>
              </a:rPr>
              <a:t>Præsentation</a:t>
            </a:r>
            <a:r>
              <a:rPr lang="da-DK" sz="5400" b="1" noProof="0" dirty="0">
                <a:solidFill>
                  <a:schemeClr val="bg1">
                    <a:lumMod val="95000"/>
                    <a:lumOff val="5000"/>
                  </a:schemeClr>
                </a:solidFill>
              </a:rPr>
              <a:t> og Evaluering</a:t>
            </a:r>
            <a:r>
              <a:rPr lang="da-DK" sz="5400" noProof="0" dirty="0">
                <a:solidFill>
                  <a:schemeClr val="bg1">
                    <a:lumMod val="95000"/>
                    <a:lumOff val="5000"/>
                  </a:schemeClr>
                </a:solidFill>
              </a:rPr>
              <a:t> – 15 minutter</a:t>
            </a:r>
          </a:p>
        </p:txBody>
      </p:sp>
    </p:spTree>
    <p:extLst>
      <p:ext uri="{BB962C8B-B14F-4D97-AF65-F5344CB8AC3E}">
        <p14:creationId xmlns:p14="http://schemas.microsoft.com/office/powerpoint/2010/main" val="2457793828"/>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B25E0A8-370F-134A-92BC-46F34AF13394}"/>
              </a:ext>
            </a:extLst>
          </p:cNvPr>
          <p:cNvSpPr>
            <a:spLocks noGrp="1"/>
          </p:cNvSpPr>
          <p:nvPr>
            <p:ph type="title"/>
          </p:nvPr>
        </p:nvSpPr>
        <p:spPr>
          <a:xfrm>
            <a:off x="838200" y="365125"/>
            <a:ext cx="10515600" cy="1325563"/>
          </a:xfrm>
        </p:spPr>
        <p:txBody>
          <a:bodyPr>
            <a:normAutofit/>
          </a:bodyPr>
          <a:lstStyle/>
          <a:p>
            <a:r>
              <a:rPr lang="da-DK" sz="5400" b="1" dirty="0"/>
              <a:t>Ordforklaringer:</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98480EE1-5E82-E945-8867-BB3A135F5504}"/>
              </a:ext>
            </a:extLst>
          </p:cNvPr>
          <p:cNvSpPr>
            <a:spLocks noGrp="1"/>
          </p:cNvSpPr>
          <p:nvPr>
            <p:ph idx="1"/>
          </p:nvPr>
        </p:nvSpPr>
        <p:spPr>
          <a:xfrm>
            <a:off x="838200" y="1929384"/>
            <a:ext cx="10515600" cy="4251960"/>
          </a:xfrm>
        </p:spPr>
        <p:txBody>
          <a:bodyPr>
            <a:normAutofit/>
          </a:bodyPr>
          <a:lstStyle/>
          <a:p>
            <a:r>
              <a:rPr lang="da-DK" sz="1400" b="1" i="0" u="none" strike="noStrike" dirty="0">
                <a:effectLst/>
              </a:rPr>
              <a:t>⚙️ Funktion </a:t>
            </a:r>
            <a:r>
              <a:rPr lang="da-DK" sz="1400" b="0" i="0" u="none" strike="noStrike" dirty="0">
                <a:effectLst/>
              </a:rPr>
              <a:t>er en del af programmet, der udfører en bestemt opgave. Du kan tænke på en funktion som en lille maskine, der får input, gør noget arbejde og måske giver et resultat tilbage. For eksempel: Hvis der trykkes på en tast, kan en funktion få en spiller til at bevæge sig til højre. Funktioner gør det lettere at genbruge den samme kode flere steder i et program.</a:t>
            </a:r>
          </a:p>
          <a:p>
            <a:r>
              <a:rPr lang="da-DK" sz="1400" b="1" i="0" u="none" strike="noStrike" dirty="0">
                <a:effectLst/>
              </a:rPr>
              <a:t>🔀 </a:t>
            </a:r>
            <a:r>
              <a:rPr lang="da-DK" sz="1400" b="1" dirty="0"/>
              <a:t>Fo</a:t>
            </a:r>
            <a:r>
              <a:rPr lang="da-DK" sz="1400" b="1" i="0" u="none" strike="noStrike" dirty="0">
                <a:effectLst/>
              </a:rPr>
              <a:t>rgrening</a:t>
            </a:r>
            <a:r>
              <a:rPr lang="da-DK" sz="1400" b="0" i="0" u="none" strike="noStrike" dirty="0">
                <a:effectLst/>
              </a:rPr>
              <a:t> giver programmet mulighed for at vælge mellem forskellige handlinger baseret på en betingelse. En betingelse er et spørgsmål, der kan besvares med "sand" eller "falsk." For eksempel: "Hvis det regner, tag en paraply." Hvis betingelsen (regn) er sand, udføres en handling (tage paraplyen). I programmering bruges forgreninger til at bestemme, hvad der skal ske i forskellige situationer.</a:t>
            </a:r>
          </a:p>
          <a:p>
            <a:r>
              <a:rPr lang="da-DK" sz="1400" b="1" i="0" u="none" strike="noStrike" dirty="0">
                <a:effectLst/>
              </a:rPr>
              <a:t>📦 Variabel </a:t>
            </a:r>
            <a:r>
              <a:rPr lang="da-DK" sz="1400" b="0" i="0" u="none" strike="noStrike" dirty="0">
                <a:effectLst/>
              </a:rPr>
              <a:t>er en slags "beholder" eller "etiket," der gemmer data, som programmet kan bruge og ændre. For eksempel kan en variabel i et spil være "liv" eller "point," som kan gå op eller ned. Du kan give variablen et navn og en startværdi, og derefter kan programmet ændre denne værdi undervejs. Variabler gør det muligt at holde styr på information, som kan ændre sig, mens programmet kører.</a:t>
            </a:r>
          </a:p>
          <a:p>
            <a:r>
              <a:rPr lang="da-DK" sz="1400" b="1" i="0" u="none" strike="noStrike" dirty="0">
                <a:effectLst/>
              </a:rPr>
              <a:t>🔄 Løkke </a:t>
            </a:r>
            <a:r>
              <a:rPr lang="da-DK" sz="1400" b="0" i="0" u="none" strike="noStrike" dirty="0">
                <a:effectLst/>
              </a:rPr>
              <a:t>er en regel, der fortæller programmet at gentage en handling igen og igen – enten et bestemt antal gange eller, indtil noget specielt sker. For eksempel kan en løkke bruges i et spil til at opdatere en pointtæller hver gang, en spiller scorer point, eller til at tjekke, om et kodeord er korrekt i et login-system. Løkker gør det muligt for programmet at gentage ting uden at skrive den samme kode mange gange.</a:t>
            </a:r>
          </a:p>
          <a:p>
            <a:r>
              <a:rPr lang="da-DK" sz="1400" b="1" i="0" u="none" strike="noStrike" dirty="0">
                <a:effectLst/>
              </a:rPr>
              <a:t>➡️ Sekvens </a:t>
            </a:r>
            <a:r>
              <a:rPr lang="da-DK" sz="1400" b="0" i="0" u="none" strike="noStrike" dirty="0">
                <a:effectLst/>
              </a:rPr>
              <a:t>er en række handlinger, som programmet udfører én efter én i den rigtige rækkefølge. Man kan tænke på en sekvens som en trin-for-trin opskrift: først gør du dette, så gør du det næste. For eksempel i et spil: Hvis en spiller bliver ramt af en fjende, mister spilleren et liv. Hvis spilleren skyder fjenden, kan spilleren komme videre til næste bane. Sekvenser kan indeholde forgreninger, løkker og andre elementer. De er grundlaget for, hvordan programmet bygges op. </a:t>
            </a:r>
            <a:r>
              <a:rPr lang="da-DK" sz="1400" b="0" i="1" u="none" strike="noStrike" dirty="0">
                <a:effectLst/>
              </a:rPr>
              <a:t>Bemærk</a:t>
            </a:r>
            <a:r>
              <a:rPr lang="da-DK" sz="1400" b="0" i="0" u="none" strike="noStrike" dirty="0">
                <a:effectLst/>
              </a:rPr>
              <a:t>: Sekvenser bruges ofte til at beskrive flowet i et program og kan visualiseres i et diagram eller en beskrivelse.</a:t>
            </a:r>
          </a:p>
        </p:txBody>
      </p:sp>
    </p:spTree>
    <p:extLst>
      <p:ext uri="{BB962C8B-B14F-4D97-AF65-F5344CB8AC3E}">
        <p14:creationId xmlns:p14="http://schemas.microsoft.com/office/powerpoint/2010/main" val="73746550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4746</TotalTime>
  <Words>666</Words>
  <Application>Microsoft Macintosh PowerPoint</Application>
  <PresentationFormat>Widescreen</PresentationFormat>
  <Paragraphs>35</Paragraphs>
  <Slides>10</Slides>
  <Notes>1</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10</vt:i4>
      </vt:variant>
    </vt:vector>
  </HeadingPairs>
  <TitlesOfParts>
    <vt:vector size="17" baseType="lpstr">
      <vt:lpstr>-webkit-standard</vt:lpstr>
      <vt:lpstr>Aptos</vt:lpstr>
      <vt:lpstr>Arial</vt:lpstr>
      <vt:lpstr>Calibri</vt:lpstr>
      <vt:lpstr>Calibri Light</vt:lpstr>
      <vt:lpstr>Helvetica</vt:lpstr>
      <vt:lpstr>Office-tema</vt:lpstr>
      <vt:lpstr>Introduktion til programmering</vt:lpstr>
      <vt:lpstr>Agenda</vt:lpstr>
      <vt:lpstr>Fem vigtige begreber inden for programmering</vt:lpstr>
      <vt:lpstr>Valgmulighed 1 (Venne-APP):</vt:lpstr>
      <vt:lpstr>Valgmulighed 2 (Pizza-APP):</vt:lpstr>
      <vt:lpstr>💬 Opsamling – 10 minutter</vt:lpstr>
      <vt:lpstr>☕️ Pause – 5 minutter</vt:lpstr>
      <vt:lpstr>👫  arbejdstid – 25 minutter</vt:lpstr>
      <vt:lpstr>🧠 Præsentation og Evaluering – 15 minutter</vt:lpstr>
      <vt:lpstr>Ordforklaringer: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Informatik </dc:title>
  <dc:creator>Armin Adrovic - ARAD</dc:creator>
  <cp:lastModifiedBy>Armin Adrovic - ARAD</cp:lastModifiedBy>
  <cp:revision>85</cp:revision>
  <dcterms:created xsi:type="dcterms:W3CDTF">2020-11-11T11:15:43Z</dcterms:created>
  <dcterms:modified xsi:type="dcterms:W3CDTF">2024-11-28T10:02:01Z</dcterms:modified>
</cp:coreProperties>
</file>