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55" r:id="rId2"/>
    <p:sldId id="382" r:id="rId3"/>
    <p:sldId id="417" r:id="rId4"/>
    <p:sldId id="424" r:id="rId5"/>
    <p:sldId id="418" r:id="rId6"/>
    <p:sldId id="420" r:id="rId7"/>
    <p:sldId id="423" r:id="rId8"/>
    <p:sldId id="433" r:id="rId9"/>
    <p:sldId id="439" r:id="rId10"/>
    <p:sldId id="430" r:id="rId11"/>
    <p:sldId id="434" r:id="rId12"/>
    <p:sldId id="390" r:id="rId13"/>
    <p:sldId id="389" r:id="rId14"/>
    <p:sldId id="435" r:id="rId15"/>
    <p:sldId id="436" r:id="rId16"/>
    <p:sldId id="392" r:id="rId17"/>
    <p:sldId id="437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1"/>
    <p:restoredTop sz="94497"/>
  </p:normalViewPr>
  <p:slideViewPr>
    <p:cSldViewPr snapToGrid="0" snapToObjects="1">
      <p:cViewPr varScale="1">
        <p:scale>
          <a:sx n="103" d="100"/>
          <a:sy n="103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1ED2FB-C455-41D9-88FF-C1E832F3137E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3BB55B6-7E04-4211-A0D3-06CC1055BE14}">
      <dgm:prSet/>
      <dgm:spPr/>
      <dgm:t>
        <a:bodyPr/>
        <a:lstStyle/>
        <a:p>
          <a:r>
            <a:rPr lang="da-DK"/>
            <a:t>En </a:t>
          </a:r>
          <a:r>
            <a:rPr lang="da-DK" b="1"/>
            <a:t>prompt</a:t>
          </a:r>
          <a:r>
            <a:rPr lang="da-DK"/>
            <a:t> er den tekst eller det spørgsmål, du skriver til AI for at få et svar.</a:t>
          </a:r>
          <a:endParaRPr lang="en-US"/>
        </a:p>
      </dgm:t>
    </dgm:pt>
    <dgm:pt modelId="{D062802A-0000-4374-98F9-9FAEEF242763}" type="parTrans" cxnId="{53B14ADB-45FD-41D0-BB97-5E90CFF86B7C}">
      <dgm:prSet/>
      <dgm:spPr/>
      <dgm:t>
        <a:bodyPr/>
        <a:lstStyle/>
        <a:p>
          <a:endParaRPr lang="en-US"/>
        </a:p>
      </dgm:t>
    </dgm:pt>
    <dgm:pt modelId="{276120F9-6C05-4526-B5CA-60BAFDD27FEB}" type="sibTrans" cxnId="{53B14ADB-45FD-41D0-BB97-5E90CFF86B7C}">
      <dgm:prSet/>
      <dgm:spPr/>
      <dgm:t>
        <a:bodyPr/>
        <a:lstStyle/>
        <a:p>
          <a:endParaRPr lang="en-US"/>
        </a:p>
      </dgm:t>
    </dgm:pt>
    <dgm:pt modelId="{20C0F925-5C55-4A40-8586-1A965360D524}">
      <dgm:prSet/>
      <dgm:spPr/>
      <dgm:t>
        <a:bodyPr/>
        <a:lstStyle/>
        <a:p>
          <a:r>
            <a:rPr lang="da-DK"/>
            <a:t>Jo bedre og mere præcis din prompt er, desto bedre svar får du.</a:t>
          </a:r>
          <a:endParaRPr lang="en-US"/>
        </a:p>
      </dgm:t>
    </dgm:pt>
    <dgm:pt modelId="{7031FDC4-784C-4F7D-BF31-78547377D00A}" type="parTrans" cxnId="{DCB8CE8A-3172-4EE2-99E9-4BCE73D9A236}">
      <dgm:prSet/>
      <dgm:spPr/>
      <dgm:t>
        <a:bodyPr/>
        <a:lstStyle/>
        <a:p>
          <a:endParaRPr lang="en-US"/>
        </a:p>
      </dgm:t>
    </dgm:pt>
    <dgm:pt modelId="{B5CE9105-8885-4929-BEBA-90E942C435CA}" type="sibTrans" cxnId="{DCB8CE8A-3172-4EE2-99E9-4BCE73D9A236}">
      <dgm:prSet/>
      <dgm:spPr/>
      <dgm:t>
        <a:bodyPr/>
        <a:lstStyle/>
        <a:p>
          <a:endParaRPr lang="en-US"/>
        </a:p>
      </dgm:t>
    </dgm:pt>
    <dgm:pt modelId="{B5043C14-C944-4B34-961C-7C83115D5B0C}">
      <dgm:prSet/>
      <dgm:spPr/>
      <dgm:t>
        <a:bodyPr/>
        <a:lstStyle/>
        <a:p>
          <a:r>
            <a:rPr lang="da-DK"/>
            <a:t>AI kan kun forstå det, du beder den om – </a:t>
          </a:r>
          <a:r>
            <a:rPr lang="da-DK" b="1"/>
            <a:t>uklare prompts giver uklare svar</a:t>
          </a:r>
          <a:r>
            <a:rPr lang="da-DK"/>
            <a:t>.</a:t>
          </a:r>
          <a:endParaRPr lang="en-US"/>
        </a:p>
      </dgm:t>
    </dgm:pt>
    <dgm:pt modelId="{9ABE3590-FF12-4BFC-8A59-B3F28DFD0901}" type="parTrans" cxnId="{68D6C146-DA77-4A1C-B218-FAA6FD970AAF}">
      <dgm:prSet/>
      <dgm:spPr/>
      <dgm:t>
        <a:bodyPr/>
        <a:lstStyle/>
        <a:p>
          <a:endParaRPr lang="en-US"/>
        </a:p>
      </dgm:t>
    </dgm:pt>
    <dgm:pt modelId="{1779382C-1EE6-4A3C-9964-C6FEB501F276}" type="sibTrans" cxnId="{68D6C146-DA77-4A1C-B218-FAA6FD970AAF}">
      <dgm:prSet/>
      <dgm:spPr/>
      <dgm:t>
        <a:bodyPr/>
        <a:lstStyle/>
        <a:p>
          <a:endParaRPr lang="en-US"/>
        </a:p>
      </dgm:t>
    </dgm:pt>
    <dgm:pt modelId="{D0C62AE1-C093-FE45-9E95-751EFD50839B}" type="pres">
      <dgm:prSet presAssocID="{C81ED2FB-C455-41D9-88FF-C1E832F3137E}" presName="vert0" presStyleCnt="0">
        <dgm:presLayoutVars>
          <dgm:dir/>
          <dgm:animOne val="branch"/>
          <dgm:animLvl val="lvl"/>
        </dgm:presLayoutVars>
      </dgm:prSet>
      <dgm:spPr/>
    </dgm:pt>
    <dgm:pt modelId="{075D953C-4844-C24C-9890-A047B41D9492}" type="pres">
      <dgm:prSet presAssocID="{73BB55B6-7E04-4211-A0D3-06CC1055BE14}" presName="thickLine" presStyleLbl="alignNode1" presStyleIdx="0" presStyleCnt="3"/>
      <dgm:spPr/>
    </dgm:pt>
    <dgm:pt modelId="{20F73B10-83FF-3248-B6E5-D0F63FE40B4C}" type="pres">
      <dgm:prSet presAssocID="{73BB55B6-7E04-4211-A0D3-06CC1055BE14}" presName="horz1" presStyleCnt="0"/>
      <dgm:spPr/>
    </dgm:pt>
    <dgm:pt modelId="{F95FDA1B-08E1-5040-8140-AE42B0CCB774}" type="pres">
      <dgm:prSet presAssocID="{73BB55B6-7E04-4211-A0D3-06CC1055BE14}" presName="tx1" presStyleLbl="revTx" presStyleIdx="0" presStyleCnt="3"/>
      <dgm:spPr/>
    </dgm:pt>
    <dgm:pt modelId="{ED361212-7990-2F41-BB63-719B92F8EBFA}" type="pres">
      <dgm:prSet presAssocID="{73BB55B6-7E04-4211-A0D3-06CC1055BE14}" presName="vert1" presStyleCnt="0"/>
      <dgm:spPr/>
    </dgm:pt>
    <dgm:pt modelId="{A732E9F8-6BFA-4B4D-BE92-3B1203C4035A}" type="pres">
      <dgm:prSet presAssocID="{20C0F925-5C55-4A40-8586-1A965360D524}" presName="thickLine" presStyleLbl="alignNode1" presStyleIdx="1" presStyleCnt="3"/>
      <dgm:spPr/>
    </dgm:pt>
    <dgm:pt modelId="{E5CCC6E2-385C-3A47-9E06-C5D2BF8C0A92}" type="pres">
      <dgm:prSet presAssocID="{20C0F925-5C55-4A40-8586-1A965360D524}" presName="horz1" presStyleCnt="0"/>
      <dgm:spPr/>
    </dgm:pt>
    <dgm:pt modelId="{02A384D3-9B7F-3D47-9E5B-6FFCB98425A2}" type="pres">
      <dgm:prSet presAssocID="{20C0F925-5C55-4A40-8586-1A965360D524}" presName="tx1" presStyleLbl="revTx" presStyleIdx="1" presStyleCnt="3"/>
      <dgm:spPr/>
    </dgm:pt>
    <dgm:pt modelId="{00B867AA-52FD-804C-919A-009FE7A35148}" type="pres">
      <dgm:prSet presAssocID="{20C0F925-5C55-4A40-8586-1A965360D524}" presName="vert1" presStyleCnt="0"/>
      <dgm:spPr/>
    </dgm:pt>
    <dgm:pt modelId="{9ADB6457-B3FE-5E49-AED1-1A26AAB63D86}" type="pres">
      <dgm:prSet presAssocID="{B5043C14-C944-4B34-961C-7C83115D5B0C}" presName="thickLine" presStyleLbl="alignNode1" presStyleIdx="2" presStyleCnt="3"/>
      <dgm:spPr/>
    </dgm:pt>
    <dgm:pt modelId="{2CD91C35-2883-8C42-900F-EF06FBD594B2}" type="pres">
      <dgm:prSet presAssocID="{B5043C14-C944-4B34-961C-7C83115D5B0C}" presName="horz1" presStyleCnt="0"/>
      <dgm:spPr/>
    </dgm:pt>
    <dgm:pt modelId="{1558D25D-61A7-EE4E-BC38-F87225A646F4}" type="pres">
      <dgm:prSet presAssocID="{B5043C14-C944-4B34-961C-7C83115D5B0C}" presName="tx1" presStyleLbl="revTx" presStyleIdx="2" presStyleCnt="3"/>
      <dgm:spPr/>
    </dgm:pt>
    <dgm:pt modelId="{B3CA9C9E-445F-E34B-8722-E483B0C69605}" type="pres">
      <dgm:prSet presAssocID="{B5043C14-C944-4B34-961C-7C83115D5B0C}" presName="vert1" presStyleCnt="0"/>
      <dgm:spPr/>
    </dgm:pt>
  </dgm:ptLst>
  <dgm:cxnLst>
    <dgm:cxn modelId="{43C2801C-3D39-F240-BC60-EAF6B735CB87}" type="presOf" srcId="{20C0F925-5C55-4A40-8586-1A965360D524}" destId="{02A384D3-9B7F-3D47-9E5B-6FFCB98425A2}" srcOrd="0" destOrd="0" presId="urn:microsoft.com/office/officeart/2008/layout/LinedList"/>
    <dgm:cxn modelId="{BCD45B2E-6816-7941-A847-DCBCDE2712CD}" type="presOf" srcId="{73BB55B6-7E04-4211-A0D3-06CC1055BE14}" destId="{F95FDA1B-08E1-5040-8140-AE42B0CCB774}" srcOrd="0" destOrd="0" presId="urn:microsoft.com/office/officeart/2008/layout/LinedList"/>
    <dgm:cxn modelId="{68D6C146-DA77-4A1C-B218-FAA6FD970AAF}" srcId="{C81ED2FB-C455-41D9-88FF-C1E832F3137E}" destId="{B5043C14-C944-4B34-961C-7C83115D5B0C}" srcOrd="2" destOrd="0" parTransId="{9ABE3590-FF12-4BFC-8A59-B3F28DFD0901}" sibTransId="{1779382C-1EE6-4A3C-9964-C6FEB501F276}"/>
    <dgm:cxn modelId="{DCB8CE8A-3172-4EE2-99E9-4BCE73D9A236}" srcId="{C81ED2FB-C455-41D9-88FF-C1E832F3137E}" destId="{20C0F925-5C55-4A40-8586-1A965360D524}" srcOrd="1" destOrd="0" parTransId="{7031FDC4-784C-4F7D-BF31-78547377D00A}" sibTransId="{B5CE9105-8885-4929-BEBA-90E942C435CA}"/>
    <dgm:cxn modelId="{F464A3A4-CCB5-3B47-9E25-572147EEAE26}" type="presOf" srcId="{B5043C14-C944-4B34-961C-7C83115D5B0C}" destId="{1558D25D-61A7-EE4E-BC38-F87225A646F4}" srcOrd="0" destOrd="0" presId="urn:microsoft.com/office/officeart/2008/layout/LinedList"/>
    <dgm:cxn modelId="{FB6D0ABC-297F-C44E-88C3-1899D2BF7FD6}" type="presOf" srcId="{C81ED2FB-C455-41D9-88FF-C1E832F3137E}" destId="{D0C62AE1-C093-FE45-9E95-751EFD50839B}" srcOrd="0" destOrd="0" presId="urn:microsoft.com/office/officeart/2008/layout/LinedList"/>
    <dgm:cxn modelId="{53B14ADB-45FD-41D0-BB97-5E90CFF86B7C}" srcId="{C81ED2FB-C455-41D9-88FF-C1E832F3137E}" destId="{73BB55B6-7E04-4211-A0D3-06CC1055BE14}" srcOrd="0" destOrd="0" parTransId="{D062802A-0000-4374-98F9-9FAEEF242763}" sibTransId="{276120F9-6C05-4526-B5CA-60BAFDD27FEB}"/>
    <dgm:cxn modelId="{7027D5B6-5EA8-3340-B522-45863BF1FC2D}" type="presParOf" srcId="{D0C62AE1-C093-FE45-9E95-751EFD50839B}" destId="{075D953C-4844-C24C-9890-A047B41D9492}" srcOrd="0" destOrd="0" presId="urn:microsoft.com/office/officeart/2008/layout/LinedList"/>
    <dgm:cxn modelId="{DBD051B5-89BE-0D4D-87F9-504B37E2A298}" type="presParOf" srcId="{D0C62AE1-C093-FE45-9E95-751EFD50839B}" destId="{20F73B10-83FF-3248-B6E5-D0F63FE40B4C}" srcOrd="1" destOrd="0" presId="urn:microsoft.com/office/officeart/2008/layout/LinedList"/>
    <dgm:cxn modelId="{1B8D8C1D-FE85-A349-8F56-A08104CDAB7E}" type="presParOf" srcId="{20F73B10-83FF-3248-B6E5-D0F63FE40B4C}" destId="{F95FDA1B-08E1-5040-8140-AE42B0CCB774}" srcOrd="0" destOrd="0" presId="urn:microsoft.com/office/officeart/2008/layout/LinedList"/>
    <dgm:cxn modelId="{8A2BDDC4-3EC2-E74A-9105-7630BEA34FF9}" type="presParOf" srcId="{20F73B10-83FF-3248-B6E5-D0F63FE40B4C}" destId="{ED361212-7990-2F41-BB63-719B92F8EBFA}" srcOrd="1" destOrd="0" presId="urn:microsoft.com/office/officeart/2008/layout/LinedList"/>
    <dgm:cxn modelId="{AB4351CB-1CAA-C147-A451-3CAD827725EA}" type="presParOf" srcId="{D0C62AE1-C093-FE45-9E95-751EFD50839B}" destId="{A732E9F8-6BFA-4B4D-BE92-3B1203C4035A}" srcOrd="2" destOrd="0" presId="urn:microsoft.com/office/officeart/2008/layout/LinedList"/>
    <dgm:cxn modelId="{F219EAE2-3E30-7640-B5AC-20810368DD29}" type="presParOf" srcId="{D0C62AE1-C093-FE45-9E95-751EFD50839B}" destId="{E5CCC6E2-385C-3A47-9E06-C5D2BF8C0A92}" srcOrd="3" destOrd="0" presId="urn:microsoft.com/office/officeart/2008/layout/LinedList"/>
    <dgm:cxn modelId="{42BDC880-6901-7B47-A272-AEE47C791CCA}" type="presParOf" srcId="{E5CCC6E2-385C-3A47-9E06-C5D2BF8C0A92}" destId="{02A384D3-9B7F-3D47-9E5B-6FFCB98425A2}" srcOrd="0" destOrd="0" presId="urn:microsoft.com/office/officeart/2008/layout/LinedList"/>
    <dgm:cxn modelId="{40249239-99F0-9647-9FAB-26950B5D41B2}" type="presParOf" srcId="{E5CCC6E2-385C-3A47-9E06-C5D2BF8C0A92}" destId="{00B867AA-52FD-804C-919A-009FE7A35148}" srcOrd="1" destOrd="0" presId="urn:microsoft.com/office/officeart/2008/layout/LinedList"/>
    <dgm:cxn modelId="{263DA70E-20E1-014E-983C-67ACB890570C}" type="presParOf" srcId="{D0C62AE1-C093-FE45-9E95-751EFD50839B}" destId="{9ADB6457-B3FE-5E49-AED1-1A26AAB63D86}" srcOrd="4" destOrd="0" presId="urn:microsoft.com/office/officeart/2008/layout/LinedList"/>
    <dgm:cxn modelId="{B1FA339B-AE0D-AE4F-B553-7A7BFB49048F}" type="presParOf" srcId="{D0C62AE1-C093-FE45-9E95-751EFD50839B}" destId="{2CD91C35-2883-8C42-900F-EF06FBD594B2}" srcOrd="5" destOrd="0" presId="urn:microsoft.com/office/officeart/2008/layout/LinedList"/>
    <dgm:cxn modelId="{DB517375-5F22-7B44-B4AA-A19D1024F6C9}" type="presParOf" srcId="{2CD91C35-2883-8C42-900F-EF06FBD594B2}" destId="{1558D25D-61A7-EE4E-BC38-F87225A646F4}" srcOrd="0" destOrd="0" presId="urn:microsoft.com/office/officeart/2008/layout/LinedList"/>
    <dgm:cxn modelId="{96AEE5AE-E6A1-A64F-8649-187A87C9E846}" type="presParOf" srcId="{2CD91C35-2883-8C42-900F-EF06FBD594B2}" destId="{B3CA9C9E-445F-E34B-8722-E483B0C696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04CC70-C762-488E-BD3A-0ED1934FB29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17504C0-77E6-48C6-AD58-6289D407BCF8}">
      <dgm:prSet/>
      <dgm:spPr/>
      <dgm:t>
        <a:bodyPr/>
        <a:lstStyle/>
        <a:p>
          <a:endParaRPr lang="da-DK" b="1" dirty="0"/>
        </a:p>
        <a:p>
          <a:r>
            <a:rPr lang="da-DK" b="1" dirty="0"/>
            <a:t>Dårligt prompt:</a:t>
          </a:r>
          <a:r>
            <a:rPr lang="da-DK" dirty="0"/>
            <a:t> </a:t>
          </a:r>
          <a:r>
            <a:rPr lang="da-DK" i="1" dirty="0"/>
            <a:t>“Lav et program, der laver en knap”</a:t>
          </a:r>
          <a:endParaRPr lang="en-US" dirty="0"/>
        </a:p>
      </dgm:t>
    </dgm:pt>
    <dgm:pt modelId="{117C4FBF-0A1C-4078-A6B5-09BE6B86D94E}" type="parTrans" cxnId="{B6CC44B5-5F5F-49C6-885B-30E788730FBD}">
      <dgm:prSet/>
      <dgm:spPr/>
      <dgm:t>
        <a:bodyPr/>
        <a:lstStyle/>
        <a:p>
          <a:endParaRPr lang="en-US"/>
        </a:p>
      </dgm:t>
    </dgm:pt>
    <dgm:pt modelId="{07D84098-DCFB-4FA9-8D60-D65AA55AB657}" type="sibTrans" cxnId="{B6CC44B5-5F5F-49C6-885B-30E788730FBD}">
      <dgm:prSet/>
      <dgm:spPr/>
      <dgm:t>
        <a:bodyPr/>
        <a:lstStyle/>
        <a:p>
          <a:endParaRPr lang="en-US"/>
        </a:p>
      </dgm:t>
    </dgm:pt>
    <dgm:pt modelId="{33B2358E-2F69-4B10-9192-98D24F274F13}">
      <dgm:prSet/>
      <dgm:spPr/>
      <dgm:t>
        <a:bodyPr/>
        <a:lstStyle/>
        <a:p>
          <a:r>
            <a:rPr lang="da-DK" b="1" dirty="0"/>
            <a:t>Godt prompt:</a:t>
          </a:r>
          <a:r>
            <a:rPr lang="da-DK" dirty="0"/>
            <a:t> </a:t>
          </a:r>
          <a:r>
            <a:rPr lang="da-DK" i="1" dirty="0"/>
            <a:t>“Lav et simpelt App Lab-program, hvor en knap ændrer baggrundsfarven, når man trykker på den”</a:t>
          </a:r>
          <a:endParaRPr lang="en-US" dirty="0"/>
        </a:p>
      </dgm:t>
    </dgm:pt>
    <dgm:pt modelId="{860BA033-C037-4992-BC67-FB5C1E5EDAD7}" type="parTrans" cxnId="{74EB4F8F-703A-4591-B7FA-97799C65AC7D}">
      <dgm:prSet/>
      <dgm:spPr/>
      <dgm:t>
        <a:bodyPr/>
        <a:lstStyle/>
        <a:p>
          <a:endParaRPr lang="en-US"/>
        </a:p>
      </dgm:t>
    </dgm:pt>
    <dgm:pt modelId="{7F338315-26AD-4787-965A-CAC0CAA205DE}" type="sibTrans" cxnId="{74EB4F8F-703A-4591-B7FA-97799C65AC7D}">
      <dgm:prSet/>
      <dgm:spPr/>
      <dgm:t>
        <a:bodyPr/>
        <a:lstStyle/>
        <a:p>
          <a:endParaRPr lang="en-US"/>
        </a:p>
      </dgm:t>
    </dgm:pt>
    <dgm:pt modelId="{E85D59F9-874F-BF46-8052-7F05C178DBA4}" type="pres">
      <dgm:prSet presAssocID="{E904CC70-C762-488E-BD3A-0ED1934FB297}" presName="vert0" presStyleCnt="0">
        <dgm:presLayoutVars>
          <dgm:dir/>
          <dgm:animOne val="branch"/>
          <dgm:animLvl val="lvl"/>
        </dgm:presLayoutVars>
      </dgm:prSet>
      <dgm:spPr/>
    </dgm:pt>
    <dgm:pt modelId="{AC0614FB-257F-A943-A420-57755B3253AC}" type="pres">
      <dgm:prSet presAssocID="{517504C0-77E6-48C6-AD58-6289D407BCF8}" presName="thickLine" presStyleLbl="alignNode1" presStyleIdx="0" presStyleCnt="2"/>
      <dgm:spPr/>
    </dgm:pt>
    <dgm:pt modelId="{D81E94A2-A814-2C4E-93E5-EA21D8D2650A}" type="pres">
      <dgm:prSet presAssocID="{517504C0-77E6-48C6-AD58-6289D407BCF8}" presName="horz1" presStyleCnt="0"/>
      <dgm:spPr/>
    </dgm:pt>
    <dgm:pt modelId="{076166CB-BA95-A243-A5F2-DCCD6163D143}" type="pres">
      <dgm:prSet presAssocID="{517504C0-77E6-48C6-AD58-6289D407BCF8}" presName="tx1" presStyleLbl="revTx" presStyleIdx="0" presStyleCnt="2"/>
      <dgm:spPr/>
    </dgm:pt>
    <dgm:pt modelId="{72818257-4934-3449-A914-B109C2C5EBCA}" type="pres">
      <dgm:prSet presAssocID="{517504C0-77E6-48C6-AD58-6289D407BCF8}" presName="vert1" presStyleCnt="0"/>
      <dgm:spPr/>
    </dgm:pt>
    <dgm:pt modelId="{A0104940-539C-EB46-B248-8515C40F589C}" type="pres">
      <dgm:prSet presAssocID="{33B2358E-2F69-4B10-9192-98D24F274F13}" presName="thickLine" presStyleLbl="alignNode1" presStyleIdx="1" presStyleCnt="2"/>
      <dgm:spPr/>
    </dgm:pt>
    <dgm:pt modelId="{4954C605-2865-A44D-BC99-DBF541B44AF4}" type="pres">
      <dgm:prSet presAssocID="{33B2358E-2F69-4B10-9192-98D24F274F13}" presName="horz1" presStyleCnt="0"/>
      <dgm:spPr/>
    </dgm:pt>
    <dgm:pt modelId="{1D1B6D79-7EA7-A442-A5FF-85BD48A9408B}" type="pres">
      <dgm:prSet presAssocID="{33B2358E-2F69-4B10-9192-98D24F274F13}" presName="tx1" presStyleLbl="revTx" presStyleIdx="1" presStyleCnt="2"/>
      <dgm:spPr/>
    </dgm:pt>
    <dgm:pt modelId="{66B982FD-0F4A-A747-A293-C76D2D9EFB7D}" type="pres">
      <dgm:prSet presAssocID="{33B2358E-2F69-4B10-9192-98D24F274F13}" presName="vert1" presStyleCnt="0"/>
      <dgm:spPr/>
    </dgm:pt>
  </dgm:ptLst>
  <dgm:cxnLst>
    <dgm:cxn modelId="{02BE338F-B247-1448-AE76-8627223AE6A4}" type="presOf" srcId="{E904CC70-C762-488E-BD3A-0ED1934FB297}" destId="{E85D59F9-874F-BF46-8052-7F05C178DBA4}" srcOrd="0" destOrd="0" presId="urn:microsoft.com/office/officeart/2008/layout/LinedList"/>
    <dgm:cxn modelId="{74EB4F8F-703A-4591-B7FA-97799C65AC7D}" srcId="{E904CC70-C762-488E-BD3A-0ED1934FB297}" destId="{33B2358E-2F69-4B10-9192-98D24F274F13}" srcOrd="1" destOrd="0" parTransId="{860BA033-C037-4992-BC67-FB5C1E5EDAD7}" sibTransId="{7F338315-26AD-4787-965A-CAC0CAA205DE}"/>
    <dgm:cxn modelId="{FB8B14A4-C4C0-7F47-BFC7-431DB3034151}" type="presOf" srcId="{33B2358E-2F69-4B10-9192-98D24F274F13}" destId="{1D1B6D79-7EA7-A442-A5FF-85BD48A9408B}" srcOrd="0" destOrd="0" presId="urn:microsoft.com/office/officeart/2008/layout/LinedList"/>
    <dgm:cxn modelId="{F0F86AA8-8809-9744-AB09-27F3A916ABEC}" type="presOf" srcId="{517504C0-77E6-48C6-AD58-6289D407BCF8}" destId="{076166CB-BA95-A243-A5F2-DCCD6163D143}" srcOrd="0" destOrd="0" presId="urn:microsoft.com/office/officeart/2008/layout/LinedList"/>
    <dgm:cxn modelId="{B6CC44B5-5F5F-49C6-885B-30E788730FBD}" srcId="{E904CC70-C762-488E-BD3A-0ED1934FB297}" destId="{517504C0-77E6-48C6-AD58-6289D407BCF8}" srcOrd="0" destOrd="0" parTransId="{117C4FBF-0A1C-4078-A6B5-09BE6B86D94E}" sibTransId="{07D84098-DCFB-4FA9-8D60-D65AA55AB657}"/>
    <dgm:cxn modelId="{9A78A599-B0E5-B445-9ED3-DF4016659E05}" type="presParOf" srcId="{E85D59F9-874F-BF46-8052-7F05C178DBA4}" destId="{AC0614FB-257F-A943-A420-57755B3253AC}" srcOrd="0" destOrd="0" presId="urn:microsoft.com/office/officeart/2008/layout/LinedList"/>
    <dgm:cxn modelId="{60AF3A8F-4CD6-FD48-BFC8-386C565D2E32}" type="presParOf" srcId="{E85D59F9-874F-BF46-8052-7F05C178DBA4}" destId="{D81E94A2-A814-2C4E-93E5-EA21D8D2650A}" srcOrd="1" destOrd="0" presId="urn:microsoft.com/office/officeart/2008/layout/LinedList"/>
    <dgm:cxn modelId="{75E1CC45-5AC6-8443-9D83-A6339AAF8F38}" type="presParOf" srcId="{D81E94A2-A814-2C4E-93E5-EA21D8D2650A}" destId="{076166CB-BA95-A243-A5F2-DCCD6163D143}" srcOrd="0" destOrd="0" presId="urn:microsoft.com/office/officeart/2008/layout/LinedList"/>
    <dgm:cxn modelId="{24553FF9-29D5-D142-8A4B-243767A0088D}" type="presParOf" srcId="{D81E94A2-A814-2C4E-93E5-EA21D8D2650A}" destId="{72818257-4934-3449-A914-B109C2C5EBCA}" srcOrd="1" destOrd="0" presId="urn:microsoft.com/office/officeart/2008/layout/LinedList"/>
    <dgm:cxn modelId="{B9799626-F297-D449-8E49-D0C689F47BFF}" type="presParOf" srcId="{E85D59F9-874F-BF46-8052-7F05C178DBA4}" destId="{A0104940-539C-EB46-B248-8515C40F589C}" srcOrd="2" destOrd="0" presId="urn:microsoft.com/office/officeart/2008/layout/LinedList"/>
    <dgm:cxn modelId="{A08C76B0-8C6D-BE41-A1A4-9585CBF05A04}" type="presParOf" srcId="{E85D59F9-874F-BF46-8052-7F05C178DBA4}" destId="{4954C605-2865-A44D-BC99-DBF541B44AF4}" srcOrd="3" destOrd="0" presId="urn:microsoft.com/office/officeart/2008/layout/LinedList"/>
    <dgm:cxn modelId="{BFCBBC7B-BD02-9741-A682-A9E00866AC88}" type="presParOf" srcId="{4954C605-2865-A44D-BC99-DBF541B44AF4}" destId="{1D1B6D79-7EA7-A442-A5FF-85BD48A9408B}" srcOrd="0" destOrd="0" presId="urn:microsoft.com/office/officeart/2008/layout/LinedList"/>
    <dgm:cxn modelId="{904033D1-9AFC-CC44-880F-154BE14C3F09}" type="presParOf" srcId="{4954C605-2865-A44D-BC99-DBF541B44AF4}" destId="{66B982FD-0F4A-A747-A293-C76D2D9EFB7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2795A5-8A1F-4317-ADD5-28863BAC1C77}" type="doc">
      <dgm:prSet loTypeId="urn:microsoft.com/office/officeart/2005/8/layout/vProcess5" loCatId="process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1D0F55C-683C-4165-9ECE-0DF8D2CAE881}">
      <dgm:prSet/>
      <dgm:spPr/>
      <dgm:t>
        <a:bodyPr/>
        <a:lstStyle/>
        <a:p>
          <a:r>
            <a:rPr lang="da-DK" b="1" dirty="0"/>
            <a:t>Kontekst:</a:t>
          </a:r>
          <a:br>
            <a:rPr lang="da-DK" dirty="0"/>
          </a:br>
          <a:r>
            <a:rPr lang="da-DK" i="1" dirty="0"/>
            <a:t>"Jeg er en HHX-elev, der lærer om grundlæggende programmering."</a:t>
          </a:r>
          <a:endParaRPr lang="en-US" dirty="0"/>
        </a:p>
      </dgm:t>
    </dgm:pt>
    <dgm:pt modelId="{F89CE14A-1C92-4B93-90A6-FF3D60EEEBA6}" type="parTrans" cxnId="{DDCB4F51-040B-4AA7-A574-207355DF67B6}">
      <dgm:prSet/>
      <dgm:spPr/>
      <dgm:t>
        <a:bodyPr/>
        <a:lstStyle/>
        <a:p>
          <a:endParaRPr lang="en-US"/>
        </a:p>
      </dgm:t>
    </dgm:pt>
    <dgm:pt modelId="{48516F98-8888-442A-BB83-7CC233D91F3D}" type="sibTrans" cxnId="{DDCB4F51-040B-4AA7-A574-207355DF67B6}">
      <dgm:prSet/>
      <dgm:spPr/>
      <dgm:t>
        <a:bodyPr/>
        <a:lstStyle/>
        <a:p>
          <a:endParaRPr lang="en-US"/>
        </a:p>
      </dgm:t>
    </dgm:pt>
    <dgm:pt modelId="{B491A32A-0B1C-480F-BD8B-ADB3539B746E}">
      <dgm:prSet/>
      <dgm:spPr/>
      <dgm:t>
        <a:bodyPr/>
        <a:lstStyle/>
        <a:p>
          <a:r>
            <a:rPr lang="da-DK" b="1" dirty="0"/>
            <a:t>Specifik information:</a:t>
          </a:r>
          <a:br>
            <a:rPr lang="da-DK" dirty="0"/>
          </a:br>
          <a:r>
            <a:rPr lang="da-DK" i="1" dirty="0"/>
            <a:t>"Jeg vil gerne forstå forskellen mellem variabler og funktioner i programmering, og hvordan de kan bruges sammen."</a:t>
          </a:r>
          <a:endParaRPr lang="en-US" dirty="0"/>
        </a:p>
      </dgm:t>
    </dgm:pt>
    <dgm:pt modelId="{0ADB523E-64D9-4629-805E-C63881AF9A83}" type="parTrans" cxnId="{D03C4342-E7FD-4A0C-9774-E4B4C4BC2FEA}">
      <dgm:prSet/>
      <dgm:spPr/>
      <dgm:t>
        <a:bodyPr/>
        <a:lstStyle/>
        <a:p>
          <a:endParaRPr lang="en-US"/>
        </a:p>
      </dgm:t>
    </dgm:pt>
    <dgm:pt modelId="{A0895D08-44F2-4C9E-BA56-1E533D2946B5}" type="sibTrans" cxnId="{D03C4342-E7FD-4A0C-9774-E4B4C4BC2FEA}">
      <dgm:prSet/>
      <dgm:spPr/>
      <dgm:t>
        <a:bodyPr/>
        <a:lstStyle/>
        <a:p>
          <a:endParaRPr lang="en-US"/>
        </a:p>
      </dgm:t>
    </dgm:pt>
    <dgm:pt modelId="{B4389CBC-7A1D-4D50-8B8C-C11BAC1FCF2F}">
      <dgm:prSet/>
      <dgm:spPr/>
      <dgm:t>
        <a:bodyPr/>
        <a:lstStyle/>
        <a:p>
          <a:r>
            <a:rPr lang="da-DK" b="1"/>
            <a:t>Formål/mål:</a:t>
          </a:r>
          <a:br>
            <a:rPr lang="da-DK"/>
          </a:br>
          <a:r>
            <a:rPr lang="da-DK" i="1"/>
            <a:t>"Målet er at kunne forklare det enkelt til mine klassekammerater og bruge det i en lille kodeøvelse."</a:t>
          </a:r>
          <a:endParaRPr lang="en-US"/>
        </a:p>
      </dgm:t>
    </dgm:pt>
    <dgm:pt modelId="{F61D586C-FF00-4B7E-8F41-C50514CF0D51}" type="parTrans" cxnId="{F52B7294-24FE-43E9-B2F4-968B1758CCFF}">
      <dgm:prSet/>
      <dgm:spPr/>
      <dgm:t>
        <a:bodyPr/>
        <a:lstStyle/>
        <a:p>
          <a:endParaRPr lang="en-US"/>
        </a:p>
      </dgm:t>
    </dgm:pt>
    <dgm:pt modelId="{906DDDE8-FF9A-48FD-8A9F-DF0ADBFCED44}" type="sibTrans" cxnId="{F52B7294-24FE-43E9-B2F4-968B1758CCFF}">
      <dgm:prSet/>
      <dgm:spPr/>
      <dgm:t>
        <a:bodyPr/>
        <a:lstStyle/>
        <a:p>
          <a:endParaRPr lang="en-US"/>
        </a:p>
      </dgm:t>
    </dgm:pt>
    <dgm:pt modelId="{3A4D3942-A877-4EA2-A006-764021E7B9A1}">
      <dgm:prSet/>
      <dgm:spPr/>
      <dgm:t>
        <a:bodyPr/>
        <a:lstStyle/>
        <a:p>
          <a:r>
            <a:rPr lang="da-DK" b="1" dirty="0"/>
            <a:t>Svarformat:</a:t>
          </a:r>
          <a:br>
            <a:rPr lang="da-DK" dirty="0"/>
          </a:br>
          <a:r>
            <a:rPr lang="da-DK" i="1" dirty="0"/>
            <a:t>"Giv en kort forklaring i punktopstilling samt et simpelt kodeeksempel i JavaScript, hvor en variabel bruges i en funktion."</a:t>
          </a:r>
          <a:endParaRPr lang="en-US" dirty="0"/>
        </a:p>
      </dgm:t>
    </dgm:pt>
    <dgm:pt modelId="{1B8C98A8-0463-40C5-9A80-169061A59B5C}" type="parTrans" cxnId="{3D4C8635-3BE1-48C8-9B8D-37D9AC071963}">
      <dgm:prSet/>
      <dgm:spPr/>
      <dgm:t>
        <a:bodyPr/>
        <a:lstStyle/>
        <a:p>
          <a:endParaRPr lang="en-US"/>
        </a:p>
      </dgm:t>
    </dgm:pt>
    <dgm:pt modelId="{CA05EB18-B982-45D2-88C4-FD4F74289D20}" type="sibTrans" cxnId="{3D4C8635-3BE1-48C8-9B8D-37D9AC071963}">
      <dgm:prSet/>
      <dgm:spPr/>
      <dgm:t>
        <a:bodyPr/>
        <a:lstStyle/>
        <a:p>
          <a:endParaRPr lang="en-US"/>
        </a:p>
      </dgm:t>
    </dgm:pt>
    <dgm:pt modelId="{60E27020-82AD-044A-89CE-61042ADF8673}" type="pres">
      <dgm:prSet presAssocID="{652795A5-8A1F-4317-ADD5-28863BAC1C77}" presName="outerComposite" presStyleCnt="0">
        <dgm:presLayoutVars>
          <dgm:chMax val="5"/>
          <dgm:dir/>
          <dgm:resizeHandles val="exact"/>
        </dgm:presLayoutVars>
      </dgm:prSet>
      <dgm:spPr/>
    </dgm:pt>
    <dgm:pt modelId="{B5F032B8-1606-5B47-9465-BC4D5BCF6DF6}" type="pres">
      <dgm:prSet presAssocID="{652795A5-8A1F-4317-ADD5-28863BAC1C77}" presName="dummyMaxCanvas" presStyleCnt="0">
        <dgm:presLayoutVars/>
      </dgm:prSet>
      <dgm:spPr/>
    </dgm:pt>
    <dgm:pt modelId="{41BEF0E7-4AAA-2642-8C12-7B8599DEF412}" type="pres">
      <dgm:prSet presAssocID="{652795A5-8A1F-4317-ADD5-28863BAC1C77}" presName="FourNodes_1" presStyleLbl="node1" presStyleIdx="0" presStyleCnt="4">
        <dgm:presLayoutVars>
          <dgm:bulletEnabled val="1"/>
        </dgm:presLayoutVars>
      </dgm:prSet>
      <dgm:spPr/>
    </dgm:pt>
    <dgm:pt modelId="{CA615B9F-BE0A-794D-BACF-E22DDB5B8D18}" type="pres">
      <dgm:prSet presAssocID="{652795A5-8A1F-4317-ADD5-28863BAC1C77}" presName="FourNodes_2" presStyleLbl="node1" presStyleIdx="1" presStyleCnt="4">
        <dgm:presLayoutVars>
          <dgm:bulletEnabled val="1"/>
        </dgm:presLayoutVars>
      </dgm:prSet>
      <dgm:spPr/>
    </dgm:pt>
    <dgm:pt modelId="{B8724812-6949-D646-8AFA-A5929FF7E8E2}" type="pres">
      <dgm:prSet presAssocID="{652795A5-8A1F-4317-ADD5-28863BAC1C77}" presName="FourNodes_3" presStyleLbl="node1" presStyleIdx="2" presStyleCnt="4">
        <dgm:presLayoutVars>
          <dgm:bulletEnabled val="1"/>
        </dgm:presLayoutVars>
      </dgm:prSet>
      <dgm:spPr/>
    </dgm:pt>
    <dgm:pt modelId="{7D804757-411A-0340-82D4-9FC5E502CAAD}" type="pres">
      <dgm:prSet presAssocID="{652795A5-8A1F-4317-ADD5-28863BAC1C77}" presName="FourNodes_4" presStyleLbl="node1" presStyleIdx="3" presStyleCnt="4">
        <dgm:presLayoutVars>
          <dgm:bulletEnabled val="1"/>
        </dgm:presLayoutVars>
      </dgm:prSet>
      <dgm:spPr/>
    </dgm:pt>
    <dgm:pt modelId="{4F4E8141-D915-DD46-B6EA-E45A0A26F44B}" type="pres">
      <dgm:prSet presAssocID="{652795A5-8A1F-4317-ADD5-28863BAC1C77}" presName="FourConn_1-2" presStyleLbl="fgAccFollowNode1" presStyleIdx="0" presStyleCnt="3">
        <dgm:presLayoutVars>
          <dgm:bulletEnabled val="1"/>
        </dgm:presLayoutVars>
      </dgm:prSet>
      <dgm:spPr/>
    </dgm:pt>
    <dgm:pt modelId="{FC69BB33-A9A9-854A-9ABF-BA27B187F336}" type="pres">
      <dgm:prSet presAssocID="{652795A5-8A1F-4317-ADD5-28863BAC1C77}" presName="FourConn_2-3" presStyleLbl="fgAccFollowNode1" presStyleIdx="1" presStyleCnt="3">
        <dgm:presLayoutVars>
          <dgm:bulletEnabled val="1"/>
        </dgm:presLayoutVars>
      </dgm:prSet>
      <dgm:spPr/>
    </dgm:pt>
    <dgm:pt modelId="{DC36E0B3-88AE-A64A-B226-9F81D678A02B}" type="pres">
      <dgm:prSet presAssocID="{652795A5-8A1F-4317-ADD5-28863BAC1C77}" presName="FourConn_3-4" presStyleLbl="fgAccFollowNode1" presStyleIdx="2" presStyleCnt="3">
        <dgm:presLayoutVars>
          <dgm:bulletEnabled val="1"/>
        </dgm:presLayoutVars>
      </dgm:prSet>
      <dgm:spPr/>
    </dgm:pt>
    <dgm:pt modelId="{42EBF252-B79C-4443-9870-1B5B5CD4EE92}" type="pres">
      <dgm:prSet presAssocID="{652795A5-8A1F-4317-ADD5-28863BAC1C77}" presName="FourNodes_1_text" presStyleLbl="node1" presStyleIdx="3" presStyleCnt="4">
        <dgm:presLayoutVars>
          <dgm:bulletEnabled val="1"/>
        </dgm:presLayoutVars>
      </dgm:prSet>
      <dgm:spPr/>
    </dgm:pt>
    <dgm:pt modelId="{9EC412F5-7F4B-2346-A2B5-2C1E04C52DE9}" type="pres">
      <dgm:prSet presAssocID="{652795A5-8A1F-4317-ADD5-28863BAC1C77}" presName="FourNodes_2_text" presStyleLbl="node1" presStyleIdx="3" presStyleCnt="4">
        <dgm:presLayoutVars>
          <dgm:bulletEnabled val="1"/>
        </dgm:presLayoutVars>
      </dgm:prSet>
      <dgm:spPr/>
    </dgm:pt>
    <dgm:pt modelId="{E5AF6AC5-4FFD-0E41-A064-DDE9E0FB608D}" type="pres">
      <dgm:prSet presAssocID="{652795A5-8A1F-4317-ADD5-28863BAC1C77}" presName="FourNodes_3_text" presStyleLbl="node1" presStyleIdx="3" presStyleCnt="4">
        <dgm:presLayoutVars>
          <dgm:bulletEnabled val="1"/>
        </dgm:presLayoutVars>
      </dgm:prSet>
      <dgm:spPr/>
    </dgm:pt>
    <dgm:pt modelId="{B249825E-AF2D-DC41-8D0D-D1C8946CE680}" type="pres">
      <dgm:prSet presAssocID="{652795A5-8A1F-4317-ADD5-28863BAC1C7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B97AF2B-6534-4A4F-9076-48BD85948942}" type="presOf" srcId="{906DDDE8-FF9A-48FD-8A9F-DF0ADBFCED44}" destId="{DC36E0B3-88AE-A64A-B226-9F81D678A02B}" srcOrd="0" destOrd="0" presId="urn:microsoft.com/office/officeart/2005/8/layout/vProcess5"/>
    <dgm:cxn modelId="{3D4C8635-3BE1-48C8-9B8D-37D9AC071963}" srcId="{652795A5-8A1F-4317-ADD5-28863BAC1C77}" destId="{3A4D3942-A877-4EA2-A006-764021E7B9A1}" srcOrd="3" destOrd="0" parTransId="{1B8C98A8-0463-40C5-9A80-169061A59B5C}" sibTransId="{CA05EB18-B982-45D2-88C4-FD4F74289D20}"/>
    <dgm:cxn modelId="{20BC1E3C-8FC0-EC4F-9D2E-E6EE9B18D712}" type="presOf" srcId="{3A4D3942-A877-4EA2-A006-764021E7B9A1}" destId="{B249825E-AF2D-DC41-8D0D-D1C8946CE680}" srcOrd="1" destOrd="0" presId="urn:microsoft.com/office/officeart/2005/8/layout/vProcess5"/>
    <dgm:cxn modelId="{D03C4342-E7FD-4A0C-9774-E4B4C4BC2FEA}" srcId="{652795A5-8A1F-4317-ADD5-28863BAC1C77}" destId="{B491A32A-0B1C-480F-BD8B-ADB3539B746E}" srcOrd="1" destOrd="0" parTransId="{0ADB523E-64D9-4629-805E-C63881AF9A83}" sibTransId="{A0895D08-44F2-4C9E-BA56-1E533D2946B5}"/>
    <dgm:cxn modelId="{DDCB4F51-040B-4AA7-A574-207355DF67B6}" srcId="{652795A5-8A1F-4317-ADD5-28863BAC1C77}" destId="{31D0F55C-683C-4165-9ECE-0DF8D2CAE881}" srcOrd="0" destOrd="0" parTransId="{F89CE14A-1C92-4B93-90A6-FF3D60EEEBA6}" sibTransId="{48516F98-8888-442A-BB83-7CC233D91F3D}"/>
    <dgm:cxn modelId="{1733BC5E-D541-C844-B365-97B7ADB110BB}" type="presOf" srcId="{3A4D3942-A877-4EA2-A006-764021E7B9A1}" destId="{7D804757-411A-0340-82D4-9FC5E502CAAD}" srcOrd="0" destOrd="0" presId="urn:microsoft.com/office/officeart/2005/8/layout/vProcess5"/>
    <dgm:cxn modelId="{806E495F-0E91-DD40-AB5A-1D6EC7BBEB97}" type="presOf" srcId="{48516F98-8888-442A-BB83-7CC233D91F3D}" destId="{4F4E8141-D915-DD46-B6EA-E45A0A26F44B}" srcOrd="0" destOrd="0" presId="urn:microsoft.com/office/officeart/2005/8/layout/vProcess5"/>
    <dgm:cxn modelId="{32F23C60-0E8D-4442-91C2-8FF2A2006BE1}" type="presOf" srcId="{A0895D08-44F2-4C9E-BA56-1E533D2946B5}" destId="{FC69BB33-A9A9-854A-9ABF-BA27B187F336}" srcOrd="0" destOrd="0" presId="urn:microsoft.com/office/officeart/2005/8/layout/vProcess5"/>
    <dgm:cxn modelId="{0DFB5873-02C3-A345-8795-6E73B0B78CBA}" type="presOf" srcId="{B4389CBC-7A1D-4D50-8B8C-C11BAC1FCF2F}" destId="{B8724812-6949-D646-8AFA-A5929FF7E8E2}" srcOrd="0" destOrd="0" presId="urn:microsoft.com/office/officeart/2005/8/layout/vProcess5"/>
    <dgm:cxn modelId="{8BBE7190-B051-3544-9853-8F3EC06EBD82}" type="presOf" srcId="{652795A5-8A1F-4317-ADD5-28863BAC1C77}" destId="{60E27020-82AD-044A-89CE-61042ADF8673}" srcOrd="0" destOrd="0" presId="urn:microsoft.com/office/officeart/2005/8/layout/vProcess5"/>
    <dgm:cxn modelId="{F52B7294-24FE-43E9-B2F4-968B1758CCFF}" srcId="{652795A5-8A1F-4317-ADD5-28863BAC1C77}" destId="{B4389CBC-7A1D-4D50-8B8C-C11BAC1FCF2F}" srcOrd="2" destOrd="0" parTransId="{F61D586C-FF00-4B7E-8F41-C50514CF0D51}" sibTransId="{906DDDE8-FF9A-48FD-8A9F-DF0ADBFCED44}"/>
    <dgm:cxn modelId="{62CA8AC8-621E-954F-81B7-EC20D2FD117F}" type="presOf" srcId="{B491A32A-0B1C-480F-BD8B-ADB3539B746E}" destId="{CA615B9F-BE0A-794D-BACF-E22DDB5B8D18}" srcOrd="0" destOrd="0" presId="urn:microsoft.com/office/officeart/2005/8/layout/vProcess5"/>
    <dgm:cxn modelId="{F285C3CA-7744-114D-AA08-9A201B53A394}" type="presOf" srcId="{B491A32A-0B1C-480F-BD8B-ADB3539B746E}" destId="{9EC412F5-7F4B-2346-A2B5-2C1E04C52DE9}" srcOrd="1" destOrd="0" presId="urn:microsoft.com/office/officeart/2005/8/layout/vProcess5"/>
    <dgm:cxn modelId="{C66721CD-7C2B-A24D-886A-274429D0E65F}" type="presOf" srcId="{31D0F55C-683C-4165-9ECE-0DF8D2CAE881}" destId="{42EBF252-B79C-4443-9870-1B5B5CD4EE92}" srcOrd="1" destOrd="0" presId="urn:microsoft.com/office/officeart/2005/8/layout/vProcess5"/>
    <dgm:cxn modelId="{ADDF75E2-1483-7945-A514-71D19CE8F506}" type="presOf" srcId="{B4389CBC-7A1D-4D50-8B8C-C11BAC1FCF2F}" destId="{E5AF6AC5-4FFD-0E41-A064-DDE9E0FB608D}" srcOrd="1" destOrd="0" presId="urn:microsoft.com/office/officeart/2005/8/layout/vProcess5"/>
    <dgm:cxn modelId="{79B44EEA-8EDA-BB4B-9E06-694DEAADF45E}" type="presOf" srcId="{31D0F55C-683C-4165-9ECE-0DF8D2CAE881}" destId="{41BEF0E7-4AAA-2642-8C12-7B8599DEF412}" srcOrd="0" destOrd="0" presId="urn:microsoft.com/office/officeart/2005/8/layout/vProcess5"/>
    <dgm:cxn modelId="{40F066D6-292C-5E4C-A9EF-0790D468BCDC}" type="presParOf" srcId="{60E27020-82AD-044A-89CE-61042ADF8673}" destId="{B5F032B8-1606-5B47-9465-BC4D5BCF6DF6}" srcOrd="0" destOrd="0" presId="urn:microsoft.com/office/officeart/2005/8/layout/vProcess5"/>
    <dgm:cxn modelId="{2C26BC65-EF77-EF48-BBA4-844C1B80392A}" type="presParOf" srcId="{60E27020-82AD-044A-89CE-61042ADF8673}" destId="{41BEF0E7-4AAA-2642-8C12-7B8599DEF412}" srcOrd="1" destOrd="0" presId="urn:microsoft.com/office/officeart/2005/8/layout/vProcess5"/>
    <dgm:cxn modelId="{A51524B8-F1DE-4444-9550-A0FD71B1E085}" type="presParOf" srcId="{60E27020-82AD-044A-89CE-61042ADF8673}" destId="{CA615B9F-BE0A-794D-BACF-E22DDB5B8D18}" srcOrd="2" destOrd="0" presId="urn:microsoft.com/office/officeart/2005/8/layout/vProcess5"/>
    <dgm:cxn modelId="{AF2863B5-8C11-734A-9748-EA9A7E551423}" type="presParOf" srcId="{60E27020-82AD-044A-89CE-61042ADF8673}" destId="{B8724812-6949-D646-8AFA-A5929FF7E8E2}" srcOrd="3" destOrd="0" presId="urn:microsoft.com/office/officeart/2005/8/layout/vProcess5"/>
    <dgm:cxn modelId="{1D74D373-94AE-D941-A2FB-3264ACC11C43}" type="presParOf" srcId="{60E27020-82AD-044A-89CE-61042ADF8673}" destId="{7D804757-411A-0340-82D4-9FC5E502CAAD}" srcOrd="4" destOrd="0" presId="urn:microsoft.com/office/officeart/2005/8/layout/vProcess5"/>
    <dgm:cxn modelId="{AE2CF378-94A6-2C47-8706-3558C60468B3}" type="presParOf" srcId="{60E27020-82AD-044A-89CE-61042ADF8673}" destId="{4F4E8141-D915-DD46-B6EA-E45A0A26F44B}" srcOrd="5" destOrd="0" presId="urn:microsoft.com/office/officeart/2005/8/layout/vProcess5"/>
    <dgm:cxn modelId="{68BF9346-0030-E144-9E45-6281D9739D6A}" type="presParOf" srcId="{60E27020-82AD-044A-89CE-61042ADF8673}" destId="{FC69BB33-A9A9-854A-9ABF-BA27B187F336}" srcOrd="6" destOrd="0" presId="urn:microsoft.com/office/officeart/2005/8/layout/vProcess5"/>
    <dgm:cxn modelId="{883E594A-8CBF-7C45-9F58-415D211637BB}" type="presParOf" srcId="{60E27020-82AD-044A-89CE-61042ADF8673}" destId="{DC36E0B3-88AE-A64A-B226-9F81D678A02B}" srcOrd="7" destOrd="0" presId="urn:microsoft.com/office/officeart/2005/8/layout/vProcess5"/>
    <dgm:cxn modelId="{72E63F1C-E1D8-C143-96B5-6B9FC649D840}" type="presParOf" srcId="{60E27020-82AD-044A-89CE-61042ADF8673}" destId="{42EBF252-B79C-4443-9870-1B5B5CD4EE92}" srcOrd="8" destOrd="0" presId="urn:microsoft.com/office/officeart/2005/8/layout/vProcess5"/>
    <dgm:cxn modelId="{BE839E04-972B-6C41-BAD1-DC7C7F147D33}" type="presParOf" srcId="{60E27020-82AD-044A-89CE-61042ADF8673}" destId="{9EC412F5-7F4B-2346-A2B5-2C1E04C52DE9}" srcOrd="9" destOrd="0" presId="urn:microsoft.com/office/officeart/2005/8/layout/vProcess5"/>
    <dgm:cxn modelId="{2398F72C-92A4-584F-956D-69C44C4D8E19}" type="presParOf" srcId="{60E27020-82AD-044A-89CE-61042ADF8673}" destId="{E5AF6AC5-4FFD-0E41-A064-DDE9E0FB608D}" srcOrd="10" destOrd="0" presId="urn:microsoft.com/office/officeart/2005/8/layout/vProcess5"/>
    <dgm:cxn modelId="{BCAA94FC-C1D5-174E-BA46-B24D3FCA15C0}" type="presParOf" srcId="{60E27020-82AD-044A-89CE-61042ADF8673}" destId="{B249825E-AF2D-DC41-8D0D-D1C8946CE68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D953C-4844-C24C-9890-A047B41D9492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FDA1B-08E1-5040-8140-AE42B0CCB774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/>
            <a:t>En </a:t>
          </a:r>
          <a:r>
            <a:rPr lang="da-DK" sz="3700" b="1" kern="1200"/>
            <a:t>prompt</a:t>
          </a:r>
          <a:r>
            <a:rPr lang="da-DK" sz="3700" kern="1200"/>
            <a:t> er den tekst eller det spørgsmål, du skriver til AI for at få et svar.</a:t>
          </a:r>
          <a:endParaRPr lang="en-US" sz="3700" kern="1200"/>
        </a:p>
      </dsp:txBody>
      <dsp:txXfrm>
        <a:off x="0" y="2703"/>
        <a:ext cx="6900512" cy="1843578"/>
      </dsp:txXfrm>
    </dsp:sp>
    <dsp:sp modelId="{A732E9F8-6BFA-4B4D-BE92-3B1203C4035A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384D3-9B7F-3D47-9E5B-6FFCB98425A2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/>
            <a:t>Jo bedre og mere præcis din prompt er, desto bedre svar får du.</a:t>
          </a:r>
          <a:endParaRPr lang="en-US" sz="3700" kern="1200"/>
        </a:p>
      </dsp:txBody>
      <dsp:txXfrm>
        <a:off x="0" y="1846281"/>
        <a:ext cx="6900512" cy="1843578"/>
      </dsp:txXfrm>
    </dsp:sp>
    <dsp:sp modelId="{9ADB6457-B3FE-5E49-AED1-1A26AAB63D86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58D25D-61A7-EE4E-BC38-F87225A646F4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700" kern="1200"/>
            <a:t>AI kan kun forstå det, du beder den om – </a:t>
          </a:r>
          <a:r>
            <a:rPr lang="da-DK" sz="3700" b="1" kern="1200"/>
            <a:t>uklare prompts giver uklare svar</a:t>
          </a:r>
          <a:r>
            <a:rPr lang="da-DK" sz="3700" kern="1200"/>
            <a:t>.</a:t>
          </a:r>
          <a:endParaRPr lang="en-US" sz="3700" kern="1200"/>
        </a:p>
      </dsp:txBody>
      <dsp:txXfrm>
        <a:off x="0" y="3689859"/>
        <a:ext cx="6900512" cy="1843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14FB-257F-A943-A420-57755B3253AC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166CB-BA95-A243-A5F2-DCCD6163D143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4100" b="1" kern="1200" dirty="0"/>
        </a:p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b="1" kern="1200" dirty="0"/>
            <a:t>Dårligt prompt:</a:t>
          </a:r>
          <a:r>
            <a:rPr lang="da-DK" sz="4100" kern="1200" dirty="0"/>
            <a:t> </a:t>
          </a:r>
          <a:r>
            <a:rPr lang="da-DK" sz="4100" i="1" kern="1200" dirty="0"/>
            <a:t>“Lav et program, der laver en knap”</a:t>
          </a:r>
          <a:endParaRPr lang="en-US" sz="4100" kern="1200" dirty="0"/>
        </a:p>
      </dsp:txBody>
      <dsp:txXfrm>
        <a:off x="0" y="0"/>
        <a:ext cx="6900512" cy="2768070"/>
      </dsp:txXfrm>
    </dsp:sp>
    <dsp:sp modelId="{A0104940-539C-EB46-B248-8515C40F589C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B6D79-7EA7-A442-A5FF-85BD48A9408B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b="1" kern="1200" dirty="0"/>
            <a:t>Godt prompt:</a:t>
          </a:r>
          <a:r>
            <a:rPr lang="da-DK" sz="4100" kern="1200" dirty="0"/>
            <a:t> </a:t>
          </a:r>
          <a:r>
            <a:rPr lang="da-DK" sz="4100" i="1" kern="1200" dirty="0"/>
            <a:t>“Lav et simpelt App Lab-program, hvor en knap ændrer baggrundsfarven, når man trykker på den”</a:t>
          </a:r>
          <a:endParaRPr lang="en-US" sz="4100" kern="1200" dirty="0"/>
        </a:p>
      </dsp:txBody>
      <dsp:txXfrm>
        <a:off x="0" y="2768070"/>
        <a:ext cx="6900512" cy="2768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EF0E7-4AAA-2642-8C12-7B8599DEF412}">
      <dsp:nvSpPr>
        <dsp:cNvPr id="0" name=""/>
        <dsp:cNvSpPr/>
      </dsp:nvSpPr>
      <dsp:spPr>
        <a:xfrm>
          <a:off x="0" y="0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 dirty="0"/>
            <a:t>Kontekst:</a:t>
          </a:r>
          <a:br>
            <a:rPr lang="da-DK" sz="1700" kern="1200" dirty="0"/>
          </a:br>
          <a:r>
            <a:rPr lang="da-DK" sz="1700" i="1" kern="1200" dirty="0"/>
            <a:t>"Jeg er en HHX-elev, der lærer om grundlæggende programmering."</a:t>
          </a:r>
          <a:endParaRPr lang="en-US" sz="1700" kern="1200" dirty="0"/>
        </a:p>
      </dsp:txBody>
      <dsp:txXfrm>
        <a:off x="27404" y="27404"/>
        <a:ext cx="7323789" cy="880832"/>
      </dsp:txXfrm>
    </dsp:sp>
    <dsp:sp modelId="{CA615B9F-BE0A-794D-BACF-E22DDB5B8D18}">
      <dsp:nvSpPr>
        <dsp:cNvPr id="0" name=""/>
        <dsp:cNvSpPr/>
      </dsp:nvSpPr>
      <dsp:spPr>
        <a:xfrm>
          <a:off x="704545" y="1105757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 dirty="0"/>
            <a:t>Specifik information:</a:t>
          </a:r>
          <a:br>
            <a:rPr lang="da-DK" sz="1700" kern="1200" dirty="0"/>
          </a:br>
          <a:r>
            <a:rPr lang="da-DK" sz="1700" i="1" kern="1200" dirty="0"/>
            <a:t>"Jeg vil gerne forstå forskellen mellem variabler og funktioner i programmering, og hvordan de kan bruges sammen."</a:t>
          </a:r>
          <a:endParaRPr lang="en-US" sz="1700" kern="1200" dirty="0"/>
        </a:p>
      </dsp:txBody>
      <dsp:txXfrm>
        <a:off x="731949" y="1133161"/>
        <a:ext cx="7044960" cy="880832"/>
      </dsp:txXfrm>
    </dsp:sp>
    <dsp:sp modelId="{B8724812-6949-D646-8AFA-A5929FF7E8E2}">
      <dsp:nvSpPr>
        <dsp:cNvPr id="0" name=""/>
        <dsp:cNvSpPr/>
      </dsp:nvSpPr>
      <dsp:spPr>
        <a:xfrm>
          <a:off x="1398574" y="2211514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/>
            <a:t>Formål/mål:</a:t>
          </a:r>
          <a:br>
            <a:rPr lang="da-DK" sz="1700" kern="1200"/>
          </a:br>
          <a:r>
            <a:rPr lang="da-DK" sz="1700" i="1" kern="1200"/>
            <a:t>"Målet er at kunne forklare det enkelt til mine klassekammerater og bruge det i en lille kodeøvelse."</a:t>
          </a:r>
          <a:endParaRPr lang="en-US" sz="1700" kern="1200"/>
        </a:p>
      </dsp:txBody>
      <dsp:txXfrm>
        <a:off x="1425978" y="2238918"/>
        <a:ext cx="7055475" cy="880832"/>
      </dsp:txXfrm>
    </dsp:sp>
    <dsp:sp modelId="{7D804757-411A-0340-82D4-9FC5E502CAAD}">
      <dsp:nvSpPr>
        <dsp:cNvPr id="0" name=""/>
        <dsp:cNvSpPr/>
      </dsp:nvSpPr>
      <dsp:spPr>
        <a:xfrm>
          <a:off x="2103119" y="3317271"/>
          <a:ext cx="8412480" cy="935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b="1" kern="1200" dirty="0"/>
            <a:t>Svarformat:</a:t>
          </a:r>
          <a:br>
            <a:rPr lang="da-DK" sz="1700" kern="1200" dirty="0"/>
          </a:br>
          <a:r>
            <a:rPr lang="da-DK" sz="1700" i="1" kern="1200" dirty="0"/>
            <a:t>"Giv en kort forklaring i punktopstilling samt et simpelt kodeeksempel i JavaScript, hvor en variabel bruges i en funktion."</a:t>
          </a:r>
          <a:endParaRPr lang="en-US" sz="1700" kern="1200" dirty="0"/>
        </a:p>
      </dsp:txBody>
      <dsp:txXfrm>
        <a:off x="2130523" y="3344675"/>
        <a:ext cx="7044960" cy="880832"/>
      </dsp:txXfrm>
    </dsp:sp>
    <dsp:sp modelId="{4F4E8141-D915-DD46-B6EA-E45A0A26F44B}">
      <dsp:nvSpPr>
        <dsp:cNvPr id="0" name=""/>
        <dsp:cNvSpPr/>
      </dsp:nvSpPr>
      <dsp:spPr>
        <a:xfrm>
          <a:off x="7804313" y="716615"/>
          <a:ext cx="608166" cy="60816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941150" y="716615"/>
        <a:ext cx="334492" cy="457645"/>
      </dsp:txXfrm>
    </dsp:sp>
    <dsp:sp modelId="{FC69BB33-A9A9-854A-9ABF-BA27B187F336}">
      <dsp:nvSpPr>
        <dsp:cNvPr id="0" name=""/>
        <dsp:cNvSpPr/>
      </dsp:nvSpPr>
      <dsp:spPr>
        <a:xfrm>
          <a:off x="8508858" y="1822372"/>
          <a:ext cx="608166" cy="60816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645695" y="1822372"/>
        <a:ext cx="334492" cy="457645"/>
      </dsp:txXfrm>
    </dsp:sp>
    <dsp:sp modelId="{DC36E0B3-88AE-A64A-B226-9F81D678A02B}">
      <dsp:nvSpPr>
        <dsp:cNvPr id="0" name=""/>
        <dsp:cNvSpPr/>
      </dsp:nvSpPr>
      <dsp:spPr>
        <a:xfrm>
          <a:off x="9202888" y="2928129"/>
          <a:ext cx="608166" cy="60816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9339725" y="2928129"/>
        <a:ext cx="334492" cy="457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20.02.2025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udio.code.org/projects/applab/9UeECtCqgBpWJ4OqX6kBZ-l5YsVgP4V2tZ7l0COe6mk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hyperlink" Target="https://studio.code.org/projects/applab/nvZX39k4HnVROrd_RqD_GuVhgSgXWe42PpU8_rSGyz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s1VAtYZmG4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rån noll till kodare: En guide för att börja lära sig programmering - Computer Club Stockholm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9091" r="7118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>
                <a:solidFill>
                  <a:schemeClr val="bg1"/>
                </a:solidFill>
              </a:rPr>
              <a:t>Hvordan kan AI hjælpe os med programmering?</a:t>
            </a: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>
                <a:solidFill>
                  <a:schemeClr val="bg1"/>
                </a:solidFill>
              </a:rPr>
              <a:t>Informatik C, lektion 1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AA7BE18-2944-8B09-D741-AA25EBB2B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43" name="sketchy line">
            <a:extLst>
              <a:ext uri="{FF2B5EF4-FFF2-40B4-BE49-F238E27FC236}">
                <a16:creationId xmlns:a16="http://schemas.microsoft.com/office/drawing/2014/main" id="{FDC79F6F-7BA7-E340-13A4-BB0295D0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9589147" cy="4252202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ℹ️ </a:t>
            </a:r>
            <a:r>
              <a:rPr lang="da-DK" sz="1600" b="1" dirty="0"/>
              <a:t>Introduktion </a:t>
            </a:r>
            <a:r>
              <a:rPr lang="da-DK" sz="1600" dirty="0"/>
              <a:t>–  20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Øvelse 1 og 2 – AI som hjælpelærer </a:t>
            </a:r>
            <a:r>
              <a:rPr lang="da-DK" sz="1600" dirty="0"/>
              <a:t>– 25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☕️ </a:t>
            </a:r>
            <a:r>
              <a:rPr lang="da-DK" sz="1600" b="1" dirty="0"/>
              <a:t>Pause</a:t>
            </a:r>
            <a:r>
              <a:rPr lang="da-DK" sz="1600" dirty="0"/>
              <a:t> –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💬 </a:t>
            </a:r>
            <a:r>
              <a:rPr lang="da-DK" sz="1600" b="1" dirty="0"/>
              <a:t>Opsamling </a:t>
            </a:r>
            <a:r>
              <a:rPr lang="da-DK" sz="1600" dirty="0"/>
              <a:t>– 10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 </a:t>
            </a:r>
            <a:r>
              <a:rPr lang="da-DK" sz="1600" b="1" dirty="0"/>
              <a:t>Øvelse 3 – </a:t>
            </a:r>
            <a:r>
              <a:rPr lang="da-DK" sz="1600" b="1" i="0" u="none" strike="noStrike" dirty="0">
                <a:effectLst/>
                <a:latin typeface="-webkit-standard"/>
              </a:rPr>
              <a:t>Brug AI til at rette fejl i kode </a:t>
            </a:r>
            <a:r>
              <a:rPr lang="da-DK" sz="1600" dirty="0"/>
              <a:t>– 25 minutter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👫 </a:t>
            </a:r>
            <a:r>
              <a:rPr lang="da-DK" sz="1600" b="1" dirty="0"/>
              <a:t>Evt. øvelse 4 </a:t>
            </a:r>
            <a:r>
              <a:rPr lang="da-DK" sz="1600" dirty="0"/>
              <a:t>– til de hurtige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/>
              <a:t>🧠 </a:t>
            </a:r>
            <a:r>
              <a:rPr lang="da-DK" sz="1600" b="1" dirty="0"/>
              <a:t>Afslutning og evaluering </a:t>
            </a:r>
            <a:r>
              <a:rPr lang="da-DK" sz="1600" dirty="0"/>
              <a:t>– 10 minutter</a:t>
            </a: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609687-4A34-74E4-C1E8-F57A4BB8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da-DK" sz="2900" b="0" i="0" u="none" strike="noStrike">
                <a:effectLst/>
                <a:latin typeface="-webkit-standard"/>
              </a:rPr>
              <a:t>Deltag i Mentimeter</a:t>
            </a:r>
            <a:endParaRPr lang="da-DK" sz="2900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0FFB60-FDED-D6E2-EA0E-AE9FFD70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r>
              <a:rPr lang="da-DK" sz="1800" b="0" i="1" u="none" strike="noStrike">
                <a:effectLst/>
              </a:rPr>
              <a:t>Gå til</a:t>
            </a:r>
            <a:r>
              <a:rPr lang="da-DK" sz="1800" b="0" i="0" u="none" strike="noStrike">
                <a:effectLst/>
                <a:latin typeface="-webkit-standard"/>
              </a:rPr>
              <a:t> </a:t>
            </a:r>
            <a:r>
              <a:rPr lang="da-DK" sz="1800" b="1" i="0" u="none" strike="noStrike">
                <a:effectLst/>
              </a:rPr>
              <a:t>menti.com</a:t>
            </a:r>
            <a:br>
              <a:rPr lang="da-DK" sz="1800"/>
            </a:br>
            <a:r>
              <a:rPr lang="da-DK" sz="1800" b="0" i="0" u="none" strike="noStrike">
                <a:effectLst/>
                <a:latin typeface="-webkit-standard"/>
              </a:rPr>
              <a:t>🔹 </a:t>
            </a:r>
            <a:r>
              <a:rPr lang="da-DK" sz="1800" b="0" i="1" u="none" strike="noStrike">
                <a:effectLst/>
              </a:rPr>
              <a:t>Brug koden:</a:t>
            </a:r>
            <a:r>
              <a:rPr lang="da-DK" sz="1800" b="0" i="0" u="none" strike="noStrike">
                <a:effectLst/>
                <a:latin typeface="-webkit-standard"/>
              </a:rPr>
              <a:t> </a:t>
            </a:r>
            <a:r>
              <a:rPr lang="da-DK" sz="1800" b="1" i="0" u="none" strike="noStrike">
                <a:effectLst/>
              </a:rPr>
              <a:t>6149 8076</a:t>
            </a:r>
            <a:endParaRPr lang="da-DK" sz="1800"/>
          </a:p>
        </p:txBody>
      </p:sp>
      <p:pic>
        <p:nvPicPr>
          <p:cNvPr id="1028" name="Picture 4" descr="What is ChatGPT and why does it matter? Here's what you need to know.">
            <a:extLst>
              <a:ext uri="{FF2B5EF4-FFF2-40B4-BE49-F238E27FC236}">
                <a16:creationId xmlns:a16="http://schemas.microsoft.com/office/drawing/2014/main" id="{32679186-DAC1-B6C5-A1EC-706BEE340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" r="2096" b="3"/>
          <a:stretch/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ntimeter: An Educational Tool. In my last blog post I interviewed Dr… |  by Alexis Abner | Medium">
            <a:extLst>
              <a:ext uri="{FF2B5EF4-FFF2-40B4-BE49-F238E27FC236}">
                <a16:creationId xmlns:a16="http://schemas.microsoft.com/office/drawing/2014/main" id="{9780AA66-6BD5-41DD-2E23-F4F2D07B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r="2" b="2"/>
          <a:stretch/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68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72FE7-7F26-9CA6-A7E4-00D7FDA0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da-DK" sz="5400" b="0" i="0" u="none" strike="noStrike">
                <a:effectLst/>
                <a:latin typeface="-webkit-standard"/>
              </a:rPr>
              <a:t>Hvad er en prompt?</a:t>
            </a:r>
            <a:endParaRPr lang="da-DK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303AADC-35E7-0B2C-F8FA-EBBBCCAC0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03945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0120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DCC4AD-4C62-004B-8D1B-862F06F97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 b="0" i="0" u="none" strike="noStrike" dirty="0">
                <a:effectLst/>
                <a:latin typeface="-webkit-standard"/>
              </a:rPr>
              <a:t>Hvad er en god prompt? </a:t>
            </a:r>
            <a:endParaRPr lang="da-DK" sz="5400" dirty="0"/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B51701-E2FD-EA3F-5143-989A35DBE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200" b="1" i="0" u="none" strike="noStrike" dirty="0">
                <a:effectLst/>
              </a:rPr>
              <a:t>Regler for gode prompts:</a:t>
            </a:r>
          </a:p>
          <a:p>
            <a:pPr marL="0" indent="0">
              <a:buNone/>
            </a:pPr>
            <a:endParaRPr lang="da-DK" sz="2200" b="0" i="0" u="none" strike="noStrik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200" b="1" i="0" u="none" strike="noStrike" dirty="0">
                <a:effectLst/>
              </a:rPr>
              <a:t>Vær præcis</a:t>
            </a:r>
            <a:r>
              <a:rPr lang="da-DK" sz="2200" b="0" i="0" u="none" strike="noStrike" dirty="0">
                <a:effectLst/>
              </a:rPr>
              <a:t> 🎯 – Hvad skal programmet gøre?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200" b="1" i="0" u="none" strike="noStrike" dirty="0">
                <a:effectLst/>
              </a:rPr>
              <a:t>Giv kontekst</a:t>
            </a:r>
            <a:r>
              <a:rPr lang="da-DK" sz="2200" b="0" i="0" u="none" strike="noStrike" dirty="0">
                <a:effectLst/>
              </a:rPr>
              <a:t> 📌 – Skal det være i </a:t>
            </a:r>
            <a:r>
              <a:rPr lang="da-DK" sz="2200" b="1" i="0" u="none" strike="noStrike" dirty="0">
                <a:effectLst/>
              </a:rPr>
              <a:t>App Lab</a:t>
            </a:r>
            <a:r>
              <a:rPr lang="da-DK" sz="2200" b="0" i="0" u="none" strike="noStrike" dirty="0">
                <a:effectLst/>
              </a:rPr>
              <a:t>? Hvilke funktioner skal bruges?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200" b="1" i="0" u="none" strike="noStrike" dirty="0">
                <a:effectLst/>
              </a:rPr>
              <a:t>Definér outputformat</a:t>
            </a:r>
            <a:r>
              <a:rPr lang="da-DK" sz="2200" b="0" i="0" u="none" strike="noStrike" dirty="0">
                <a:effectLst/>
              </a:rPr>
              <a:t> 📝 – Skal AI give </a:t>
            </a:r>
            <a:r>
              <a:rPr lang="da-DK" sz="2200" b="1" i="0" u="none" strike="noStrike" dirty="0">
                <a:effectLst/>
              </a:rPr>
              <a:t>forklaring</a:t>
            </a:r>
            <a:r>
              <a:rPr lang="da-DK" sz="2200" b="0" i="0" u="none" strike="noStrike" dirty="0">
                <a:effectLst/>
              </a:rPr>
              <a:t>, </a:t>
            </a:r>
            <a:r>
              <a:rPr lang="da-DK" sz="2200" b="1" i="0" u="none" strike="noStrike" dirty="0">
                <a:effectLst/>
              </a:rPr>
              <a:t>kode</a:t>
            </a:r>
            <a:r>
              <a:rPr lang="da-DK" sz="2200" b="0" i="0" u="none" strike="noStrike" dirty="0">
                <a:effectLst/>
              </a:rPr>
              <a:t>, eller begge dele?</a:t>
            </a:r>
          </a:p>
        </p:txBody>
      </p:sp>
    </p:spTree>
    <p:extLst>
      <p:ext uri="{BB962C8B-B14F-4D97-AF65-F5344CB8AC3E}">
        <p14:creationId xmlns:p14="http://schemas.microsoft.com/office/powerpoint/2010/main" val="2496205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611E1C-125D-EF3F-B1C8-65C256F92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64DD75-6F21-574B-845C-9CE0DF12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da-DK" sz="5400" b="0" i="0" u="none" strike="noStrike" dirty="0">
                <a:effectLst/>
                <a:latin typeface="-webkit-standard"/>
              </a:rPr>
              <a:t>Eksempel på et godt og et dårligt prompt</a:t>
            </a:r>
            <a:endParaRPr lang="da-DK" sz="54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dsholder til indhold 2">
            <a:extLst>
              <a:ext uri="{FF2B5EF4-FFF2-40B4-BE49-F238E27FC236}">
                <a16:creationId xmlns:a16="http://schemas.microsoft.com/office/drawing/2014/main" id="{57A6E47E-19CB-3840-8167-FCB7FB14B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183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13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65D8-4D19-4C73-1A4C-CCFDE9E7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CC7B8B-43E3-8796-63BD-7594BC59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dirty="0" err="1"/>
              <a:t>Dårligt</a:t>
            </a:r>
            <a:r>
              <a:rPr lang="en-US" sz="4800" dirty="0"/>
              <a:t> </a:t>
            </a:r>
            <a:r>
              <a:rPr lang="en-US" sz="4800" dirty="0" err="1"/>
              <a:t>promt</a:t>
            </a:r>
            <a:r>
              <a:rPr lang="en-US" sz="4800" dirty="0"/>
              <a:t> vs </a:t>
            </a:r>
            <a:r>
              <a:rPr lang="en-US" sz="4800" dirty="0" err="1"/>
              <a:t>godt</a:t>
            </a:r>
            <a:r>
              <a:rPr lang="en-US" sz="4800" dirty="0"/>
              <a:t> </a:t>
            </a:r>
            <a:r>
              <a:rPr lang="en-US" sz="4800" dirty="0" err="1"/>
              <a:t>promt</a:t>
            </a:r>
            <a:r>
              <a:rPr lang="en-US" sz="4800" dirty="0"/>
              <a:t> </a:t>
            </a:r>
            <a:r>
              <a:rPr lang="en-US" sz="4800" dirty="0" err="1"/>
              <a:t>samt</a:t>
            </a:r>
            <a:r>
              <a:rPr lang="en-US" sz="4800" dirty="0"/>
              <a:t> output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ladsholder til indhold 26" descr="Et billede, der indeholder tekst, skærmbillede, Font/skrifttype, software&#10;&#10;Indhold genereret af kunstig intelligens kan være forkert.">
            <a:hlinkClick r:id="rId2"/>
            <a:extLst>
              <a:ext uri="{FF2B5EF4-FFF2-40B4-BE49-F238E27FC236}">
                <a16:creationId xmlns:a16="http://schemas.microsoft.com/office/drawing/2014/main" id="{B121F4E2-46F7-1F4D-EAF9-C91900901E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70991" y="2171883"/>
            <a:ext cx="4484744" cy="4462320"/>
          </a:xfrm>
          <a:prstGeom prst="rect">
            <a:avLst/>
          </a:prstGeom>
        </p:spPr>
      </p:pic>
      <p:pic>
        <p:nvPicPr>
          <p:cNvPr id="22" name="Pladsholder til indhold 21" descr="Et billede, der indeholder tekst, skærmbillede, software, Font/skrifttype&#10;&#10;Indhold genereret af kunstig intelligens kan være forkert.">
            <a:hlinkClick r:id="rId4"/>
            <a:extLst>
              <a:ext uri="{FF2B5EF4-FFF2-40B4-BE49-F238E27FC236}">
                <a16:creationId xmlns:a16="http://schemas.microsoft.com/office/drawing/2014/main" id="{B5F397D0-7AD8-CA50-2ADC-7F73D3D940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731528" y="2198821"/>
            <a:ext cx="4948517" cy="444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27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815A54-54AC-173F-024C-9B8FBABA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ChatGPT Prompting Guide 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ladsholder til indhold 5" descr="Et billede, der indeholder skærmbillede, tekst, Font/skrifttype, lys/lygte&#10;&#10;Indhold genereret af kunstig intelligens kan være forkert.">
            <a:hlinkClick r:id="rId2"/>
            <a:extLst>
              <a:ext uri="{FF2B5EF4-FFF2-40B4-BE49-F238E27FC236}">
                <a16:creationId xmlns:a16="http://schemas.microsoft.com/office/drawing/2014/main" id="{698DC141-52A3-F12B-E6B4-C7F521B91E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5572" y="2974274"/>
            <a:ext cx="11420856" cy="242693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58F5CC2-1DB0-1192-FF85-FB5A68DF48E2}"/>
              </a:ext>
            </a:extLst>
          </p:cNvPr>
          <p:cNvSpPr txBox="1"/>
          <p:nvPr/>
        </p:nvSpPr>
        <p:spPr>
          <a:xfrm>
            <a:off x="385572" y="5529438"/>
            <a:ext cx="10725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Trin 1) Kontekst:</a:t>
            </a:r>
            <a:r>
              <a:rPr lang="da-DK" dirty="0"/>
              <a:t> Hvilken situation/emne drejer det sig om?</a:t>
            </a:r>
          </a:p>
          <a:p>
            <a:r>
              <a:rPr lang="da-DK" b="1" dirty="0"/>
              <a:t>Trin 2) Specifik information:</a:t>
            </a:r>
            <a:r>
              <a:rPr lang="da-DK" dirty="0"/>
              <a:t> Hvilke detaljer er vigtige?</a:t>
            </a:r>
          </a:p>
          <a:p>
            <a:r>
              <a:rPr lang="da-DK" b="1" dirty="0"/>
              <a:t>Trin 3) Formål/mål: </a:t>
            </a:r>
            <a:r>
              <a:rPr lang="da-DK" dirty="0"/>
              <a:t>Hvad er det ønskede resultat?</a:t>
            </a:r>
          </a:p>
          <a:p>
            <a:r>
              <a:rPr lang="da-DK" b="1" dirty="0"/>
              <a:t>Trin 4) Svarformat:</a:t>
            </a:r>
            <a:r>
              <a:rPr lang="da-DK" dirty="0"/>
              <a:t> Hvordan skal svaret præsenteres?</a:t>
            </a:r>
          </a:p>
        </p:txBody>
      </p:sp>
    </p:spTree>
    <p:extLst>
      <p:ext uri="{BB962C8B-B14F-4D97-AF65-F5344CB8AC3E}">
        <p14:creationId xmlns:p14="http://schemas.microsoft.com/office/powerpoint/2010/main" val="206808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3A57DD-3025-4889-2E86-622012214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5AEEE1-409C-0431-A63F-74635C5A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0" i="0" u="none" strike="noStrike">
                <a:effectLst/>
                <a:latin typeface="-webkit-standard"/>
              </a:rPr>
              <a:t>God prompt-struktur</a:t>
            </a:r>
            <a:endParaRPr lang="da-DK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DED9B52-BF9A-459E-68F9-673ACDB0CC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612552"/>
              </p:ext>
            </p:extLst>
          </p:nvPr>
        </p:nvGraphicFramePr>
        <p:xfrm>
          <a:off x="838200" y="1928813"/>
          <a:ext cx="10515600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9158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FAE58-55F3-85B7-14A9-6040A7C16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E2DDA5-E30B-FE26-B7E0-36AAB2F18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0BDAB4-FA43-45AF-5400-08BDA39E0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95DDCE0-E527-805F-3359-7B5DD85F1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8B1433-98B5-02CC-C413-7E75CB01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a-DK" sz="4000" b="0" i="0" u="none" strike="noStrike" dirty="0">
                <a:effectLst/>
                <a:latin typeface="-webkit-standard"/>
              </a:rPr>
              <a:t>Øvelse 1: Test af prompts i ChatGPT</a:t>
            </a:r>
            <a:endParaRPr lang="da-DK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00E19D-6758-B400-69B8-A5DAE2D7E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D4447C05-4FB6-2AF8-8101-D2DF254DC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8209" y="2368588"/>
            <a:ext cx="5158427" cy="37304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1900" b="1" i="0" u="none" strike="noStrike" dirty="0">
                <a:effectLst/>
              </a:rPr>
              <a:t>Opgavebeskrivelse:</a:t>
            </a:r>
          </a:p>
          <a:p>
            <a:pPr lvl="1"/>
            <a:r>
              <a:rPr lang="da-DK" sz="1900" i="0" u="none" strike="noStrike" dirty="0">
                <a:effectLst/>
              </a:rPr>
              <a:t>Skriv tre forskellige prompts til den samme opgave og test dem i ChatGPT</a:t>
            </a:r>
            <a:r>
              <a:rPr lang="da-DK" sz="1900" b="1" i="0" u="none" strike="noStrike" dirty="0">
                <a:effectLst/>
              </a:rPr>
              <a:t>. </a:t>
            </a:r>
          </a:p>
          <a:p>
            <a:pPr lvl="1"/>
            <a:r>
              <a:rPr lang="da-DK" sz="1900" b="1" i="0" u="none" strike="noStrike" dirty="0">
                <a:effectLst/>
              </a:rPr>
              <a:t>Husk </a:t>
            </a:r>
            <a:r>
              <a:rPr lang="da-DK" sz="1900" i="0" u="none" strike="noStrike" dirty="0">
                <a:effectLst/>
              </a:rPr>
              <a:t>at starte en ny chat for hver prompt</a:t>
            </a:r>
            <a:r>
              <a:rPr lang="da-DK" sz="1900" i="0" u="none" strike="noStrike" dirty="0">
                <a:effectLst/>
                <a:latin typeface="-webkit-standard"/>
              </a:rPr>
              <a:t>, </a:t>
            </a:r>
            <a:r>
              <a:rPr lang="da-DK" sz="1900" b="0" i="0" u="none" strike="noStrike" dirty="0">
                <a:effectLst/>
                <a:latin typeface="-webkit-standard"/>
              </a:rPr>
              <a:t>så AI ikke husker de tidligere svar og </a:t>
            </a:r>
            <a:r>
              <a:rPr lang="da-DK" sz="1900" dirty="0">
                <a:latin typeface="-webkit-standard"/>
              </a:rPr>
              <a:t>s</a:t>
            </a:r>
            <a:r>
              <a:rPr lang="da-DK" sz="1900" b="0" i="0" u="none" strike="noStrike" dirty="0">
                <a:effectLst/>
                <a:latin typeface="-webkit-standard"/>
              </a:rPr>
              <a:t>e, hvordan AI’s svar ændrer sig. </a:t>
            </a:r>
          </a:p>
          <a:p>
            <a:pPr lvl="1"/>
            <a:r>
              <a:rPr lang="da-DK" sz="1900" b="1" i="0" u="none" strike="noStrike" dirty="0">
                <a:effectLst/>
                <a:latin typeface="-webkit-standard"/>
              </a:rPr>
              <a:t>OBS</a:t>
            </a:r>
            <a:r>
              <a:rPr lang="da-DK" sz="1900" b="0" i="0" u="none" strike="noStrike" dirty="0">
                <a:effectLst/>
                <a:latin typeface="-webkit-standard"/>
              </a:rPr>
              <a:t> </a:t>
            </a:r>
            <a:r>
              <a:rPr lang="da-DK" sz="1900" dirty="0">
                <a:latin typeface="-webkit-standard"/>
              </a:rPr>
              <a:t>s</a:t>
            </a:r>
            <a:r>
              <a:rPr lang="da-DK" sz="1900" i="0" u="none" strike="noStrike" dirty="0">
                <a:effectLst/>
              </a:rPr>
              <a:t>kriv ned, hvordan AI’s svar ændrer sig for hver prompt.</a:t>
            </a:r>
          </a:p>
          <a:p>
            <a:endParaRPr lang="da-DK" sz="1900" b="0" i="0" u="none" strike="noStrike" dirty="0">
              <a:effectLst/>
              <a:latin typeface="-webkit-standard"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sz="1900" b="1" i="0" u="none" strike="noStrike" dirty="0">
                <a:effectLst/>
              </a:rPr>
              <a:t>Skriv en generel prompt.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900" b="1" i="0" u="none" strike="noStrike" dirty="0">
                <a:effectLst/>
              </a:rPr>
              <a:t>Skriv en mere detaljeret prompt.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900" b="1" i="0" u="none" strike="noStrike" dirty="0">
                <a:effectLst/>
              </a:rPr>
              <a:t>Skriv en endnu mere detaljeret prompt.</a:t>
            </a:r>
            <a:endParaRPr lang="da-DK" sz="1900" b="0" i="0" u="none" strike="noStrike" dirty="0">
              <a:effectLst/>
            </a:endParaRPr>
          </a:p>
        </p:txBody>
      </p:sp>
      <p:sp>
        <p:nvSpPr>
          <p:cNvPr id="7" name="Pladsholder til indhold 3">
            <a:extLst>
              <a:ext uri="{FF2B5EF4-FFF2-40B4-BE49-F238E27FC236}">
                <a16:creationId xmlns:a16="http://schemas.microsoft.com/office/drawing/2014/main" id="{AACEBB22-3E5D-62DD-4A9A-80CD86E8C3CA}"/>
              </a:ext>
            </a:extLst>
          </p:cNvPr>
          <p:cNvSpPr txBox="1">
            <a:spLocks/>
          </p:cNvSpPr>
          <p:nvPr/>
        </p:nvSpPr>
        <p:spPr>
          <a:xfrm>
            <a:off x="6189154" y="2398626"/>
            <a:ext cx="5164645" cy="37304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/>
              <a:t>Eksempelvis: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/>
              <a:t>Generelt prompt: </a:t>
            </a:r>
            <a:r>
              <a:rPr lang="da-DK" sz="2000" i="1" dirty="0"/>
              <a:t>"Lav noget i App Lab.”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/>
              <a:t>Mere detaljeret prompt: </a:t>
            </a:r>
            <a:r>
              <a:rPr lang="da-DK" sz="2000" i="1" dirty="0"/>
              <a:t>"Lav et App Lab-program med en knap.”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/>
              <a:t>Endnu mere detaljeret prompt:</a:t>
            </a:r>
            <a:r>
              <a:rPr lang="da-DK" sz="2000" dirty="0"/>
              <a:t> </a:t>
            </a:r>
            <a:r>
              <a:rPr lang="da-DK" sz="2000" i="1" dirty="0"/>
              <a:t>"Lav et App Lab-program, hvor en knap ændrer baggrundsfarven, når man trykker på den."</a:t>
            </a:r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281149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7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425D1F-DFE5-A1A0-2773-A51D5C42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4600" dirty="0">
                <a:latin typeface="-webkit-standard"/>
              </a:rPr>
              <a:t>Øvelse 2: S</a:t>
            </a:r>
            <a:r>
              <a:rPr lang="da-DK" sz="4600" b="0" i="0" u="none" strike="noStrike" dirty="0">
                <a:effectLst/>
                <a:latin typeface="-webkit-standard"/>
              </a:rPr>
              <a:t>ammenlign AI's svar med en anden gruppe</a:t>
            </a:r>
            <a:endParaRPr lang="da-DK" sz="4600" dirty="0"/>
          </a:p>
        </p:txBody>
      </p:sp>
      <p:sp>
        <p:nvSpPr>
          <p:cNvPr id="308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C74EDE-A326-66F4-42FB-55B78D40C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85000" lnSpcReduction="20000"/>
          </a:bodyPr>
          <a:lstStyle/>
          <a:p>
            <a:pPr marL="0" indent="0" algn="l">
              <a:buNone/>
            </a:pPr>
            <a:r>
              <a:rPr lang="da-DK" b="1" i="0" u="none" strike="noStrike" dirty="0">
                <a:solidFill>
                  <a:srgbClr val="000000"/>
                </a:solidFill>
                <a:effectLst/>
              </a:rPr>
              <a:t>Opgavebeskrivelse: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Kig på de svar, AI gav til jeres forskellige prompts.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u="none" strike="noStrike" dirty="0">
                <a:solidFill>
                  <a:srgbClr val="000000"/>
                </a:solidFill>
                <a:effectLst/>
              </a:rPr>
              <a:t>Find en </a:t>
            </a:r>
            <a:r>
              <a:rPr lang="da-DK" i="0" u="none" strike="noStrike" dirty="0">
                <a:solidFill>
                  <a:srgbClr val="000000"/>
                </a:solidFill>
                <a:effectLst/>
              </a:rPr>
              <a:t>anden gruppe, og sammenlign jeres resultater.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i="0" u="none" strike="noStrike" dirty="0">
                <a:solidFill>
                  <a:srgbClr val="000000"/>
                </a:solidFill>
                <a:effectLst/>
              </a:rPr>
              <a:t>Diskutér sammen:</a:t>
            </a:r>
            <a:endParaRPr lang="da-DK" dirty="0">
              <a:solidFill>
                <a:srgbClr val="000000"/>
              </a:solidFill>
            </a:endParaRPr>
          </a:p>
          <a:p>
            <a:pPr lvl="1"/>
            <a:r>
              <a:rPr lang="da-DK" i="0" u="none" strike="noStrike" dirty="0">
                <a:solidFill>
                  <a:srgbClr val="000000"/>
                </a:solidFill>
                <a:effectLst/>
              </a:rPr>
              <a:t>Hvordan ændrede AI's svar sig, når jeres prompts blev mere detaljerede?</a:t>
            </a:r>
            <a:endParaRPr lang="da-DK" dirty="0">
              <a:solidFill>
                <a:srgbClr val="000000"/>
              </a:solidFill>
            </a:endParaRPr>
          </a:p>
          <a:p>
            <a:pPr lvl="1"/>
            <a:r>
              <a:rPr lang="da-DK" i="0" u="none" strike="noStrike" dirty="0">
                <a:solidFill>
                  <a:srgbClr val="000000"/>
                </a:solidFill>
                <a:effectLst/>
              </a:rPr>
              <a:t>Hvilke elementer i prompten gav de bedste svar?</a:t>
            </a:r>
            <a:endParaRPr lang="da-DK" dirty="0">
              <a:solidFill>
                <a:srgbClr val="000000"/>
              </a:solidFill>
            </a:endParaRPr>
          </a:p>
          <a:p>
            <a:pPr lvl="1"/>
            <a:r>
              <a:rPr lang="da-DK" i="0" u="none" strike="noStrike" dirty="0">
                <a:solidFill>
                  <a:srgbClr val="000000"/>
                </a:solidFill>
                <a:effectLst/>
              </a:rPr>
              <a:t>Var der noget, AI ikke forstod eller besvarede forkert?</a:t>
            </a:r>
          </a:p>
          <a:p>
            <a:pPr marL="0" indent="0" algn="l">
              <a:buNone/>
            </a:pPr>
            <a:endParaRPr lang="da-DK" b="0" i="1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da-DK" b="0" i="1" u="none" strike="noStrike" dirty="0">
                <a:solidFill>
                  <a:srgbClr val="000000"/>
                </a:solidFill>
                <a:effectLst/>
              </a:rPr>
              <a:t>Vær klar til at dele jeres refleksioner med resten af klassen!</a:t>
            </a:r>
            <a:endParaRPr lang="da-DK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3074" name="Picture 2" descr="1,300+ Peer To Peer Icon Stock Illustrations, Royalty-Free Vector Graphics  &amp; Clip Art - iStock">
            <a:extLst>
              <a:ext uri="{FF2B5EF4-FFF2-40B4-BE49-F238E27FC236}">
                <a16:creationId xmlns:a16="http://schemas.microsoft.com/office/drawing/2014/main" id="{73FB2CE8-4995-55DA-4C10-4BA36CE6B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r="1914" b="5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085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EAB319-7864-34DE-7B51-3BF16FE5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☕️ 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Pause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10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0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0842AB-1B96-6847-854F-6430D9DDC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F8D851-4D8B-6910-49FF-EA6E26672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10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0C2133-2D2C-E6F2-BB5B-7415026E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a-DK" sz="5400" b="0" i="0" u="none" strike="noStrike" dirty="0">
                <a:effectLst/>
                <a:latin typeface="-webkit-standard"/>
              </a:rPr>
              <a:t>Øvelse 3: Brug AI til at rette fejl i kode</a:t>
            </a:r>
            <a:endParaRPr lang="da-DK" sz="5400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02CEC1-B5ED-3D4D-2130-5D2B2D463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5849620" cy="3905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400" b="1" i="0" u="none" strike="noStrike" dirty="0">
                <a:effectLst/>
              </a:rPr>
              <a:t>Opgavebeskrivelse: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400" b="1" i="0" u="none" strike="noStrike" dirty="0">
                <a:effectLst/>
              </a:rPr>
              <a:t>Kopiér denne kode ind i ChatGPT og bed AI finde og rette fejl:</a:t>
            </a:r>
            <a:r>
              <a:rPr lang="da-DK" sz="1400" dirty="0"/>
              <a:t> </a:t>
            </a:r>
            <a:r>
              <a:rPr lang="da-DK" sz="1400" b="0" i="0" u="none" strike="noStrike" dirty="0" err="1">
                <a:effectLst/>
              </a:rPr>
              <a:t>onEvent</a:t>
            </a:r>
            <a:r>
              <a:rPr lang="da-DK" sz="1400" b="0" i="0" u="none" strike="noStrike" dirty="0">
                <a:effectLst/>
                <a:latin typeface="-webkit-standard"/>
              </a:rPr>
              <a:t>(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 err="1">
                <a:effectLst/>
              </a:rPr>
              <a:t>myButton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>
                <a:effectLst/>
                <a:latin typeface="-webkit-standard"/>
              </a:rPr>
              <a:t>, 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 err="1">
                <a:effectLst/>
              </a:rPr>
              <a:t>click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>
                <a:effectLst/>
                <a:latin typeface="-webkit-standard"/>
              </a:rPr>
              <a:t>, </a:t>
            </a:r>
            <a:r>
              <a:rPr lang="da-DK" sz="1400" b="0" i="0" u="none" strike="noStrike" dirty="0" err="1">
                <a:effectLst/>
              </a:rPr>
              <a:t>function</a:t>
            </a:r>
            <a:r>
              <a:rPr lang="da-DK" sz="1400" b="0" i="0" u="none" strike="noStrike" dirty="0">
                <a:effectLst/>
                <a:latin typeface="-webkit-standard"/>
              </a:rPr>
              <a:t>() { </a:t>
            </a:r>
            <a:r>
              <a:rPr lang="da-DK" sz="1400" b="0" i="0" u="none" strike="noStrike" dirty="0" err="1">
                <a:effectLst/>
              </a:rPr>
              <a:t>setProperty</a:t>
            </a:r>
            <a:r>
              <a:rPr lang="da-DK" sz="1400" b="0" i="0" u="none" strike="noStrike" dirty="0">
                <a:effectLst/>
                <a:latin typeface="-webkit-standard"/>
              </a:rPr>
              <a:t>(</a:t>
            </a:r>
            <a:r>
              <a:rPr lang="da-DK" sz="1400" b="0" i="0" u="none" strike="noStrike" dirty="0">
                <a:effectLst/>
              </a:rPr>
              <a:t>"screen1"</a:t>
            </a:r>
            <a:r>
              <a:rPr lang="da-DK" sz="1400" b="0" i="0" u="none" strike="noStrike" dirty="0">
                <a:effectLst/>
                <a:latin typeface="-webkit-standard"/>
              </a:rPr>
              <a:t>, 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 err="1">
                <a:effectLst/>
              </a:rPr>
              <a:t>background-color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>
                <a:effectLst/>
                <a:latin typeface="-webkit-standard"/>
              </a:rPr>
              <a:t>, 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 err="1">
                <a:effectLst/>
              </a:rPr>
              <a:t>blue</a:t>
            </a:r>
            <a:r>
              <a:rPr lang="da-DK" sz="1400" b="0" i="0" u="none" strike="noStrike" dirty="0">
                <a:effectLst/>
              </a:rPr>
              <a:t>"</a:t>
            </a:r>
            <a:r>
              <a:rPr lang="da-DK" sz="1400" b="0" i="0" u="none" strike="noStrike" dirty="0">
                <a:effectLst/>
                <a:latin typeface="-webkit-standard"/>
              </a:rPr>
              <a:t>); </a:t>
            </a:r>
            <a:r>
              <a:rPr lang="da-DK" sz="1400" b="0" i="0" u="none" strike="noStrike" dirty="0" err="1">
                <a:effectLst/>
              </a:rPr>
              <a:t>if</a:t>
            </a:r>
            <a:r>
              <a:rPr lang="da-DK" sz="1400" b="0" i="0" u="none" strike="noStrike" dirty="0">
                <a:effectLst/>
                <a:latin typeface="-webkit-standard"/>
              </a:rPr>
              <a:t> (</a:t>
            </a:r>
            <a:r>
              <a:rPr lang="da-DK" sz="1400" b="0" i="0" u="none" strike="noStrike" dirty="0" err="1">
                <a:effectLst/>
              </a:rPr>
              <a:t>getText</a:t>
            </a:r>
            <a:r>
              <a:rPr lang="da-DK" sz="1400" b="0" i="0" u="none" strike="noStrike" dirty="0">
                <a:effectLst/>
                <a:latin typeface="-webkit-standard"/>
              </a:rPr>
              <a:t>(</a:t>
            </a:r>
            <a:r>
              <a:rPr lang="da-DK" sz="1400" b="0" i="0" u="none" strike="noStrike" dirty="0">
                <a:effectLst/>
              </a:rPr>
              <a:t>"label1"</a:t>
            </a:r>
            <a:r>
              <a:rPr lang="da-DK" sz="1400" b="0" i="0" u="none" strike="noStrike" dirty="0">
                <a:effectLst/>
                <a:latin typeface="-webkit-standard"/>
              </a:rPr>
              <a:t>) == </a:t>
            </a:r>
            <a:r>
              <a:rPr lang="da-DK" sz="1400" b="0" i="0" u="none" strike="noStrike" dirty="0">
                <a:effectLst/>
              </a:rPr>
              <a:t>"Tryk på knappen"</a:t>
            </a:r>
            <a:r>
              <a:rPr lang="da-DK" sz="1400" b="0" i="0" u="none" strike="noStrike" dirty="0">
                <a:effectLst/>
                <a:latin typeface="-webkit-standard"/>
              </a:rPr>
              <a:t>) { </a:t>
            </a:r>
            <a:r>
              <a:rPr lang="da-DK" sz="1400" b="0" i="0" u="none" strike="noStrike" dirty="0" err="1">
                <a:effectLst/>
              </a:rPr>
              <a:t>setText</a:t>
            </a:r>
            <a:r>
              <a:rPr lang="da-DK" sz="1400" b="0" i="0" u="none" strike="noStrike" dirty="0">
                <a:effectLst/>
                <a:latin typeface="-webkit-standard"/>
              </a:rPr>
              <a:t>(</a:t>
            </a:r>
            <a:r>
              <a:rPr lang="da-DK" sz="1400" b="0" i="0" u="none" strike="noStrike" dirty="0">
                <a:effectLst/>
              </a:rPr>
              <a:t>"label1"</a:t>
            </a:r>
            <a:r>
              <a:rPr lang="da-DK" sz="1400" b="0" i="0" u="none" strike="noStrike" dirty="0">
                <a:effectLst/>
                <a:latin typeface="-webkit-standard"/>
              </a:rPr>
              <a:t>, </a:t>
            </a:r>
            <a:r>
              <a:rPr lang="da-DK" sz="1400" b="0" i="0" u="none" strike="noStrike" dirty="0">
                <a:effectLst/>
              </a:rPr>
              <a:t>"Baggrunden er nu blå!"</a:t>
            </a:r>
            <a:r>
              <a:rPr lang="da-DK" sz="1400" b="0" i="0" u="none" strike="noStrike" dirty="0">
                <a:effectLst/>
                <a:latin typeface="-webkit-standard"/>
              </a:rPr>
              <a:t>; } });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400" b="1" i="0" u="none" strike="noStrike" dirty="0">
                <a:effectLst/>
              </a:rPr>
              <a:t>Skriv en præcis prompt til AI, så du får en brugbar rettelse.</a:t>
            </a:r>
            <a:endParaRPr lang="da-DK" sz="1400" b="0" i="0" u="none" strike="noStrike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sz="1400" b="1" i="0" u="none" strike="noStrike" dirty="0">
                <a:effectLst/>
              </a:rPr>
              <a:t>Test AI’s løsning i App Lab.</a:t>
            </a:r>
            <a:endParaRPr lang="da-DK" sz="1400" b="0" i="0" u="none" strike="noStrike" dirty="0">
              <a:effectLst/>
            </a:endParaRPr>
          </a:p>
          <a:p>
            <a:pPr marL="0" indent="0">
              <a:buNone/>
            </a:pPr>
            <a:endParaRPr lang="da-DK" sz="1400" b="1" i="0" u="none" strike="noStrike" dirty="0">
              <a:effectLst/>
            </a:endParaRPr>
          </a:p>
          <a:p>
            <a:pPr marL="0" indent="0">
              <a:buNone/>
            </a:pPr>
            <a:r>
              <a:rPr lang="da-DK" sz="1400" b="1" i="0" u="none" strike="noStrike" dirty="0">
                <a:effectLst/>
              </a:rPr>
              <a:t>Diskutér bagefter:</a:t>
            </a:r>
            <a:endParaRPr lang="da-DK" sz="1400" b="0" i="0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sz="1400" b="0" i="0" u="none" strike="noStrike" dirty="0">
                <a:effectLst/>
              </a:rPr>
              <a:t>Hvordan rettede AI fejlene?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400" b="0" i="0" u="none" strike="noStrike" dirty="0">
                <a:effectLst/>
              </a:rPr>
              <a:t>Gav AI en god forklaring?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400" b="0" i="0" u="none" strike="noStrike" dirty="0">
                <a:effectLst/>
              </a:rPr>
              <a:t>Hvordan kunne vi evt. forbedre vores prompt?</a:t>
            </a:r>
          </a:p>
          <a:p>
            <a:pPr>
              <a:buFont typeface="+mj-lt"/>
              <a:buAutoNum type="arabicPeriod"/>
            </a:pPr>
            <a:endParaRPr lang="da-DK" sz="1400" b="0" i="0" u="none" strike="noStrike" dirty="0">
              <a:effectLst/>
            </a:endParaRPr>
          </a:p>
        </p:txBody>
      </p:sp>
      <p:pic>
        <p:nvPicPr>
          <p:cNvPr id="9" name="Billede 8" descr="Et billede, der indeholder tekst, skærmbillede, multimedier, gadget&#10;&#10;Indhold genereret af kunstig intelligens kan være forkert.">
            <a:extLst>
              <a:ext uri="{FF2B5EF4-FFF2-40B4-BE49-F238E27FC236}">
                <a16:creationId xmlns:a16="http://schemas.microsoft.com/office/drawing/2014/main" id="{27F8A166-8713-B9C0-9D32-40A61298B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384" y="2706624"/>
            <a:ext cx="2304192" cy="3905412"/>
          </a:xfrm>
          <a:prstGeom prst="rect">
            <a:avLst/>
          </a:prstGeom>
        </p:spPr>
      </p:pic>
      <p:pic>
        <p:nvPicPr>
          <p:cNvPr id="7" name="Billede 6" descr="Et billede, der indeholder tekst, skærmbillede, gadget, multimedier&#10;&#10;Indhold genereret af kunstig intelligens kan være forkert.">
            <a:extLst>
              <a:ext uri="{FF2B5EF4-FFF2-40B4-BE49-F238E27FC236}">
                <a16:creationId xmlns:a16="http://schemas.microsoft.com/office/drawing/2014/main" id="{2DD76164-3695-E37D-F99C-D62FA3ABC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416" y="2706624"/>
            <a:ext cx="2304192" cy="390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4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03BB5F-B25C-330F-776F-000A020B2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👫  Ekstra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øvelse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hurtige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Udvid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Appen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vha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AI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Graphic 5" descr="Head with Gears">
            <a:extLst>
              <a:ext uri="{FF2B5EF4-FFF2-40B4-BE49-F238E27FC236}">
                <a16:creationId xmlns:a16="http://schemas.microsoft.com/office/drawing/2014/main" id="{A2273733-8552-4079-B8FD-BAF0E2EC6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7744" y="2139484"/>
            <a:ext cx="409651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44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3F48C0-C33D-4B28-C283-7857CC81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da-DK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🧠 </a:t>
            </a:r>
            <a:r>
              <a:rPr lang="da-DK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Afslutning og evaluering</a:t>
            </a:r>
            <a:r>
              <a:rPr lang="da-DK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10 minutter</a:t>
            </a:r>
          </a:p>
        </p:txBody>
      </p:sp>
    </p:spTree>
    <p:extLst>
      <p:ext uri="{BB962C8B-B14F-4D97-AF65-F5344CB8AC3E}">
        <p14:creationId xmlns:p14="http://schemas.microsoft.com/office/powerpoint/2010/main" val="2457793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B8CB9A-C4BD-9BBD-24FD-0E083B9E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000" b="0" i="0" u="none" strike="noStrike" dirty="0">
                <a:effectLst/>
                <a:latin typeface="-webkit-standard"/>
              </a:rPr>
              <a:t>Eksempler på AI-værktøjer til kodning</a:t>
            </a:r>
            <a:endParaRPr lang="da-DK" sz="50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C75AC0-F5BC-88C0-6D14-0BA3E9B85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Kan forklare kode, foreslå løsninger og hjælpe med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debugging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 Copilot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Integreret i kodeeditorer, genererer kode og hjælper med autokomplettering.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ChatSonic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GPT-4 baseret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chatbot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med internetadgang, god til opdateret kodningshjælp.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Bing Chat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 fra Microsoft, kan hjælpe med kodning og søge i dokumentation.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Google Bard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Google’s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AI, understøtter flere programmeringssprog og hjælper med kodning.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Nova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AI-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chatbot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, der assisterer med programmering og generelle kodningsspørgsmål.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Frank – AI Chat Assistant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Kan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debugge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 kode og hjælpe med problemløsning.</a:t>
            </a:r>
            <a:endParaRPr lang="da-DK" sz="2000" noProof="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GPTutor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En Visual Studio Code-udvidelse, der forklarer kode og hjælper med </a:t>
            </a:r>
            <a:r>
              <a:rPr kumimoji="0" lang="da-DK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debugging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.</a:t>
            </a:r>
            <a:endParaRPr lang="da-DK" sz="2000" noProof="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ChatOn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En AI-assistent, der kan analysere og optimere kode.</a:t>
            </a:r>
            <a:endParaRPr lang="da-DK" sz="2000" dirty="0">
              <a:latin typeface="Calibri" panose="020F0502020204030204"/>
            </a:endParaRPr>
          </a:p>
          <a:p>
            <a:pPr marL="514350" marR="0" lvl="0" indent="-5143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SkoleGPT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-webkit-standard"/>
                <a:ea typeface="+mn-ea"/>
                <a:cs typeface="+mn-cs"/>
              </a:rPr>
              <a:t> – AI designet til undervisning, hjælper elever med programmering på et pædagogisk niveau.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a-DK" sz="2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995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5080</TotalTime>
  <Words>886</Words>
  <Application>Microsoft Macintosh PowerPoint</Application>
  <PresentationFormat>Widescreen</PresentationFormat>
  <Paragraphs>87</Paragraphs>
  <Slides>17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3" baseType="lpstr">
      <vt:lpstr>-webkit-standard</vt:lpstr>
      <vt:lpstr>Aptos</vt:lpstr>
      <vt:lpstr>Arial</vt:lpstr>
      <vt:lpstr>Calibri</vt:lpstr>
      <vt:lpstr>Calibri Light</vt:lpstr>
      <vt:lpstr>Office-tema</vt:lpstr>
      <vt:lpstr>Hvordan kan AI hjælpe os med programmering?</vt:lpstr>
      <vt:lpstr>Agenda</vt:lpstr>
      <vt:lpstr>Deltag i Mentimeter</vt:lpstr>
      <vt:lpstr>Hvad er en prompt?</vt:lpstr>
      <vt:lpstr>Hvad er en god prompt? </vt:lpstr>
      <vt:lpstr>Eksempel på et godt og et dårligt prompt</vt:lpstr>
      <vt:lpstr>Dårligt promt vs godt promt samt output</vt:lpstr>
      <vt:lpstr>ChatGPT Prompting Guide </vt:lpstr>
      <vt:lpstr>God prompt-struktur</vt:lpstr>
      <vt:lpstr>Øvelse 1: Test af prompts i ChatGPT</vt:lpstr>
      <vt:lpstr>Øvelse 2: Sammenlign AI's svar med en anden gruppe</vt:lpstr>
      <vt:lpstr>☕️ Pause – 10 minutter</vt:lpstr>
      <vt:lpstr>💬 Opsamling – 10 minutter</vt:lpstr>
      <vt:lpstr>Øvelse 3: Brug AI til at rette fejl i kode</vt:lpstr>
      <vt:lpstr>👫  Ekstra øvelse til de hurtige: Udvid Appen vha. AI</vt:lpstr>
      <vt:lpstr>🧠 Afslutning og evaluering – 10 minutter</vt:lpstr>
      <vt:lpstr>Eksempler på AI-værktøjer til kodning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94</cp:revision>
  <dcterms:created xsi:type="dcterms:W3CDTF">2020-11-11T11:15:43Z</dcterms:created>
  <dcterms:modified xsi:type="dcterms:W3CDTF">2025-02-20T19:41:57Z</dcterms:modified>
</cp:coreProperties>
</file>