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355" r:id="rId2"/>
    <p:sldId id="382" r:id="rId3"/>
    <p:sldId id="417" r:id="rId4"/>
    <p:sldId id="433" r:id="rId5"/>
    <p:sldId id="439" r:id="rId6"/>
    <p:sldId id="435" r:id="rId7"/>
    <p:sldId id="389" r:id="rId8"/>
    <p:sldId id="390" r:id="rId9"/>
    <p:sldId id="441" r:id="rId10"/>
    <p:sldId id="447" r:id="rId11"/>
    <p:sldId id="392" r:id="rId12"/>
    <p:sldId id="437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C6EA"/>
    <a:srgbClr val="4A90E3"/>
    <a:srgbClr val="FF3C1A"/>
    <a:srgbClr val="F9E6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yst layou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yst layout 3 - Markerin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34"/>
    <p:restoredTop sz="94513"/>
  </p:normalViewPr>
  <p:slideViewPr>
    <p:cSldViewPr snapToGrid="0" snapToObjects="1">
      <p:cViewPr varScale="1">
        <p:scale>
          <a:sx n="92" d="100"/>
          <a:sy n="92" d="100"/>
        </p:scale>
        <p:origin x="192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2795A5-8A1F-4317-ADD5-28863BAC1C77}" type="doc">
      <dgm:prSet loTypeId="urn:microsoft.com/office/officeart/2005/8/layout/vProcess5" loCatId="process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31D0F55C-683C-4165-9ECE-0DF8D2CAE881}">
      <dgm:prSet/>
      <dgm:spPr/>
      <dgm:t>
        <a:bodyPr/>
        <a:lstStyle/>
        <a:p>
          <a:r>
            <a:rPr lang="da-DK" b="1" dirty="0"/>
            <a:t>Kontekst:</a:t>
          </a:r>
          <a:br>
            <a:rPr lang="da-DK" dirty="0"/>
          </a:br>
          <a:r>
            <a:rPr lang="da-DK" i="1" dirty="0"/>
            <a:t>"Jeg er en HHX-elev, der lærer om grundlæggende programmering."</a:t>
          </a:r>
          <a:endParaRPr lang="en-US" dirty="0"/>
        </a:p>
      </dgm:t>
    </dgm:pt>
    <dgm:pt modelId="{F89CE14A-1C92-4B93-90A6-FF3D60EEEBA6}" type="parTrans" cxnId="{DDCB4F51-040B-4AA7-A574-207355DF67B6}">
      <dgm:prSet/>
      <dgm:spPr/>
      <dgm:t>
        <a:bodyPr/>
        <a:lstStyle/>
        <a:p>
          <a:endParaRPr lang="en-US"/>
        </a:p>
      </dgm:t>
    </dgm:pt>
    <dgm:pt modelId="{48516F98-8888-442A-BB83-7CC233D91F3D}" type="sibTrans" cxnId="{DDCB4F51-040B-4AA7-A574-207355DF67B6}">
      <dgm:prSet/>
      <dgm:spPr/>
      <dgm:t>
        <a:bodyPr/>
        <a:lstStyle/>
        <a:p>
          <a:endParaRPr lang="en-US"/>
        </a:p>
      </dgm:t>
    </dgm:pt>
    <dgm:pt modelId="{B491A32A-0B1C-480F-BD8B-ADB3539B746E}">
      <dgm:prSet/>
      <dgm:spPr/>
      <dgm:t>
        <a:bodyPr/>
        <a:lstStyle/>
        <a:p>
          <a:r>
            <a:rPr lang="da-DK" b="1" dirty="0"/>
            <a:t>Specifik information:</a:t>
          </a:r>
          <a:br>
            <a:rPr lang="da-DK" dirty="0"/>
          </a:br>
          <a:r>
            <a:rPr lang="da-DK" i="1" dirty="0"/>
            <a:t>"Jeg vil gerne forstå forskellen mellem variabler og funktioner i programmering, og hvordan de kan bruges sammen."</a:t>
          </a:r>
          <a:endParaRPr lang="en-US" dirty="0"/>
        </a:p>
      </dgm:t>
    </dgm:pt>
    <dgm:pt modelId="{0ADB523E-64D9-4629-805E-C63881AF9A83}" type="parTrans" cxnId="{D03C4342-E7FD-4A0C-9774-E4B4C4BC2FEA}">
      <dgm:prSet/>
      <dgm:spPr/>
      <dgm:t>
        <a:bodyPr/>
        <a:lstStyle/>
        <a:p>
          <a:endParaRPr lang="en-US"/>
        </a:p>
      </dgm:t>
    </dgm:pt>
    <dgm:pt modelId="{A0895D08-44F2-4C9E-BA56-1E533D2946B5}" type="sibTrans" cxnId="{D03C4342-E7FD-4A0C-9774-E4B4C4BC2FEA}">
      <dgm:prSet/>
      <dgm:spPr/>
      <dgm:t>
        <a:bodyPr/>
        <a:lstStyle/>
        <a:p>
          <a:endParaRPr lang="en-US"/>
        </a:p>
      </dgm:t>
    </dgm:pt>
    <dgm:pt modelId="{B4389CBC-7A1D-4D50-8B8C-C11BAC1FCF2F}">
      <dgm:prSet/>
      <dgm:spPr/>
      <dgm:t>
        <a:bodyPr/>
        <a:lstStyle/>
        <a:p>
          <a:r>
            <a:rPr lang="da-DK" b="1"/>
            <a:t>Formål/mål:</a:t>
          </a:r>
          <a:br>
            <a:rPr lang="da-DK"/>
          </a:br>
          <a:r>
            <a:rPr lang="da-DK" i="1"/>
            <a:t>"Målet er at kunne forklare det enkelt til mine klassekammerater og bruge det i en lille kodeøvelse."</a:t>
          </a:r>
          <a:endParaRPr lang="en-US"/>
        </a:p>
      </dgm:t>
    </dgm:pt>
    <dgm:pt modelId="{F61D586C-FF00-4B7E-8F41-C50514CF0D51}" type="parTrans" cxnId="{F52B7294-24FE-43E9-B2F4-968B1758CCFF}">
      <dgm:prSet/>
      <dgm:spPr/>
      <dgm:t>
        <a:bodyPr/>
        <a:lstStyle/>
        <a:p>
          <a:endParaRPr lang="en-US"/>
        </a:p>
      </dgm:t>
    </dgm:pt>
    <dgm:pt modelId="{906DDDE8-FF9A-48FD-8A9F-DF0ADBFCED44}" type="sibTrans" cxnId="{F52B7294-24FE-43E9-B2F4-968B1758CCFF}">
      <dgm:prSet/>
      <dgm:spPr/>
      <dgm:t>
        <a:bodyPr/>
        <a:lstStyle/>
        <a:p>
          <a:endParaRPr lang="en-US"/>
        </a:p>
      </dgm:t>
    </dgm:pt>
    <dgm:pt modelId="{3A4D3942-A877-4EA2-A006-764021E7B9A1}">
      <dgm:prSet/>
      <dgm:spPr/>
      <dgm:t>
        <a:bodyPr/>
        <a:lstStyle/>
        <a:p>
          <a:r>
            <a:rPr lang="da-DK" b="1" dirty="0"/>
            <a:t>Svarformat:</a:t>
          </a:r>
          <a:br>
            <a:rPr lang="da-DK" dirty="0"/>
          </a:br>
          <a:r>
            <a:rPr lang="da-DK" i="1" dirty="0"/>
            <a:t>"Giv en kort forklaring i punktopstilling samt et simpelt kodeeksempel i JavaScript, hvor en variabel bruges i en funktion."</a:t>
          </a:r>
          <a:endParaRPr lang="en-US" dirty="0"/>
        </a:p>
      </dgm:t>
    </dgm:pt>
    <dgm:pt modelId="{1B8C98A8-0463-40C5-9A80-169061A59B5C}" type="parTrans" cxnId="{3D4C8635-3BE1-48C8-9B8D-37D9AC071963}">
      <dgm:prSet/>
      <dgm:spPr/>
      <dgm:t>
        <a:bodyPr/>
        <a:lstStyle/>
        <a:p>
          <a:endParaRPr lang="en-US"/>
        </a:p>
      </dgm:t>
    </dgm:pt>
    <dgm:pt modelId="{CA05EB18-B982-45D2-88C4-FD4F74289D20}" type="sibTrans" cxnId="{3D4C8635-3BE1-48C8-9B8D-37D9AC071963}">
      <dgm:prSet/>
      <dgm:spPr/>
      <dgm:t>
        <a:bodyPr/>
        <a:lstStyle/>
        <a:p>
          <a:endParaRPr lang="en-US"/>
        </a:p>
      </dgm:t>
    </dgm:pt>
    <dgm:pt modelId="{60E27020-82AD-044A-89CE-61042ADF8673}" type="pres">
      <dgm:prSet presAssocID="{652795A5-8A1F-4317-ADD5-28863BAC1C77}" presName="outerComposite" presStyleCnt="0">
        <dgm:presLayoutVars>
          <dgm:chMax val="5"/>
          <dgm:dir/>
          <dgm:resizeHandles val="exact"/>
        </dgm:presLayoutVars>
      </dgm:prSet>
      <dgm:spPr/>
    </dgm:pt>
    <dgm:pt modelId="{B5F032B8-1606-5B47-9465-BC4D5BCF6DF6}" type="pres">
      <dgm:prSet presAssocID="{652795A5-8A1F-4317-ADD5-28863BAC1C77}" presName="dummyMaxCanvas" presStyleCnt="0">
        <dgm:presLayoutVars/>
      </dgm:prSet>
      <dgm:spPr/>
    </dgm:pt>
    <dgm:pt modelId="{41BEF0E7-4AAA-2642-8C12-7B8599DEF412}" type="pres">
      <dgm:prSet presAssocID="{652795A5-8A1F-4317-ADD5-28863BAC1C77}" presName="FourNodes_1" presStyleLbl="node1" presStyleIdx="0" presStyleCnt="4">
        <dgm:presLayoutVars>
          <dgm:bulletEnabled val="1"/>
        </dgm:presLayoutVars>
      </dgm:prSet>
      <dgm:spPr/>
    </dgm:pt>
    <dgm:pt modelId="{CA615B9F-BE0A-794D-BACF-E22DDB5B8D18}" type="pres">
      <dgm:prSet presAssocID="{652795A5-8A1F-4317-ADD5-28863BAC1C77}" presName="FourNodes_2" presStyleLbl="node1" presStyleIdx="1" presStyleCnt="4">
        <dgm:presLayoutVars>
          <dgm:bulletEnabled val="1"/>
        </dgm:presLayoutVars>
      </dgm:prSet>
      <dgm:spPr/>
    </dgm:pt>
    <dgm:pt modelId="{B8724812-6949-D646-8AFA-A5929FF7E8E2}" type="pres">
      <dgm:prSet presAssocID="{652795A5-8A1F-4317-ADD5-28863BAC1C77}" presName="FourNodes_3" presStyleLbl="node1" presStyleIdx="2" presStyleCnt="4">
        <dgm:presLayoutVars>
          <dgm:bulletEnabled val="1"/>
        </dgm:presLayoutVars>
      </dgm:prSet>
      <dgm:spPr/>
    </dgm:pt>
    <dgm:pt modelId="{7D804757-411A-0340-82D4-9FC5E502CAAD}" type="pres">
      <dgm:prSet presAssocID="{652795A5-8A1F-4317-ADD5-28863BAC1C77}" presName="FourNodes_4" presStyleLbl="node1" presStyleIdx="3" presStyleCnt="4">
        <dgm:presLayoutVars>
          <dgm:bulletEnabled val="1"/>
        </dgm:presLayoutVars>
      </dgm:prSet>
      <dgm:spPr/>
    </dgm:pt>
    <dgm:pt modelId="{4F4E8141-D915-DD46-B6EA-E45A0A26F44B}" type="pres">
      <dgm:prSet presAssocID="{652795A5-8A1F-4317-ADD5-28863BAC1C77}" presName="FourConn_1-2" presStyleLbl="fgAccFollowNode1" presStyleIdx="0" presStyleCnt="3">
        <dgm:presLayoutVars>
          <dgm:bulletEnabled val="1"/>
        </dgm:presLayoutVars>
      </dgm:prSet>
      <dgm:spPr/>
    </dgm:pt>
    <dgm:pt modelId="{FC69BB33-A9A9-854A-9ABF-BA27B187F336}" type="pres">
      <dgm:prSet presAssocID="{652795A5-8A1F-4317-ADD5-28863BAC1C77}" presName="FourConn_2-3" presStyleLbl="fgAccFollowNode1" presStyleIdx="1" presStyleCnt="3">
        <dgm:presLayoutVars>
          <dgm:bulletEnabled val="1"/>
        </dgm:presLayoutVars>
      </dgm:prSet>
      <dgm:spPr/>
    </dgm:pt>
    <dgm:pt modelId="{DC36E0B3-88AE-A64A-B226-9F81D678A02B}" type="pres">
      <dgm:prSet presAssocID="{652795A5-8A1F-4317-ADD5-28863BAC1C77}" presName="FourConn_3-4" presStyleLbl="fgAccFollowNode1" presStyleIdx="2" presStyleCnt="3">
        <dgm:presLayoutVars>
          <dgm:bulletEnabled val="1"/>
        </dgm:presLayoutVars>
      </dgm:prSet>
      <dgm:spPr/>
    </dgm:pt>
    <dgm:pt modelId="{42EBF252-B79C-4443-9870-1B5B5CD4EE92}" type="pres">
      <dgm:prSet presAssocID="{652795A5-8A1F-4317-ADD5-28863BAC1C77}" presName="FourNodes_1_text" presStyleLbl="node1" presStyleIdx="3" presStyleCnt="4">
        <dgm:presLayoutVars>
          <dgm:bulletEnabled val="1"/>
        </dgm:presLayoutVars>
      </dgm:prSet>
      <dgm:spPr/>
    </dgm:pt>
    <dgm:pt modelId="{9EC412F5-7F4B-2346-A2B5-2C1E04C52DE9}" type="pres">
      <dgm:prSet presAssocID="{652795A5-8A1F-4317-ADD5-28863BAC1C77}" presName="FourNodes_2_text" presStyleLbl="node1" presStyleIdx="3" presStyleCnt="4">
        <dgm:presLayoutVars>
          <dgm:bulletEnabled val="1"/>
        </dgm:presLayoutVars>
      </dgm:prSet>
      <dgm:spPr/>
    </dgm:pt>
    <dgm:pt modelId="{E5AF6AC5-4FFD-0E41-A064-DDE9E0FB608D}" type="pres">
      <dgm:prSet presAssocID="{652795A5-8A1F-4317-ADD5-28863BAC1C77}" presName="FourNodes_3_text" presStyleLbl="node1" presStyleIdx="3" presStyleCnt="4">
        <dgm:presLayoutVars>
          <dgm:bulletEnabled val="1"/>
        </dgm:presLayoutVars>
      </dgm:prSet>
      <dgm:spPr/>
    </dgm:pt>
    <dgm:pt modelId="{B249825E-AF2D-DC41-8D0D-D1C8946CE680}" type="pres">
      <dgm:prSet presAssocID="{652795A5-8A1F-4317-ADD5-28863BAC1C77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3B97AF2B-6534-4A4F-9076-48BD85948942}" type="presOf" srcId="{906DDDE8-FF9A-48FD-8A9F-DF0ADBFCED44}" destId="{DC36E0B3-88AE-A64A-B226-9F81D678A02B}" srcOrd="0" destOrd="0" presId="urn:microsoft.com/office/officeart/2005/8/layout/vProcess5"/>
    <dgm:cxn modelId="{3D4C8635-3BE1-48C8-9B8D-37D9AC071963}" srcId="{652795A5-8A1F-4317-ADD5-28863BAC1C77}" destId="{3A4D3942-A877-4EA2-A006-764021E7B9A1}" srcOrd="3" destOrd="0" parTransId="{1B8C98A8-0463-40C5-9A80-169061A59B5C}" sibTransId="{CA05EB18-B982-45D2-88C4-FD4F74289D20}"/>
    <dgm:cxn modelId="{20BC1E3C-8FC0-EC4F-9D2E-E6EE9B18D712}" type="presOf" srcId="{3A4D3942-A877-4EA2-A006-764021E7B9A1}" destId="{B249825E-AF2D-DC41-8D0D-D1C8946CE680}" srcOrd="1" destOrd="0" presId="urn:microsoft.com/office/officeart/2005/8/layout/vProcess5"/>
    <dgm:cxn modelId="{D03C4342-E7FD-4A0C-9774-E4B4C4BC2FEA}" srcId="{652795A5-8A1F-4317-ADD5-28863BAC1C77}" destId="{B491A32A-0B1C-480F-BD8B-ADB3539B746E}" srcOrd="1" destOrd="0" parTransId="{0ADB523E-64D9-4629-805E-C63881AF9A83}" sibTransId="{A0895D08-44F2-4C9E-BA56-1E533D2946B5}"/>
    <dgm:cxn modelId="{DDCB4F51-040B-4AA7-A574-207355DF67B6}" srcId="{652795A5-8A1F-4317-ADD5-28863BAC1C77}" destId="{31D0F55C-683C-4165-9ECE-0DF8D2CAE881}" srcOrd="0" destOrd="0" parTransId="{F89CE14A-1C92-4B93-90A6-FF3D60EEEBA6}" sibTransId="{48516F98-8888-442A-BB83-7CC233D91F3D}"/>
    <dgm:cxn modelId="{1733BC5E-D541-C844-B365-97B7ADB110BB}" type="presOf" srcId="{3A4D3942-A877-4EA2-A006-764021E7B9A1}" destId="{7D804757-411A-0340-82D4-9FC5E502CAAD}" srcOrd="0" destOrd="0" presId="urn:microsoft.com/office/officeart/2005/8/layout/vProcess5"/>
    <dgm:cxn modelId="{806E495F-0E91-DD40-AB5A-1D6EC7BBEB97}" type="presOf" srcId="{48516F98-8888-442A-BB83-7CC233D91F3D}" destId="{4F4E8141-D915-DD46-B6EA-E45A0A26F44B}" srcOrd="0" destOrd="0" presId="urn:microsoft.com/office/officeart/2005/8/layout/vProcess5"/>
    <dgm:cxn modelId="{32F23C60-0E8D-4442-91C2-8FF2A2006BE1}" type="presOf" srcId="{A0895D08-44F2-4C9E-BA56-1E533D2946B5}" destId="{FC69BB33-A9A9-854A-9ABF-BA27B187F336}" srcOrd="0" destOrd="0" presId="urn:microsoft.com/office/officeart/2005/8/layout/vProcess5"/>
    <dgm:cxn modelId="{0DFB5873-02C3-A345-8795-6E73B0B78CBA}" type="presOf" srcId="{B4389CBC-7A1D-4D50-8B8C-C11BAC1FCF2F}" destId="{B8724812-6949-D646-8AFA-A5929FF7E8E2}" srcOrd="0" destOrd="0" presId="urn:microsoft.com/office/officeart/2005/8/layout/vProcess5"/>
    <dgm:cxn modelId="{8BBE7190-B051-3544-9853-8F3EC06EBD82}" type="presOf" srcId="{652795A5-8A1F-4317-ADD5-28863BAC1C77}" destId="{60E27020-82AD-044A-89CE-61042ADF8673}" srcOrd="0" destOrd="0" presId="urn:microsoft.com/office/officeart/2005/8/layout/vProcess5"/>
    <dgm:cxn modelId="{F52B7294-24FE-43E9-B2F4-968B1758CCFF}" srcId="{652795A5-8A1F-4317-ADD5-28863BAC1C77}" destId="{B4389CBC-7A1D-4D50-8B8C-C11BAC1FCF2F}" srcOrd="2" destOrd="0" parTransId="{F61D586C-FF00-4B7E-8F41-C50514CF0D51}" sibTransId="{906DDDE8-FF9A-48FD-8A9F-DF0ADBFCED44}"/>
    <dgm:cxn modelId="{62CA8AC8-621E-954F-81B7-EC20D2FD117F}" type="presOf" srcId="{B491A32A-0B1C-480F-BD8B-ADB3539B746E}" destId="{CA615B9F-BE0A-794D-BACF-E22DDB5B8D18}" srcOrd="0" destOrd="0" presId="urn:microsoft.com/office/officeart/2005/8/layout/vProcess5"/>
    <dgm:cxn modelId="{F285C3CA-7744-114D-AA08-9A201B53A394}" type="presOf" srcId="{B491A32A-0B1C-480F-BD8B-ADB3539B746E}" destId="{9EC412F5-7F4B-2346-A2B5-2C1E04C52DE9}" srcOrd="1" destOrd="0" presId="urn:microsoft.com/office/officeart/2005/8/layout/vProcess5"/>
    <dgm:cxn modelId="{C66721CD-7C2B-A24D-886A-274429D0E65F}" type="presOf" srcId="{31D0F55C-683C-4165-9ECE-0DF8D2CAE881}" destId="{42EBF252-B79C-4443-9870-1B5B5CD4EE92}" srcOrd="1" destOrd="0" presId="urn:microsoft.com/office/officeart/2005/8/layout/vProcess5"/>
    <dgm:cxn modelId="{ADDF75E2-1483-7945-A514-71D19CE8F506}" type="presOf" srcId="{B4389CBC-7A1D-4D50-8B8C-C11BAC1FCF2F}" destId="{E5AF6AC5-4FFD-0E41-A064-DDE9E0FB608D}" srcOrd="1" destOrd="0" presId="urn:microsoft.com/office/officeart/2005/8/layout/vProcess5"/>
    <dgm:cxn modelId="{79B44EEA-8EDA-BB4B-9E06-694DEAADF45E}" type="presOf" srcId="{31D0F55C-683C-4165-9ECE-0DF8D2CAE881}" destId="{41BEF0E7-4AAA-2642-8C12-7B8599DEF412}" srcOrd="0" destOrd="0" presId="urn:microsoft.com/office/officeart/2005/8/layout/vProcess5"/>
    <dgm:cxn modelId="{40F066D6-292C-5E4C-A9EF-0790D468BCDC}" type="presParOf" srcId="{60E27020-82AD-044A-89CE-61042ADF8673}" destId="{B5F032B8-1606-5B47-9465-BC4D5BCF6DF6}" srcOrd="0" destOrd="0" presId="urn:microsoft.com/office/officeart/2005/8/layout/vProcess5"/>
    <dgm:cxn modelId="{2C26BC65-EF77-EF48-BBA4-844C1B80392A}" type="presParOf" srcId="{60E27020-82AD-044A-89CE-61042ADF8673}" destId="{41BEF0E7-4AAA-2642-8C12-7B8599DEF412}" srcOrd="1" destOrd="0" presId="urn:microsoft.com/office/officeart/2005/8/layout/vProcess5"/>
    <dgm:cxn modelId="{A51524B8-F1DE-4444-9550-A0FD71B1E085}" type="presParOf" srcId="{60E27020-82AD-044A-89CE-61042ADF8673}" destId="{CA615B9F-BE0A-794D-BACF-E22DDB5B8D18}" srcOrd="2" destOrd="0" presId="urn:microsoft.com/office/officeart/2005/8/layout/vProcess5"/>
    <dgm:cxn modelId="{AF2863B5-8C11-734A-9748-EA9A7E551423}" type="presParOf" srcId="{60E27020-82AD-044A-89CE-61042ADF8673}" destId="{B8724812-6949-D646-8AFA-A5929FF7E8E2}" srcOrd="3" destOrd="0" presId="urn:microsoft.com/office/officeart/2005/8/layout/vProcess5"/>
    <dgm:cxn modelId="{1D74D373-94AE-D941-A2FB-3264ACC11C43}" type="presParOf" srcId="{60E27020-82AD-044A-89CE-61042ADF8673}" destId="{7D804757-411A-0340-82D4-9FC5E502CAAD}" srcOrd="4" destOrd="0" presId="urn:microsoft.com/office/officeart/2005/8/layout/vProcess5"/>
    <dgm:cxn modelId="{AE2CF378-94A6-2C47-8706-3558C60468B3}" type="presParOf" srcId="{60E27020-82AD-044A-89CE-61042ADF8673}" destId="{4F4E8141-D915-DD46-B6EA-E45A0A26F44B}" srcOrd="5" destOrd="0" presId="urn:microsoft.com/office/officeart/2005/8/layout/vProcess5"/>
    <dgm:cxn modelId="{68BF9346-0030-E144-9E45-6281D9739D6A}" type="presParOf" srcId="{60E27020-82AD-044A-89CE-61042ADF8673}" destId="{FC69BB33-A9A9-854A-9ABF-BA27B187F336}" srcOrd="6" destOrd="0" presId="urn:microsoft.com/office/officeart/2005/8/layout/vProcess5"/>
    <dgm:cxn modelId="{883E594A-8CBF-7C45-9F58-415D211637BB}" type="presParOf" srcId="{60E27020-82AD-044A-89CE-61042ADF8673}" destId="{DC36E0B3-88AE-A64A-B226-9F81D678A02B}" srcOrd="7" destOrd="0" presId="urn:microsoft.com/office/officeart/2005/8/layout/vProcess5"/>
    <dgm:cxn modelId="{72E63F1C-E1D8-C143-96B5-6B9FC649D840}" type="presParOf" srcId="{60E27020-82AD-044A-89CE-61042ADF8673}" destId="{42EBF252-B79C-4443-9870-1B5B5CD4EE92}" srcOrd="8" destOrd="0" presId="urn:microsoft.com/office/officeart/2005/8/layout/vProcess5"/>
    <dgm:cxn modelId="{BE839E04-972B-6C41-BAD1-DC7C7F147D33}" type="presParOf" srcId="{60E27020-82AD-044A-89CE-61042ADF8673}" destId="{9EC412F5-7F4B-2346-A2B5-2C1E04C52DE9}" srcOrd="9" destOrd="0" presId="urn:microsoft.com/office/officeart/2005/8/layout/vProcess5"/>
    <dgm:cxn modelId="{2398F72C-92A4-584F-956D-69C44C4D8E19}" type="presParOf" srcId="{60E27020-82AD-044A-89CE-61042ADF8673}" destId="{E5AF6AC5-4FFD-0E41-A064-DDE9E0FB608D}" srcOrd="10" destOrd="0" presId="urn:microsoft.com/office/officeart/2005/8/layout/vProcess5"/>
    <dgm:cxn modelId="{BCAA94FC-C1D5-174E-BA46-B24D3FCA15C0}" type="presParOf" srcId="{60E27020-82AD-044A-89CE-61042ADF8673}" destId="{B249825E-AF2D-DC41-8D0D-D1C8946CE68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BEF0E7-4AAA-2642-8C12-7B8599DEF412}">
      <dsp:nvSpPr>
        <dsp:cNvPr id="0" name=""/>
        <dsp:cNvSpPr/>
      </dsp:nvSpPr>
      <dsp:spPr>
        <a:xfrm>
          <a:off x="0" y="0"/>
          <a:ext cx="8412480" cy="93564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b="1" kern="1200" dirty="0"/>
            <a:t>Kontekst:</a:t>
          </a:r>
          <a:br>
            <a:rPr lang="da-DK" sz="1700" kern="1200" dirty="0"/>
          </a:br>
          <a:r>
            <a:rPr lang="da-DK" sz="1700" i="1" kern="1200" dirty="0"/>
            <a:t>"Jeg er en HHX-elev, der lærer om grundlæggende programmering."</a:t>
          </a:r>
          <a:endParaRPr lang="en-US" sz="1700" kern="1200" dirty="0"/>
        </a:p>
      </dsp:txBody>
      <dsp:txXfrm>
        <a:off x="27404" y="27404"/>
        <a:ext cx="7323789" cy="880832"/>
      </dsp:txXfrm>
    </dsp:sp>
    <dsp:sp modelId="{CA615B9F-BE0A-794D-BACF-E22DDB5B8D18}">
      <dsp:nvSpPr>
        <dsp:cNvPr id="0" name=""/>
        <dsp:cNvSpPr/>
      </dsp:nvSpPr>
      <dsp:spPr>
        <a:xfrm>
          <a:off x="704545" y="1105757"/>
          <a:ext cx="8412480" cy="93564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b="1" kern="1200" dirty="0"/>
            <a:t>Specifik information:</a:t>
          </a:r>
          <a:br>
            <a:rPr lang="da-DK" sz="1700" kern="1200" dirty="0"/>
          </a:br>
          <a:r>
            <a:rPr lang="da-DK" sz="1700" i="1" kern="1200" dirty="0"/>
            <a:t>"Jeg vil gerne forstå forskellen mellem variabler og funktioner i programmering, og hvordan de kan bruges sammen."</a:t>
          </a:r>
          <a:endParaRPr lang="en-US" sz="1700" kern="1200" dirty="0"/>
        </a:p>
      </dsp:txBody>
      <dsp:txXfrm>
        <a:off x="731949" y="1133161"/>
        <a:ext cx="7044960" cy="880832"/>
      </dsp:txXfrm>
    </dsp:sp>
    <dsp:sp modelId="{B8724812-6949-D646-8AFA-A5929FF7E8E2}">
      <dsp:nvSpPr>
        <dsp:cNvPr id="0" name=""/>
        <dsp:cNvSpPr/>
      </dsp:nvSpPr>
      <dsp:spPr>
        <a:xfrm>
          <a:off x="1398574" y="2211514"/>
          <a:ext cx="8412480" cy="93564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b="1" kern="1200"/>
            <a:t>Formål/mål:</a:t>
          </a:r>
          <a:br>
            <a:rPr lang="da-DK" sz="1700" kern="1200"/>
          </a:br>
          <a:r>
            <a:rPr lang="da-DK" sz="1700" i="1" kern="1200"/>
            <a:t>"Målet er at kunne forklare det enkelt til mine klassekammerater og bruge det i en lille kodeøvelse."</a:t>
          </a:r>
          <a:endParaRPr lang="en-US" sz="1700" kern="1200"/>
        </a:p>
      </dsp:txBody>
      <dsp:txXfrm>
        <a:off x="1425978" y="2238918"/>
        <a:ext cx="7055475" cy="880832"/>
      </dsp:txXfrm>
    </dsp:sp>
    <dsp:sp modelId="{7D804757-411A-0340-82D4-9FC5E502CAAD}">
      <dsp:nvSpPr>
        <dsp:cNvPr id="0" name=""/>
        <dsp:cNvSpPr/>
      </dsp:nvSpPr>
      <dsp:spPr>
        <a:xfrm>
          <a:off x="2103119" y="3317271"/>
          <a:ext cx="8412480" cy="93564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b="1" kern="1200" dirty="0"/>
            <a:t>Svarformat:</a:t>
          </a:r>
          <a:br>
            <a:rPr lang="da-DK" sz="1700" kern="1200" dirty="0"/>
          </a:br>
          <a:r>
            <a:rPr lang="da-DK" sz="1700" i="1" kern="1200" dirty="0"/>
            <a:t>"Giv en kort forklaring i punktopstilling samt et simpelt kodeeksempel i JavaScript, hvor en variabel bruges i en funktion."</a:t>
          </a:r>
          <a:endParaRPr lang="en-US" sz="1700" kern="1200" dirty="0"/>
        </a:p>
      </dsp:txBody>
      <dsp:txXfrm>
        <a:off x="2130523" y="3344675"/>
        <a:ext cx="7044960" cy="880832"/>
      </dsp:txXfrm>
    </dsp:sp>
    <dsp:sp modelId="{4F4E8141-D915-DD46-B6EA-E45A0A26F44B}">
      <dsp:nvSpPr>
        <dsp:cNvPr id="0" name=""/>
        <dsp:cNvSpPr/>
      </dsp:nvSpPr>
      <dsp:spPr>
        <a:xfrm>
          <a:off x="7804313" y="716615"/>
          <a:ext cx="608166" cy="608166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7941150" y="716615"/>
        <a:ext cx="334492" cy="457645"/>
      </dsp:txXfrm>
    </dsp:sp>
    <dsp:sp modelId="{FC69BB33-A9A9-854A-9ABF-BA27B187F336}">
      <dsp:nvSpPr>
        <dsp:cNvPr id="0" name=""/>
        <dsp:cNvSpPr/>
      </dsp:nvSpPr>
      <dsp:spPr>
        <a:xfrm>
          <a:off x="8508858" y="1822372"/>
          <a:ext cx="608166" cy="608166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8645695" y="1822372"/>
        <a:ext cx="334492" cy="457645"/>
      </dsp:txXfrm>
    </dsp:sp>
    <dsp:sp modelId="{DC36E0B3-88AE-A64A-B226-9F81D678A02B}">
      <dsp:nvSpPr>
        <dsp:cNvPr id="0" name=""/>
        <dsp:cNvSpPr/>
      </dsp:nvSpPr>
      <dsp:spPr>
        <a:xfrm>
          <a:off x="9202888" y="2928129"/>
          <a:ext cx="608166" cy="608166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9339725" y="2928129"/>
        <a:ext cx="334492" cy="457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8937E-68F3-634D-9712-FB10B73DC09C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A7219-DBC7-764A-ACEC-EBF27CAEEA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18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8586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CA8924-9AC0-F941-AA74-FA36BEEA0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72B9F74-1F4A-7443-ABB4-580FEF134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76EBEF-08EC-7F4F-9C9E-C59C912EF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823774-C181-1847-BAC7-48D5357E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725694-92CC-CB48-B595-9940B21B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68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FC1957-2E4B-274C-AA05-1FF52D414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200FD0-9669-0843-B6A3-14F0E2E2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15B595-D93A-5B4D-B6D9-DAD60C77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952285-3ECA-8A4D-918F-9C3F4075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B94695-E5B3-6B45-9B1D-8D53F5E9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992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642E9E-57B7-7540-88A1-043758FF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7235A9-604D-C641-B277-A4338736E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54D66A-6D7B-4E4E-AD5F-634FD73E9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53E520-FD81-EA4D-904F-F07C762D8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67AEB1-0C1B-F14C-BF35-B5DA7E40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662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650CB-E19E-F543-B66D-1A0C7A6BF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3A8D0D-E714-A741-A08D-AA674A85A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98EDFC-CA7F-0148-95C0-DAAEA9BD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BF85BC-4B04-7E41-AC19-55888B31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7A65A23-9C46-9948-B880-AF8F9B851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0F8722-6038-FA40-AD95-D9CCEABD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06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EE144-890F-BF47-B40F-D363D56C5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C5C4D5-8137-694F-AD6D-DFECB2D5B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272DC2D-436B-1445-B6F0-AE6CC251C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44B2FCC-A13D-8E40-A255-5387B47BE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0624BD6-8440-6942-8747-F871546527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D9B56BD-091B-C24E-ACFB-D9984B07C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2CAF28C-5D91-E145-841F-44B3DC4BB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69EDE8D-90A7-8245-AEF1-B3D104656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18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65156-58AB-B545-80BC-28848EAB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9ADC80-3285-1C41-82DF-77AB352EB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F5588F4-F495-FC4A-B3B3-08EA6620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DAA8CDF-642F-5044-BBAB-46E52143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233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818F762-0397-9B4B-ACB2-757DCB50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C0B7B55-6A2A-3A49-82C2-92EEA766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00EBB2F-23AF-C64F-9A65-9D8ED8BEF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1933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D0999-6162-4A43-9E4E-CF716FD0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B0FED2-F2D7-5D4A-BF14-2138C1DF7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B4A71EA-2C47-E546-BCD6-079838E41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609E3D-B11A-8740-922B-49226BD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507407A-D877-0F4A-BCD7-763DC4C0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0DC5173-A78C-7541-AF00-8A1544853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762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ADA61-2968-334B-9EA3-4CD5DD842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C195525-A535-9442-AA2E-6FE0616013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83F005-FDAE-1240-A759-63A5DA964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5FC9BC-8023-5A4C-B40B-3963B488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525807E-CF9A-AA47-8FB4-F61D7D37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9F69E9-7B9B-214A-B4DA-BD740E3A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40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4FA5C-78C3-A044-A282-80AD3079F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191039-E94E-4547-8AF2-2251349D6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5DA5FE-5936-AB45-853F-CF62DA2F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B2A9B3-7971-6B4D-9426-DEE3A7EB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AEB304-7E61-2748-A94C-620154CC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05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AE6C89E-A4C5-B747-8299-100EECF97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04F3D65-2689-174E-8CA7-6C2F6F16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AC651D-122F-FB42-A199-612A52957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FC20BF-C3EB-CA40-A5A1-76308E0D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9E653E-D71B-E546-89C2-5F24B6C9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16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24CF4CB-8F1F-E342-84AF-DC8526050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9D8B64-CE05-6241-97C5-4ECD89CAC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FEB77B-CE48-F642-B390-B8EC48AC8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F6119-D73D-8847-83F0-727145B654D5}" type="datetimeFigureOut">
              <a:rPr lang="da-DK" smtClean="0"/>
              <a:t>26.02.2025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91C30B-502B-6741-B4EB-E3C02EA9B2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1D6B3D-CD12-D745-A461-618701B45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1105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s1VAtYZmG4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Rectangle 105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Från noll till kodare: En guide för att börja lära sig programmering - Computer Club Stockholm">
            <a:extLst>
              <a:ext uri="{FF2B5EF4-FFF2-40B4-BE49-F238E27FC236}">
                <a16:creationId xmlns:a16="http://schemas.microsoft.com/office/drawing/2014/main" id="{6892093E-A557-07BB-8D34-2CA6ECE4F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" t="9091" r="7118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7" name="Rectangle 105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F79AA2-119A-3317-1D07-5F7B9E07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noProof="0">
                <a:solidFill>
                  <a:schemeClr val="bg1"/>
                </a:solidFill>
              </a:rPr>
              <a:t>Hvordan kan AI hjælpe os med programmering?</a:t>
            </a:r>
          </a:p>
        </p:txBody>
      </p:sp>
      <p:sp>
        <p:nvSpPr>
          <p:cNvPr id="1059" name="Rectangle: Rounded Corners 105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87B8D6-6D9E-EB47-EB6E-314E6A4DB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noProof="0" dirty="0" err="1">
                <a:solidFill>
                  <a:schemeClr val="bg1"/>
                </a:solidFill>
              </a:rPr>
              <a:t>Informatik</a:t>
            </a:r>
            <a:r>
              <a:rPr lang="en-US" sz="2400" noProof="0" dirty="0">
                <a:solidFill>
                  <a:schemeClr val="bg1"/>
                </a:solidFill>
              </a:rPr>
              <a:t> C, </a:t>
            </a:r>
            <a:r>
              <a:rPr lang="en-US" sz="2400" noProof="0" dirty="0" err="1">
                <a:solidFill>
                  <a:schemeClr val="bg1"/>
                </a:solidFill>
              </a:rPr>
              <a:t>lektion</a:t>
            </a:r>
            <a:r>
              <a:rPr lang="en-US" sz="2400" noProof="0" dirty="0">
                <a:solidFill>
                  <a:schemeClr val="bg1"/>
                </a:solidFill>
              </a:rPr>
              <a:t> 2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BA89E05-A9EA-CCBE-411C-748502F98C30}"/>
              </a:ext>
            </a:extLst>
          </p:cNvPr>
          <p:cNvSpPr txBox="1"/>
          <p:nvPr/>
        </p:nvSpPr>
        <p:spPr>
          <a:xfrm>
            <a:off x="5312229" y="786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877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E0F74-30DA-CE26-6B4F-C0182F2F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1AA7BE18-2944-8B09-D741-AA25EBB2B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E7D295-C4FC-5E9D-BA63-51A4BAD5C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5400" dirty="0"/>
              <a:t>Agenda</a:t>
            </a:r>
          </a:p>
        </p:txBody>
      </p:sp>
      <p:sp>
        <p:nvSpPr>
          <p:cNvPr id="43" name="sketchy line">
            <a:extLst>
              <a:ext uri="{FF2B5EF4-FFF2-40B4-BE49-F238E27FC236}">
                <a16:creationId xmlns:a16="http://schemas.microsoft.com/office/drawing/2014/main" id="{FDC79F6F-7BA7-E340-13A4-BB0295D0A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adsholder til indhold 2">
            <a:extLst>
              <a:ext uri="{FF2B5EF4-FFF2-40B4-BE49-F238E27FC236}">
                <a16:creationId xmlns:a16="http://schemas.microsoft.com/office/drawing/2014/main" id="{8851E3BA-F288-2EB6-FA30-95EE2CF19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9589147" cy="4252202"/>
          </a:xfrm>
        </p:spPr>
        <p:txBody>
          <a:bodyPr anchor="t"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ℹ️ </a:t>
            </a:r>
            <a:r>
              <a:rPr lang="da-DK" sz="1600" b="1" dirty="0"/>
              <a:t>Introduktion </a:t>
            </a:r>
            <a:r>
              <a:rPr lang="da-DK" sz="1600" dirty="0"/>
              <a:t>–  15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👫 </a:t>
            </a:r>
            <a:r>
              <a:rPr lang="da-DK" sz="1600" b="1" dirty="0"/>
              <a:t>Øvelse 1 – </a:t>
            </a:r>
            <a:r>
              <a:rPr lang="da-DK" sz="1600" b="1" i="0" u="none" strike="noStrike" dirty="0">
                <a:effectLst/>
                <a:latin typeface="-webkit-standard"/>
              </a:rPr>
              <a:t>Brug AI til at rette fejl i kode </a:t>
            </a:r>
            <a:r>
              <a:rPr lang="da-DK" sz="1600" dirty="0"/>
              <a:t>– 15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💬 </a:t>
            </a:r>
            <a:r>
              <a:rPr lang="da-DK" sz="1600" b="1" dirty="0"/>
              <a:t>Opsamling </a:t>
            </a:r>
            <a:r>
              <a:rPr lang="da-DK" sz="1600" dirty="0"/>
              <a:t>– 5-10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☕️ </a:t>
            </a:r>
            <a:r>
              <a:rPr lang="da-DK" sz="1600" b="1" dirty="0"/>
              <a:t>Pause</a:t>
            </a:r>
            <a:r>
              <a:rPr lang="da-DK" sz="1600" dirty="0"/>
              <a:t> –  5-10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👫 </a:t>
            </a:r>
            <a:r>
              <a:rPr lang="da-DK" sz="1600" b="1" dirty="0"/>
              <a:t>Start på App-udvikling med AI </a:t>
            </a:r>
            <a:r>
              <a:rPr lang="da-DK" sz="1600" dirty="0"/>
              <a:t>– 25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🧠 </a:t>
            </a:r>
            <a:r>
              <a:rPr lang="da-DK" sz="1600" b="1" dirty="0"/>
              <a:t>Afrunding </a:t>
            </a:r>
            <a:r>
              <a:rPr lang="da-DK" sz="1600" dirty="0"/>
              <a:t>– 5 minutter</a:t>
            </a:r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32192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" name="Rectangle 1047">
            <a:extLst>
              <a:ext uri="{FF2B5EF4-FFF2-40B4-BE49-F238E27FC236}">
                <a16:creationId xmlns:a16="http://schemas.microsoft.com/office/drawing/2014/main" id="{F4F2FC05-7D27-410F-BDA9-ADF483136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50" name="Rectangle 1049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5457817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609687-4A34-74E4-C1E8-F57A4BB85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978408"/>
            <a:ext cx="4607052" cy="1106424"/>
          </a:xfrm>
        </p:spPr>
        <p:txBody>
          <a:bodyPr>
            <a:normAutofit/>
          </a:bodyPr>
          <a:lstStyle/>
          <a:p>
            <a:r>
              <a:rPr lang="da-DK" sz="2900" b="0" i="0" u="none" strike="noStrike">
                <a:effectLst/>
                <a:latin typeface="-webkit-standard"/>
              </a:rPr>
              <a:t>Deltag i Mentimeter</a:t>
            </a:r>
            <a:endParaRPr lang="da-DK" sz="2900"/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6" y="2185416"/>
            <a:ext cx="4446484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0FFB60-FDED-D6E2-EA0E-AE9FFD70A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6" y="2368296"/>
            <a:ext cx="4607052" cy="3502152"/>
          </a:xfrm>
        </p:spPr>
        <p:txBody>
          <a:bodyPr>
            <a:normAutofit/>
          </a:bodyPr>
          <a:lstStyle/>
          <a:p>
            <a:r>
              <a:rPr lang="da-DK" sz="1800" b="0" i="1" u="none" strike="noStrike" dirty="0">
                <a:effectLst/>
              </a:rPr>
              <a:t>Gå til</a:t>
            </a:r>
            <a:r>
              <a:rPr lang="da-DK" sz="1800" b="0" i="0" u="none" strike="noStrike" dirty="0">
                <a:effectLst/>
                <a:latin typeface="-webkit-standard"/>
              </a:rPr>
              <a:t> </a:t>
            </a:r>
            <a:r>
              <a:rPr lang="da-DK" sz="1800" b="1" i="0" u="none" strike="noStrike" dirty="0" err="1">
                <a:effectLst/>
              </a:rPr>
              <a:t>menti.com</a:t>
            </a:r>
            <a:br>
              <a:rPr lang="da-DK" sz="1800" dirty="0"/>
            </a:br>
            <a:r>
              <a:rPr lang="da-DK" sz="1800" b="0" i="0" u="none" strike="noStrike" dirty="0">
                <a:effectLst/>
                <a:latin typeface="-webkit-standard"/>
              </a:rPr>
              <a:t>🔹 </a:t>
            </a:r>
            <a:r>
              <a:rPr lang="da-DK" sz="1800" b="0" i="1" u="none" strike="noStrike" dirty="0">
                <a:effectLst/>
              </a:rPr>
              <a:t>Brug koden:</a:t>
            </a:r>
            <a:r>
              <a:rPr lang="da-DK" sz="1800" b="0" i="0" u="none" strike="noStrike" dirty="0">
                <a:effectLst/>
                <a:latin typeface="-webkit-standard"/>
              </a:rPr>
              <a:t> </a:t>
            </a:r>
            <a:r>
              <a:rPr lang="da-DK" sz="1800" b="1" dirty="0">
                <a:latin typeface="-webkit-standard"/>
              </a:rPr>
              <a:t>3465</a:t>
            </a:r>
            <a:r>
              <a:rPr lang="da-DK" sz="1800" b="1" i="0" u="none" strike="noStrike" dirty="0">
                <a:effectLst/>
              </a:rPr>
              <a:t> 7813</a:t>
            </a:r>
            <a:endParaRPr lang="da-DK" sz="1800" dirty="0"/>
          </a:p>
        </p:txBody>
      </p:sp>
      <p:pic>
        <p:nvPicPr>
          <p:cNvPr id="1028" name="Picture 4" descr="What is ChatGPT and why does it matter? Here's what you need to know.">
            <a:extLst>
              <a:ext uri="{FF2B5EF4-FFF2-40B4-BE49-F238E27FC236}">
                <a16:creationId xmlns:a16="http://schemas.microsoft.com/office/drawing/2014/main" id="{32679186-DAC1-B6C5-A1EC-706BEE340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" r="2096" b="3"/>
          <a:stretch/>
        </p:blipFill>
        <p:spPr bwMode="auto">
          <a:xfrm>
            <a:off x="6324599" y="10"/>
            <a:ext cx="5457817" cy="333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entimeter: An Educational Tool. In my last blog post I interviewed Dr… |  by Alexis Abner | Medium">
            <a:extLst>
              <a:ext uri="{FF2B5EF4-FFF2-40B4-BE49-F238E27FC236}">
                <a16:creationId xmlns:a16="http://schemas.microsoft.com/office/drawing/2014/main" id="{9780AA66-6BD5-41DD-2E23-F4F2D07BC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" r="2" b="2"/>
          <a:stretch/>
        </p:blipFill>
        <p:spPr bwMode="auto">
          <a:xfrm>
            <a:off x="6324590" y="3520439"/>
            <a:ext cx="5457817" cy="333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68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1A1C5D3-C053-4EE9-BE1A-419B6E27C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221673"/>
            <a:ext cx="8384770" cy="1332634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815A54-54AC-173F-024C-9B8FBABA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1" y="310343"/>
            <a:ext cx="7985759" cy="8688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ChatGPT Prompting Guide 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121140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ladsholder til indhold 5" descr="Et billede, der indeholder skærmbillede, tekst, Font/skrifttype, lys/lygte&#10;&#10;Indhold genereret af kunstig intelligens kan være forkert.">
            <a:hlinkClick r:id="rId2"/>
            <a:extLst>
              <a:ext uri="{FF2B5EF4-FFF2-40B4-BE49-F238E27FC236}">
                <a16:creationId xmlns:a16="http://schemas.microsoft.com/office/drawing/2014/main" id="{698DC141-52A3-F12B-E6B4-C7F521B91E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5572" y="2974274"/>
            <a:ext cx="11420856" cy="2426932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758F5CC2-1DB0-1192-FF85-FB5A68DF48E2}"/>
              </a:ext>
            </a:extLst>
          </p:cNvPr>
          <p:cNvSpPr txBox="1"/>
          <p:nvPr/>
        </p:nvSpPr>
        <p:spPr>
          <a:xfrm>
            <a:off x="385572" y="5529438"/>
            <a:ext cx="107256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Trin 1) Kontekst:</a:t>
            </a:r>
            <a:r>
              <a:rPr lang="da-DK" dirty="0"/>
              <a:t> Hvilken situation/emne drejer det sig om?</a:t>
            </a:r>
          </a:p>
          <a:p>
            <a:r>
              <a:rPr lang="da-DK" b="1" dirty="0"/>
              <a:t>Trin 2) Specifik information:</a:t>
            </a:r>
            <a:r>
              <a:rPr lang="da-DK" dirty="0"/>
              <a:t> Hvilke detaljer er vigtige?</a:t>
            </a:r>
          </a:p>
          <a:p>
            <a:r>
              <a:rPr lang="da-DK" b="1" dirty="0"/>
              <a:t>Trin 3) Formål/mål: </a:t>
            </a:r>
            <a:r>
              <a:rPr lang="da-DK" dirty="0"/>
              <a:t>Hvad er det ønskede resultat?</a:t>
            </a:r>
          </a:p>
          <a:p>
            <a:r>
              <a:rPr lang="da-DK" b="1" dirty="0"/>
              <a:t>Trin 4) Svarformat:</a:t>
            </a:r>
            <a:r>
              <a:rPr lang="da-DK" dirty="0"/>
              <a:t> Hvordan skal svaret præsenteres?</a:t>
            </a:r>
          </a:p>
        </p:txBody>
      </p:sp>
    </p:spTree>
    <p:extLst>
      <p:ext uri="{BB962C8B-B14F-4D97-AF65-F5344CB8AC3E}">
        <p14:creationId xmlns:p14="http://schemas.microsoft.com/office/powerpoint/2010/main" val="206808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3A57DD-3025-4889-2E86-622012214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C5AEEE1-409C-0431-A63F-74635C5A0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b="0" i="0" u="none" strike="noStrike">
                <a:effectLst/>
                <a:latin typeface="-webkit-standard"/>
              </a:rPr>
              <a:t>God prompt-struktur</a:t>
            </a:r>
            <a:endParaRPr lang="da-DK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EDED9B52-BF9A-459E-68F9-673ACDB0CC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7612552"/>
              </p:ext>
            </p:extLst>
          </p:nvPr>
        </p:nvGraphicFramePr>
        <p:xfrm>
          <a:off x="838200" y="1928813"/>
          <a:ext cx="10515600" cy="4252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9158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3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0C2133-2D2C-E6F2-BB5B-7415026EA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da-DK" sz="5400" b="0" i="0" u="none" strike="noStrike" dirty="0">
                <a:effectLst/>
                <a:latin typeface="-webkit-standard"/>
              </a:rPr>
              <a:t>Øvelse 1: Brug AI til at rette fejl i kode</a:t>
            </a:r>
            <a:endParaRPr lang="da-DK" sz="5400" dirty="0"/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02CEC1-B5ED-3D4D-2130-5D2B2D463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5849620" cy="39054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1500" b="1" i="0" u="none" strike="noStrike" dirty="0">
                <a:effectLst/>
              </a:rPr>
              <a:t>Opgavebeskrivelse: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500" b="1" i="0" u="none" strike="noStrike" dirty="0">
                <a:solidFill>
                  <a:srgbClr val="000000"/>
                </a:solidFill>
                <a:effectLst/>
              </a:rPr>
              <a:t>Start med skærmbillede 1</a:t>
            </a:r>
            <a:r>
              <a:rPr lang="da-DK" sz="1500" b="0" i="0" u="none" strike="noStrike" dirty="0">
                <a:solidFill>
                  <a:srgbClr val="000000"/>
                </a:solidFill>
                <a:effectLst/>
              </a:rPr>
              <a:t> – skærmen skal være hvid, og teksten skal sige </a:t>
            </a:r>
            <a:r>
              <a:rPr lang="da-DK" sz="1500" b="0" i="1" u="none" strike="noStrike" dirty="0">
                <a:solidFill>
                  <a:srgbClr val="000000"/>
                </a:solidFill>
                <a:effectLst/>
              </a:rPr>
              <a:t>"Tryk på knappen"</a:t>
            </a:r>
            <a:r>
              <a:rPr lang="da-DK" sz="1500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500" b="1" i="0" u="none" strike="noStrike" dirty="0">
                <a:solidFill>
                  <a:srgbClr val="000000"/>
                </a:solidFill>
                <a:effectLst/>
              </a:rPr>
              <a:t>Kopiér koden nedenfor</a:t>
            </a:r>
            <a:r>
              <a:rPr lang="da-DK" sz="1500" b="0" i="0" u="none" strike="noStrike" dirty="0">
                <a:solidFill>
                  <a:srgbClr val="000000"/>
                </a:solidFill>
                <a:effectLst/>
              </a:rPr>
              <a:t> og indsæt den i ChatGPT. Bed AI om at finde og rette fejlene</a:t>
            </a:r>
            <a:r>
              <a:rPr lang="da-DK" sz="1500" b="1" i="0" u="none" strike="noStrike" dirty="0">
                <a:effectLst/>
              </a:rPr>
              <a:t>:</a:t>
            </a:r>
            <a:r>
              <a:rPr lang="da-DK" sz="1500" dirty="0"/>
              <a:t> </a:t>
            </a:r>
            <a:r>
              <a:rPr lang="da-DK" sz="1500" b="0" i="0" u="none" strike="noStrike" dirty="0" err="1">
                <a:effectLst/>
              </a:rPr>
              <a:t>onEvent</a:t>
            </a:r>
            <a:r>
              <a:rPr lang="da-DK" sz="1500" b="0" i="0" u="none" strike="noStrike" dirty="0">
                <a:effectLst/>
              </a:rPr>
              <a:t>("</a:t>
            </a:r>
            <a:r>
              <a:rPr lang="da-DK" sz="1500" b="0" i="0" u="none" strike="noStrike" dirty="0" err="1">
                <a:effectLst/>
              </a:rPr>
              <a:t>myButton</a:t>
            </a:r>
            <a:r>
              <a:rPr lang="da-DK" sz="1500" b="0" i="0" u="none" strike="noStrike" dirty="0">
                <a:effectLst/>
              </a:rPr>
              <a:t>", "</a:t>
            </a:r>
            <a:r>
              <a:rPr lang="da-DK" sz="1500" b="0" i="0" u="none" strike="noStrike" dirty="0" err="1">
                <a:effectLst/>
              </a:rPr>
              <a:t>click</a:t>
            </a:r>
            <a:r>
              <a:rPr lang="da-DK" sz="1500" b="0" i="0" u="none" strike="noStrike" dirty="0">
                <a:effectLst/>
              </a:rPr>
              <a:t>", </a:t>
            </a:r>
            <a:r>
              <a:rPr lang="da-DK" sz="1500" b="0" i="0" u="none" strike="noStrike" dirty="0" err="1">
                <a:effectLst/>
              </a:rPr>
              <a:t>function</a:t>
            </a:r>
            <a:r>
              <a:rPr lang="da-DK" sz="1500" b="0" i="0" u="none" strike="noStrike" dirty="0">
                <a:effectLst/>
              </a:rPr>
              <a:t>() { </a:t>
            </a:r>
            <a:r>
              <a:rPr lang="da-DK" sz="1500" b="0" i="0" u="none" strike="noStrike" dirty="0" err="1">
                <a:effectLst/>
              </a:rPr>
              <a:t>setProperty</a:t>
            </a:r>
            <a:r>
              <a:rPr lang="da-DK" sz="1500" b="0" i="0" u="none" strike="noStrike" dirty="0">
                <a:effectLst/>
              </a:rPr>
              <a:t>("screen1", "</a:t>
            </a:r>
            <a:r>
              <a:rPr lang="da-DK" sz="1500" b="0" i="0" u="none" strike="noStrike" dirty="0" err="1">
                <a:effectLst/>
              </a:rPr>
              <a:t>background-color</a:t>
            </a:r>
            <a:r>
              <a:rPr lang="da-DK" sz="1500" b="0" i="0" u="none" strike="noStrike" dirty="0">
                <a:effectLst/>
              </a:rPr>
              <a:t>", "</a:t>
            </a:r>
            <a:r>
              <a:rPr lang="da-DK" sz="1500" b="0" i="0" u="none" strike="noStrike" dirty="0" err="1">
                <a:effectLst/>
              </a:rPr>
              <a:t>blue</a:t>
            </a:r>
            <a:r>
              <a:rPr lang="da-DK" sz="1500" b="0" i="0" u="none" strike="noStrike" dirty="0">
                <a:effectLst/>
              </a:rPr>
              <a:t>"); </a:t>
            </a:r>
            <a:r>
              <a:rPr lang="da-DK" sz="1500" b="0" i="0" u="none" strike="noStrike" dirty="0" err="1">
                <a:effectLst/>
              </a:rPr>
              <a:t>if</a:t>
            </a:r>
            <a:r>
              <a:rPr lang="da-DK" sz="1500" b="0" i="0" u="none" strike="noStrike" dirty="0">
                <a:effectLst/>
              </a:rPr>
              <a:t> (</a:t>
            </a:r>
            <a:r>
              <a:rPr lang="da-DK" sz="1500" b="0" i="0" u="none" strike="noStrike" dirty="0" err="1">
                <a:effectLst/>
              </a:rPr>
              <a:t>getText</a:t>
            </a:r>
            <a:r>
              <a:rPr lang="da-DK" sz="1500" b="0" i="0" u="none" strike="noStrike" dirty="0">
                <a:effectLst/>
              </a:rPr>
              <a:t>("label1") == "Tryk på knappen") { </a:t>
            </a:r>
            <a:r>
              <a:rPr lang="da-DK" sz="1500" b="0" i="0" u="none" strike="noStrike" dirty="0" err="1">
                <a:effectLst/>
              </a:rPr>
              <a:t>setText</a:t>
            </a:r>
            <a:r>
              <a:rPr lang="da-DK" sz="1500" b="0" i="0" u="none" strike="noStrike" dirty="0">
                <a:effectLst/>
              </a:rPr>
              <a:t>("label1", "Baggrunden er nu blå!"; } });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500" b="1" i="0" u="none" strike="noStrike" dirty="0">
                <a:solidFill>
                  <a:srgbClr val="000000"/>
                </a:solidFill>
                <a:effectLst/>
              </a:rPr>
              <a:t>Skriv en god prompt til AI</a:t>
            </a:r>
            <a:r>
              <a:rPr lang="da-DK" sz="1500" b="0" i="0" u="none" strike="noStrike" dirty="0">
                <a:solidFill>
                  <a:srgbClr val="000000"/>
                </a:solidFill>
                <a:effectLst/>
              </a:rPr>
              <a:t>, så du får en rettelse, der gør, at skærmbillede 2 vises, når du klikker på knappen.</a:t>
            </a:r>
          </a:p>
          <a:p>
            <a:pPr marL="0" indent="0">
              <a:buNone/>
            </a:pPr>
            <a:endParaRPr lang="da-DK" sz="1500" b="1" i="0" u="none" strike="noStrike" dirty="0">
              <a:effectLst/>
            </a:endParaRPr>
          </a:p>
          <a:p>
            <a:pPr marL="0" indent="0">
              <a:buNone/>
            </a:pPr>
            <a:r>
              <a:rPr lang="da-DK" sz="1500" b="1" i="0" u="none" strike="noStrike" dirty="0">
                <a:effectLst/>
              </a:rPr>
              <a:t>Diskutér bagefter:</a:t>
            </a:r>
            <a:endParaRPr lang="da-DK" sz="1500" b="0" i="0" u="none" strike="noStrike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a-DK" sz="1500" b="0" i="0" u="none" strike="noStrike" dirty="0">
                <a:effectLst/>
              </a:rPr>
              <a:t>Hvordan rettede AI fejlene?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500" b="0" i="0" u="none" strike="noStrike" dirty="0">
                <a:effectLst/>
              </a:rPr>
              <a:t>Gav AI en god forklaring?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500" b="0" i="0" u="none" strike="noStrike" dirty="0">
                <a:effectLst/>
              </a:rPr>
              <a:t>Hvordan kunne vi evt. forbedre vores prompt?</a:t>
            </a:r>
          </a:p>
          <a:p>
            <a:pPr>
              <a:buFont typeface="+mj-lt"/>
              <a:buAutoNum type="arabicPeriod"/>
            </a:pPr>
            <a:endParaRPr lang="da-DK" sz="1400" b="0" i="0" u="none" strike="noStrike" dirty="0">
              <a:effectLst/>
            </a:endParaRPr>
          </a:p>
        </p:txBody>
      </p:sp>
      <p:pic>
        <p:nvPicPr>
          <p:cNvPr id="9" name="Billede 8" descr="Et billede, der indeholder tekst, skærmbillede, multimedier, gadget&#10;&#10;Indhold genereret af kunstig intelligens kan være forkert.">
            <a:extLst>
              <a:ext uri="{FF2B5EF4-FFF2-40B4-BE49-F238E27FC236}">
                <a16:creationId xmlns:a16="http://schemas.microsoft.com/office/drawing/2014/main" id="{27F8A166-8713-B9C0-9D32-40A61298B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1857" y="2706624"/>
            <a:ext cx="2304192" cy="3905412"/>
          </a:xfrm>
          <a:prstGeom prst="rect">
            <a:avLst/>
          </a:prstGeom>
        </p:spPr>
      </p:pic>
      <p:pic>
        <p:nvPicPr>
          <p:cNvPr id="7" name="Billede 6" descr="Et billede, der indeholder tekst, skærmbillede, gadget, multimedier&#10;&#10;Indhold genereret af kunstig intelligens kan være forkert.">
            <a:extLst>
              <a:ext uri="{FF2B5EF4-FFF2-40B4-BE49-F238E27FC236}">
                <a16:creationId xmlns:a16="http://schemas.microsoft.com/office/drawing/2014/main" id="{2DD76164-3695-E37D-F99C-D62FA3ABC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5299" y="2706624"/>
            <a:ext cx="2304192" cy="3905412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27E6DA99-E11F-0FD2-2476-E66EC2EE1830}"/>
              </a:ext>
            </a:extLst>
          </p:cNvPr>
          <p:cNvSpPr txBox="1"/>
          <p:nvPr/>
        </p:nvSpPr>
        <p:spPr>
          <a:xfrm>
            <a:off x="6915712" y="2285045"/>
            <a:ext cx="212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/>
              <a:t>Skærmbillede 1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5ACBC9BE-ABAD-DA7F-11D7-342E5D638B7F}"/>
              </a:ext>
            </a:extLst>
          </p:cNvPr>
          <p:cNvSpPr txBox="1"/>
          <p:nvPr/>
        </p:nvSpPr>
        <p:spPr>
          <a:xfrm>
            <a:off x="9502172" y="2281997"/>
            <a:ext cx="220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/>
              <a:t>Skærmbillede 2</a:t>
            </a:r>
          </a:p>
        </p:txBody>
      </p:sp>
    </p:spTree>
    <p:extLst>
      <p:ext uri="{BB962C8B-B14F-4D97-AF65-F5344CB8AC3E}">
        <p14:creationId xmlns:p14="http://schemas.microsoft.com/office/powerpoint/2010/main" val="2454041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60B2B-77CF-6A21-F007-4C92759E6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40842AB-1B96-6847-854F-6430D9DDC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6F8D851-4D8B-6910-49FF-EA6E26672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D0B5DA0-E39F-4E4C-944E-5D4AD283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💬 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Opsamling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47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EAB319-7864-34DE-7B51-3BF16FE5B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☕️ 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Pause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90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25FD6DB1-D421-4E1E-211D-19E5E133684F}"/>
              </a:ext>
            </a:extLst>
          </p:cNvPr>
          <p:cNvSpPr txBox="1"/>
          <p:nvPr/>
        </p:nvSpPr>
        <p:spPr>
          <a:xfrm>
            <a:off x="836674" y="176902"/>
            <a:ext cx="10515600" cy="634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i="0" u="none" strike="noStrike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App-</a:t>
            </a:r>
            <a:r>
              <a:rPr lang="en-US" sz="5200" b="1" i="0" u="none" strike="noStrike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udvikling</a:t>
            </a:r>
            <a:r>
              <a:rPr lang="en-US" sz="5200" b="1" i="0" u="none" strike="noStrike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med AI</a:t>
            </a:r>
            <a:endParaRPr lang="en-US" sz="5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D00F7734-71DA-EB0C-6AFA-445EEBC1B1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352447"/>
              </p:ext>
            </p:extLst>
          </p:nvPr>
        </p:nvGraphicFramePr>
        <p:xfrm>
          <a:off x="-1" y="811205"/>
          <a:ext cx="12188951" cy="6046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1705">
                  <a:extLst>
                    <a:ext uri="{9D8B030D-6E8A-4147-A177-3AD203B41FA5}">
                      <a16:colId xmlns:a16="http://schemas.microsoft.com/office/drawing/2014/main" val="2122652823"/>
                    </a:ext>
                  </a:extLst>
                </a:gridCol>
                <a:gridCol w="6077246">
                  <a:extLst>
                    <a:ext uri="{9D8B030D-6E8A-4147-A177-3AD203B41FA5}">
                      <a16:colId xmlns:a16="http://schemas.microsoft.com/office/drawing/2014/main" val="2707314806"/>
                    </a:ext>
                  </a:extLst>
                </a:gridCol>
              </a:tblGrid>
              <a:tr h="1917830">
                <a:tc>
                  <a:txBody>
                    <a:bodyPr/>
                    <a:lstStyle/>
                    <a:p>
                      <a:pPr algn="l"/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Opgave 1: "Dagens </a:t>
                      </a:r>
                      <a:r>
                        <a:rPr lang="da-DK" sz="13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Madidé</a:t>
                      </a:r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( niveau 1)</a:t>
                      </a:r>
                    </a:p>
                    <a:p>
                      <a:pPr algn="l"/>
                      <a:endParaRPr lang="da-DK" sz="13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Problemformulering:</a:t>
                      </a:r>
                      <a:b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a-DK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 unge mangler inspiration til, hvad de skal spise. Hvordan kan vi lave en simpel app, der giver dem en idé til dagens måltid?</a:t>
                      </a:r>
                    </a:p>
                  </a:txBody>
                  <a:tcPr marL="49837" marR="49837" marT="24918" marB="24918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Krav til appen:</a:t>
                      </a:r>
                    </a:p>
                    <a:p>
                      <a:endParaRPr lang="da-DK" sz="13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Appen skal have en startskærm med en velkomstbesked.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 skal være en knap, der viser en tilfældig </a:t>
                      </a:r>
                      <a:r>
                        <a:rPr lang="da-DK" sz="13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madidé</a:t>
                      </a:r>
                      <a:r>
                        <a:rPr lang="da-DK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når brugeren trykker på den.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Madidéerne kan være enkle (fx "Pasta med tomatsovs" eller "Havregrød med frugt").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(Ekstra for dem, der vil udfordre sig selv): Tilføj billeder af retterne, emojis eller andre ønskede tilføjelser.</a:t>
                      </a:r>
                    </a:p>
                    <a:p>
                      <a:endParaRPr lang="da-DK" sz="1300" dirty="0">
                        <a:solidFill>
                          <a:schemeClr val="tx1"/>
                        </a:solidFill>
                      </a:endParaRPr>
                    </a:p>
                  </a:txBody>
                  <a:tcPr marL="49837" marR="49837" marT="24918" marB="24918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322657"/>
                  </a:ext>
                </a:extLst>
              </a:tr>
              <a:tr h="2170110">
                <a:tc>
                  <a:txBody>
                    <a:bodyPr/>
                    <a:lstStyle/>
                    <a:p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Opgave 2: "Quiz-app" (Niveau 2)</a:t>
                      </a:r>
                    </a:p>
                    <a:p>
                      <a:endParaRPr lang="da-DK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Problemformulering:</a:t>
                      </a:r>
                      <a:b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 unge kan godt lide quizzer. Hvordan kan vi lave en simpel quiz-app, hvor brugeren kan svare på et spørgsmål og få at vide, om de har svaret rigtigt eller forkert?</a:t>
                      </a:r>
                    </a:p>
                    <a:p>
                      <a:endParaRPr lang="da-DK" sz="1300" dirty="0">
                        <a:solidFill>
                          <a:schemeClr val="tx1"/>
                        </a:solidFill>
                      </a:endParaRPr>
                    </a:p>
                  </a:txBody>
                  <a:tcPr marL="49837" marR="49837" marT="24918" marB="24918">
                    <a:solidFill>
                      <a:srgbClr val="F9E66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Krav til appen:</a:t>
                      </a:r>
                    </a:p>
                    <a:p>
                      <a:endParaRPr lang="da-DK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Appen skal have en velkomstskærm med en startknap.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Når brugeren starter quizzen, skal der vises et spørgsmål med tre svarmuligheder (knapper).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Hvis brugeren trykker på det rigtige svar, vises en "Rigtigt!"-besked. Hvis brugeren trykker forkert, vises en "Forkert, prøv igen!"-besked.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(Ekstra for dem, der vil udfordre sig selv): Lav flere spørgsmål og få quizzen til at skifte spørgsmål, når brugeren svarer rigtigt.</a:t>
                      </a:r>
                    </a:p>
                    <a:p>
                      <a:endParaRPr lang="da-DK" sz="1300" dirty="0">
                        <a:solidFill>
                          <a:schemeClr val="tx1"/>
                        </a:solidFill>
                      </a:endParaRPr>
                    </a:p>
                  </a:txBody>
                  <a:tcPr marL="49837" marR="49837" marT="24918" marB="24918">
                    <a:solidFill>
                      <a:srgbClr val="F9E6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800648"/>
                  </a:ext>
                </a:extLst>
              </a:tr>
              <a:tr h="1958855">
                <a:tc>
                  <a:txBody>
                    <a:bodyPr/>
                    <a:lstStyle/>
                    <a:p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Opgave 3: "Reaktionstest" (Niveau 3)</a:t>
                      </a:r>
                      <a:endParaRPr lang="da-DK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a-DK" sz="13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Problemformulering:</a:t>
                      </a:r>
                      <a:b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 unge bruger tid på spil og konkurrencer. Hvordan kan vi lave en simpel app, der tester deres reaktionstid?</a:t>
                      </a:r>
                    </a:p>
                    <a:p>
                      <a:endParaRPr lang="da-DK" sz="1300" dirty="0">
                        <a:solidFill>
                          <a:schemeClr val="tx1"/>
                        </a:solidFill>
                      </a:endParaRPr>
                    </a:p>
                  </a:txBody>
                  <a:tcPr marL="49837" marR="49837" marT="24918" marB="24918">
                    <a:solidFill>
                      <a:srgbClr val="FF3C1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Krav til appen:</a:t>
                      </a:r>
                    </a:p>
                    <a:p>
                      <a:endParaRPr lang="da-DK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Appen har en "Start"-knap, der starter en timer.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Efter et tilfældigt tidsinterval (fx mellem 2-5 sekunder) skifter baggrunden farve, og brugeren skal trykke så hurtigt som muligt.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Appen viser brugerens reaktionstid i millisekunder.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da-DK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(Ekstra for dem, der vil udfordre sig selv): Tilføj en "High Score"-funktion, der gemmer den hurtigste tid.</a:t>
                      </a:r>
                    </a:p>
                    <a:p>
                      <a:endParaRPr lang="da-DK" sz="1300" dirty="0">
                        <a:solidFill>
                          <a:schemeClr val="tx1"/>
                        </a:solidFill>
                      </a:endParaRPr>
                    </a:p>
                  </a:txBody>
                  <a:tcPr marL="49837" marR="49837" marT="24918" marB="24918">
                    <a:solidFill>
                      <a:srgbClr val="FF3C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29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2816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C7EA99-0C73-5B2A-0091-7C4C680D1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 b="1" i="0" u="none" strike="noStrike" kern="1200" dirty="0">
                <a:effectLst/>
                <a:latin typeface="+mj-lt"/>
                <a:ea typeface="+mj-ea"/>
                <a:cs typeface="+mj-cs"/>
              </a:rPr>
              <a:t>App-</a:t>
            </a:r>
            <a:r>
              <a:rPr lang="en-US" sz="5200" b="1" i="0" u="none" strike="noStrike" kern="1200" dirty="0" err="1">
                <a:effectLst/>
                <a:latin typeface="+mj-lt"/>
                <a:ea typeface="+mj-ea"/>
                <a:cs typeface="+mj-cs"/>
              </a:rPr>
              <a:t>udvikling</a:t>
            </a:r>
            <a:r>
              <a:rPr lang="en-US" sz="5200" b="1" i="0" u="none" strike="noStrike" kern="1200" dirty="0">
                <a:effectLst/>
                <a:latin typeface="+mj-lt"/>
                <a:ea typeface="+mj-ea"/>
                <a:cs typeface="+mj-cs"/>
              </a:rPr>
              <a:t> med AI</a:t>
            </a:r>
            <a:endParaRPr lang="da-DK" sz="5200" dirty="0"/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64788B62-D984-DC1C-632E-A8DAD379D9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1216446"/>
              </p:ext>
            </p:extLst>
          </p:nvPr>
        </p:nvGraphicFramePr>
        <p:xfrm>
          <a:off x="838200" y="2039871"/>
          <a:ext cx="10515601" cy="4205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7331">
                  <a:extLst>
                    <a:ext uri="{9D8B030D-6E8A-4147-A177-3AD203B41FA5}">
                      <a16:colId xmlns:a16="http://schemas.microsoft.com/office/drawing/2014/main" val="1193375054"/>
                    </a:ext>
                  </a:extLst>
                </a:gridCol>
                <a:gridCol w="5308270">
                  <a:extLst>
                    <a:ext uri="{9D8B030D-6E8A-4147-A177-3AD203B41FA5}">
                      <a16:colId xmlns:a16="http://schemas.microsoft.com/office/drawing/2014/main" val="377446161"/>
                    </a:ext>
                  </a:extLst>
                </a:gridCol>
              </a:tblGrid>
              <a:tr h="39304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Problemformulering: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da-DK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a-D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Unge bruger apps til mange forskellige ting i deres hverdag. Hvordan kan vi designe en simpel app, der løser et problem, vi selv vælger?</a:t>
                      </a:r>
                    </a:p>
                    <a:p>
                      <a:endParaRPr lang="da-DK" sz="1800" dirty="0"/>
                    </a:p>
                  </a:txBody>
                  <a:tcPr marL="90562" marR="90562" marT="45281" marB="45281">
                    <a:solidFill>
                      <a:srgbClr val="A4C6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Krav til appen:</a:t>
                      </a:r>
                    </a:p>
                    <a:p>
                      <a:endParaRPr lang="da-DK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da-D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Vælg en problemstilling, som du synes er relevant for unge.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da-D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Lav en simpel app i App Lab, der forsøger at løse problemet.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da-D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Appen skal mindst have: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da-D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startskærm med en kort beskrivelse af, hvad den gør.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da-D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Knapper, tekstfelter eller andre funktioner, der gør den brugbar.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da-D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(Ekstra for dem, der vil udfordre sig selv): Lav en plan for, hvordan appen kunne videreudvikles med flere funktioner.</a:t>
                      </a:r>
                    </a:p>
                    <a:p>
                      <a:endParaRPr lang="da-DK" sz="1800" dirty="0"/>
                    </a:p>
                  </a:txBody>
                  <a:tcPr marL="90562" marR="90562" marT="45281" marB="45281">
                    <a:solidFill>
                      <a:srgbClr val="A4C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829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0110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3F48C0-C33D-4B28-C283-7857CC818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da-DK" sz="5400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🧠 </a:t>
            </a:r>
            <a:r>
              <a:rPr lang="da-DK" sz="5400" b="1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Afrunding</a:t>
            </a:r>
            <a:r>
              <a:rPr lang="da-DK" sz="5400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– 5 minutter</a:t>
            </a:r>
          </a:p>
        </p:txBody>
      </p:sp>
    </p:spTree>
    <p:extLst>
      <p:ext uri="{BB962C8B-B14F-4D97-AF65-F5344CB8AC3E}">
        <p14:creationId xmlns:p14="http://schemas.microsoft.com/office/powerpoint/2010/main" val="24577938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5B8CB9A-C4BD-9BBD-24FD-0E083B9E9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000" b="0" i="0" u="none" strike="noStrike" dirty="0">
                <a:effectLst/>
                <a:latin typeface="-webkit-standard"/>
              </a:rPr>
              <a:t>Eksempler på AI-værktøjer til kodning</a:t>
            </a:r>
            <a:endParaRPr lang="da-DK" sz="50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C75AC0-F5BC-88C0-6D14-0BA3E9B85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Kan forklare kode, foreslå løsninger og hjælpe med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debugging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GitHub Copilot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Integreret i kodeeditorer, genererer kode og hjælper med autokomplettering.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ChatSonic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GPT-4 baseret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chatbot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 med internetadgang, god til opdateret kodningshjælp.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Bing Chat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AI fra Microsoft, kan hjælpe med kodning og søge i dokumentation.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Google Bard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Google’s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 AI, understøtter flere programmeringssprog og hjælper med kodning.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Nova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AI-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chatbot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, der assisterer med programmering og generelle kodningsspørgsmål.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Frank – AI Chat Assistant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Kan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debugge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 kode og hjælpe med problemløsning.</a:t>
            </a:r>
            <a:endParaRPr lang="da-DK" sz="2000" noProof="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GPTutor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En Visual Studio Code-udvidelse, der forklarer kode og hjælper med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debugging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.</a:t>
            </a:r>
            <a:endParaRPr lang="da-DK" sz="2000" noProof="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ChatOn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En AI-assistent, der kan analysere og optimere kode.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SkoleGPT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AI designet til undervisning, hjælper elever med programmering på et pædagogisk niveau.</a:t>
            </a:r>
            <a:endParaRPr kumimoji="0" lang="da-DK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da-DK" sz="2000" b="0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7995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5279</TotalTime>
  <Words>990</Words>
  <Application>Microsoft Macintosh PowerPoint</Application>
  <PresentationFormat>Widescreen</PresentationFormat>
  <Paragraphs>87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8" baseType="lpstr">
      <vt:lpstr>-webkit-standard</vt:lpstr>
      <vt:lpstr>Aptos</vt:lpstr>
      <vt:lpstr>Arial</vt:lpstr>
      <vt:lpstr>Calibri</vt:lpstr>
      <vt:lpstr>Calibri Light</vt:lpstr>
      <vt:lpstr>Office-tema</vt:lpstr>
      <vt:lpstr>Hvordan kan AI hjælpe os med programmering?</vt:lpstr>
      <vt:lpstr>Agenda</vt:lpstr>
      <vt:lpstr>Deltag i Mentimeter</vt:lpstr>
      <vt:lpstr>ChatGPT Prompting Guide </vt:lpstr>
      <vt:lpstr>God prompt-struktur</vt:lpstr>
      <vt:lpstr>Øvelse 1: Brug AI til at rette fejl i kode</vt:lpstr>
      <vt:lpstr>💬 Opsamling</vt:lpstr>
      <vt:lpstr>☕️ Pause</vt:lpstr>
      <vt:lpstr>PowerPoint-præsentation</vt:lpstr>
      <vt:lpstr>App-udvikling med AI</vt:lpstr>
      <vt:lpstr>🧠 Afrunding – 5 minutter</vt:lpstr>
      <vt:lpstr>Eksempler på AI-værktøjer til kodning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Informatik </dc:title>
  <dc:creator>Armin Adrovic - ARAD</dc:creator>
  <cp:lastModifiedBy>Armin Adrovic - ARAD</cp:lastModifiedBy>
  <cp:revision>100</cp:revision>
  <dcterms:created xsi:type="dcterms:W3CDTF">2020-11-11T11:15:43Z</dcterms:created>
  <dcterms:modified xsi:type="dcterms:W3CDTF">2025-02-26T10:45:20Z</dcterms:modified>
</cp:coreProperties>
</file>