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355" r:id="rId2"/>
    <p:sldId id="382" r:id="rId3"/>
    <p:sldId id="453" r:id="rId4"/>
    <p:sldId id="456" r:id="rId5"/>
    <p:sldId id="457" r:id="rId6"/>
    <p:sldId id="460" r:id="rId7"/>
    <p:sldId id="465" r:id="rId8"/>
    <p:sldId id="462" r:id="rId9"/>
    <p:sldId id="452" r:id="rId10"/>
    <p:sldId id="466" r:id="rId11"/>
    <p:sldId id="449" r:id="rId12"/>
    <p:sldId id="389" r:id="rId13"/>
    <p:sldId id="450" r:id="rId14"/>
    <p:sldId id="451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yst layou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yst layout 3 - Markeri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Tema til typografi 1 - Markerin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ema til typografi 1 - Markerin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26"/>
    <p:restoredTop sz="94582"/>
  </p:normalViewPr>
  <p:slideViewPr>
    <p:cSldViewPr snapToGrid="0" snapToObjects="1">
      <p:cViewPr>
        <p:scale>
          <a:sx n="96" d="100"/>
          <a:sy n="96" d="100"/>
        </p:scale>
        <p:origin x="632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8937E-68F3-634D-9712-FB10B73DC09C}" type="datetimeFigureOut">
              <a:rPr lang="da-DK" smtClean="0"/>
              <a:t>09.03.2025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A7219-DBC7-764A-ACEC-EBF27CAEEA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18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8586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A7219-DBC7-764A-ACEC-EBF27CAEEA2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5107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A8924-9AC0-F941-AA74-FA36BEEA0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2B9F74-1F4A-7443-ABB4-580FEF134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76EBEF-08EC-7F4F-9C9E-C59C912EF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09.03.2025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823774-C181-1847-BAC7-48D5357E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725694-92CC-CB48-B595-9940B21B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8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C1957-2E4B-274C-AA05-1FF52D414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200FD0-9669-0843-B6A3-14F0E2E2B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15B595-D93A-5B4D-B6D9-DAD60C77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09.03.2025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952285-3ECA-8A4D-918F-9C3F4075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B94695-E5B3-6B45-9B1D-8D53F5E9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992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42E9E-57B7-7540-88A1-043758FF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7235A9-604D-C641-B277-A4338736E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54D66A-6D7B-4E4E-AD5F-634FD73E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09.03.2025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53E520-FD81-EA4D-904F-F07C762D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67AEB1-0C1B-F14C-BF35-B5DA7E40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662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650CB-E19E-F543-B66D-1A0C7A6B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3A8D0D-E714-A741-A08D-AA674A85A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C98EDFC-CA7F-0148-95C0-DAAEA9BD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BF85BC-4B04-7E41-AC19-55888B31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09.03.2025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7A65A23-9C46-9948-B880-AF8F9B851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0F8722-6038-FA40-AD95-D9CCEABD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06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EE144-890F-BF47-B40F-D363D56C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C5C4D5-8137-694F-AD6D-DFECB2D5B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272DC2D-436B-1445-B6F0-AE6CC251C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44B2FCC-A13D-8E40-A255-5387B47BE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0624BD6-8440-6942-8747-F87154652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9B56BD-091B-C24E-ACFB-D9984B07C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09.03.2025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2CAF28C-5D91-E145-841F-44B3DC4BB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69EDE8D-90A7-8245-AEF1-B3D104656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18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65156-58AB-B545-80BC-28848EAB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9ADC80-3285-1C41-82DF-77AB352EB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09.03.2025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F5588F4-F495-FC4A-B3B3-08EA6620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DAA8CDF-642F-5044-BBAB-46E52143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233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18F762-0397-9B4B-ACB2-757DCB50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09.03.2025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0B7B55-6A2A-3A49-82C2-92EEA766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00EBB2F-23AF-C64F-9A65-9D8ED8BE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193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D0999-6162-4A43-9E4E-CF716FD0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B0FED2-F2D7-5D4A-BF14-2138C1DF7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B4A71EA-2C47-E546-BCD6-079838E41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609E3D-B11A-8740-922B-49226BD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09.03.2025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507407A-D877-0F4A-BCD7-763DC4C0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0DC5173-A78C-7541-AF00-8A1544853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76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ADA61-2968-334B-9EA3-4CD5DD842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C195525-A535-9442-AA2E-6FE0616013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83F005-FDAE-1240-A759-63A5DA964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5FC9BC-8023-5A4C-B40B-3963B488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09.03.2025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525807E-CF9A-AA47-8FB4-F61D7D37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9F69E9-7B9B-214A-B4DA-BD740E3A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40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4FA5C-78C3-A044-A282-80AD3079F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191039-E94E-4547-8AF2-2251349D6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5DA5FE-5936-AB45-853F-CF62DA2F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09.03.2025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B2A9B3-7971-6B4D-9426-DEE3A7EB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AEB304-7E61-2748-A94C-620154CC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05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AE6C89E-A4C5-B747-8299-100EECF97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04F3D65-2689-174E-8CA7-6C2F6F161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AC651D-122F-FB42-A199-612A52957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6119-D73D-8847-83F0-727145B654D5}" type="datetimeFigureOut">
              <a:rPr lang="da-DK" smtClean="0"/>
              <a:t>09.03.2025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FC20BF-C3EB-CA40-A5A1-76308E0D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9E653E-D71B-E546-89C2-5F24B6C9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16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24CF4CB-8F1F-E342-84AF-DC852605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9D8B64-CE05-6241-97C5-4ECD89CAC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FEB77B-CE48-F642-B390-B8EC48AC8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6119-D73D-8847-83F0-727145B654D5}" type="datetimeFigureOut">
              <a:rPr lang="da-DK" smtClean="0"/>
              <a:t>09.03.2025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91C30B-502B-6741-B4EB-E3C02EA9B2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1D6B3D-CD12-D745-A461-618701B45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DB44B-0945-7944-BF0D-C13908ADC3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110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ibco365-my.sharepoint.com/:u:/g/personal/arad_ibc_dk/EQnQS_p2oNdIlDIw8btzFdABH6HVqevKHHSHRJd8M4YCjQ?e=lgbUg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892093E-A557-07BB-8D34-2CA6ECE4F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21875" b="21875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7" name="Rectangle 105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F79AA2-119A-3317-1D07-5F7B9E07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noProof="0" dirty="0" err="1">
                <a:solidFill>
                  <a:schemeClr val="bg1"/>
                </a:solidFill>
              </a:rPr>
              <a:t>Databaser</a:t>
            </a:r>
            <a:endParaRPr lang="en-US" sz="6600" b="1" noProof="0" dirty="0">
              <a:solidFill>
                <a:schemeClr val="bg1"/>
              </a:solidFill>
            </a:endParaRPr>
          </a:p>
        </p:txBody>
      </p:sp>
      <p:sp>
        <p:nvSpPr>
          <p:cNvPr id="1059" name="Rectangle: Rounded Corners 105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87B8D6-6D9E-EB47-EB6E-314E6A4DB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noProof="0" dirty="0" err="1">
                <a:solidFill>
                  <a:schemeClr val="bg1"/>
                </a:solidFill>
              </a:rPr>
              <a:t>Informatik</a:t>
            </a:r>
            <a:r>
              <a:rPr lang="en-US" sz="2400" noProof="0" dirty="0">
                <a:solidFill>
                  <a:schemeClr val="bg1"/>
                </a:solidFill>
              </a:rPr>
              <a:t> C, </a:t>
            </a:r>
            <a:r>
              <a:rPr lang="en-US" sz="2400" noProof="0" dirty="0" err="1">
                <a:solidFill>
                  <a:schemeClr val="bg1"/>
                </a:solidFill>
              </a:rPr>
              <a:t>lektion</a:t>
            </a:r>
            <a:r>
              <a:rPr lang="en-US" sz="2400" noProof="0" dirty="0">
                <a:solidFill>
                  <a:schemeClr val="bg1"/>
                </a:solidFill>
              </a:rPr>
              <a:t> 2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BA89E05-A9EA-CCBE-411C-748502F98C30}"/>
              </a:ext>
            </a:extLst>
          </p:cNvPr>
          <p:cNvSpPr txBox="1"/>
          <p:nvPr/>
        </p:nvSpPr>
        <p:spPr>
          <a:xfrm>
            <a:off x="5312229" y="786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877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E0F74-30DA-CE26-6B4F-C0182F2F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E7D295-C4FC-5E9D-BA63-51A4BAD5C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b="1" dirty="0"/>
              <a:t>Agenda</a:t>
            </a:r>
          </a:p>
        </p:txBody>
      </p:sp>
      <p:sp>
        <p:nvSpPr>
          <p:cNvPr id="64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8851E3BA-F288-2EB6-FA30-95EE2CF19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2200" dirty="0"/>
          </a:p>
          <a:p>
            <a:pPr marL="457200" indent="-45720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ℹ️</a:t>
            </a:r>
            <a:r>
              <a:rPr lang="da-DK" sz="2200" b="1" i="0" u="none" strike="noStrike" dirty="0">
                <a:effectLst/>
              </a:rPr>
              <a:t> </a:t>
            </a:r>
            <a:r>
              <a:rPr lang="da-DK" sz="2200" b="1" dirty="0"/>
              <a:t>K</a:t>
            </a:r>
            <a:r>
              <a:rPr lang="da-DK" sz="2200" b="1" i="0" u="none" strike="noStrike" dirty="0">
                <a:effectLst/>
              </a:rPr>
              <a:t>ort opsummering fra sidst</a:t>
            </a:r>
            <a:r>
              <a:rPr lang="da-DK" sz="2200" b="0" i="0" u="none" strike="noStrike" dirty="0">
                <a:effectLst/>
              </a:rPr>
              <a:t> (5 min)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 </a:t>
            </a:r>
            <a:r>
              <a:rPr lang="da-DK" sz="2200" b="1" i="0" u="none" strike="noStrike" dirty="0">
                <a:effectLst/>
              </a:rPr>
              <a:t>🖥 Introduktion til relationsdatabaser </a:t>
            </a:r>
            <a:r>
              <a:rPr lang="da-DK" sz="2200" i="0" u="none" strike="noStrike" dirty="0">
                <a:effectLst/>
              </a:rPr>
              <a:t>(10min)</a:t>
            </a:r>
            <a:endParaRPr lang="da-DK" sz="2200" b="1" i="0" u="none" strike="noStrike" dirty="0">
              <a:effectLst/>
            </a:endParaRPr>
          </a:p>
          <a:p>
            <a:pPr marL="457200" indent="-45720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👫 </a:t>
            </a:r>
            <a:r>
              <a:rPr lang="da-DK" sz="2200" b="1" i="0" u="none" strike="noStrike" dirty="0">
                <a:effectLst/>
              </a:rPr>
              <a:t>Gruppeopgave : Arbejd med en relationsdatabase </a:t>
            </a:r>
            <a:r>
              <a:rPr lang="da-DK" sz="2200" b="0" i="0" u="none" strike="noStrike" dirty="0">
                <a:effectLst/>
              </a:rPr>
              <a:t>(30 min)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☕️ </a:t>
            </a:r>
            <a:r>
              <a:rPr lang="da-DK" sz="2200" b="1" i="0" u="none" strike="noStrike" dirty="0">
                <a:effectLst/>
              </a:rPr>
              <a:t>Pause</a:t>
            </a:r>
            <a:r>
              <a:rPr lang="da-DK" sz="2200" b="0" i="0" u="none" strike="noStrike" dirty="0">
                <a:effectLst/>
              </a:rPr>
              <a:t> (10 min)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👫 </a:t>
            </a:r>
            <a:r>
              <a:rPr lang="da-DK" sz="2200" b="1" i="0" u="none" strike="noStrike" dirty="0">
                <a:effectLst/>
              </a:rPr>
              <a:t>Gruppeopgave : Fortsætte gruppeopgaven  </a:t>
            </a:r>
            <a:r>
              <a:rPr lang="da-DK" sz="2200" b="0" i="0" u="none" strike="noStrike" dirty="0">
                <a:effectLst/>
              </a:rPr>
              <a:t>(30 min)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💬 </a:t>
            </a:r>
            <a:r>
              <a:rPr lang="da-DK" sz="2200" b="1" i="0" u="none" strike="noStrike" dirty="0">
                <a:effectLst/>
              </a:rPr>
              <a:t>Opsamling og gennemgang af opgaveløsning</a:t>
            </a:r>
            <a:r>
              <a:rPr lang="da-DK" sz="2200" b="0" i="0" u="none" strike="noStrike" dirty="0">
                <a:effectLst/>
              </a:rPr>
              <a:t> (10 min)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🧠 </a:t>
            </a:r>
            <a:r>
              <a:rPr lang="da-DK" sz="2200" b="1" i="0" u="none" strike="noStrike" dirty="0">
                <a:effectLst/>
              </a:rPr>
              <a:t>Evaluering og afslutning</a:t>
            </a:r>
            <a:r>
              <a:rPr lang="da-DK" sz="2200" b="0" i="0" u="none" strike="noStrike" dirty="0">
                <a:effectLst/>
              </a:rPr>
              <a:t> (5 min)</a:t>
            </a:r>
          </a:p>
          <a:p>
            <a:pPr marL="0" indent="0">
              <a:buNone/>
            </a:pPr>
            <a:endParaRPr lang="da-DK" sz="2200" b="0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192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95EF6ED-DBDE-309F-AD48-F9AAEE9C2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a-DK" sz="3800" b="1" i="0" u="none" strike="noStrike" dirty="0">
                <a:effectLst/>
                <a:latin typeface="-webkit-standard"/>
              </a:rPr>
              <a:t>Hurtigt tilbageblik: Hvad er en database?</a:t>
            </a:r>
            <a:endParaRPr lang="da-DK" sz="3800" b="1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D81821-8C7D-8C49-CA2F-830C2A318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da-DK" sz="2200" b="0" i="0" u="none" strike="noStrike" dirty="0">
                <a:effectLst/>
                <a:latin typeface="-webkit-standard"/>
              </a:rPr>
              <a:t>Kort repetition af, hvad en database er, og eksempler fra hverdagen.</a:t>
            </a:r>
            <a:endParaRPr lang="da-DK" sz="2200" dirty="0"/>
          </a:p>
        </p:txBody>
      </p:sp>
      <p:pic>
        <p:nvPicPr>
          <p:cNvPr id="4" name="Picture 2" descr="Top 6 Database Challenges and Solutions">
            <a:extLst>
              <a:ext uri="{FF2B5EF4-FFF2-40B4-BE49-F238E27FC236}">
                <a16:creationId xmlns:a16="http://schemas.microsoft.com/office/drawing/2014/main" id="{D88A66BF-B666-ACBC-F591-847F3275E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" r="35854" b="-1"/>
          <a:stretch/>
        </p:blipFill>
        <p:spPr bwMode="auto">
          <a:xfrm>
            <a:off x="6145468" y="640080"/>
            <a:ext cx="5366127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38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D632FB-5A3A-E3A3-D651-4B5C4B73C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a-DK" sz="5400" b="1" i="0" u="none" strike="noStrike" dirty="0">
                <a:effectLst/>
                <a:latin typeface="-webkit-standard"/>
              </a:rPr>
              <a:t>Flad database</a:t>
            </a:r>
            <a:endParaRPr lang="da-DK" sz="5400" b="1" dirty="0"/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8766E1B-46F0-5D93-6101-63E6F0D99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da-DK" sz="2200" dirty="0"/>
              <a:t>Kundenummer, fornavn, efternavn, adresse, postnummer, by, telefonnummer og e-mail er i samme tabel.</a:t>
            </a:r>
          </a:p>
          <a:p>
            <a:pPr marL="0" indent="0">
              <a:buNone/>
            </a:pPr>
            <a:endParaRPr lang="da-DK" sz="2200" dirty="0"/>
          </a:p>
          <a:p>
            <a:r>
              <a:rPr lang="da-DK" sz="2200" b="1" dirty="0"/>
              <a:t>Problem: </a:t>
            </a:r>
            <a:r>
              <a:rPr lang="da-DK" sz="2200" dirty="0"/>
              <a:t>Data bliver gentaget (hvis to kunder har samme postnummer, gentages bynavnet).</a:t>
            </a:r>
          </a:p>
          <a:p>
            <a:r>
              <a:rPr lang="da-DK" sz="2200" b="1" dirty="0"/>
              <a:t>Konsekvens: </a:t>
            </a:r>
            <a:r>
              <a:rPr lang="da-DK" sz="2200" dirty="0"/>
              <a:t>Svært at vedligeholde, risiko for fejl og unødvendigt meget data.</a:t>
            </a:r>
          </a:p>
        </p:txBody>
      </p:sp>
      <p:pic>
        <p:nvPicPr>
          <p:cNvPr id="5" name="Pladsholder til indhold 4" descr="Et billede, der indeholder tekst, skærmbillede, diagram, cirkel&#10;&#10;Indhold genereret af kunstig intelligens kan være forkert.">
            <a:extLst>
              <a:ext uri="{FF2B5EF4-FFF2-40B4-BE49-F238E27FC236}">
                <a16:creationId xmlns:a16="http://schemas.microsoft.com/office/drawing/2014/main" id="{22E9FAA0-7B2D-F01B-3590-F4D91AD0E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291" y="640080"/>
            <a:ext cx="3402482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598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5AFC50D-E794-DA64-4090-24BED8346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40080"/>
            <a:ext cx="5120507" cy="1481328"/>
          </a:xfrm>
        </p:spPr>
        <p:txBody>
          <a:bodyPr anchor="b">
            <a:normAutofit/>
          </a:bodyPr>
          <a:lstStyle/>
          <a:p>
            <a:r>
              <a:rPr lang="da-DK" sz="5000" b="1" i="0" u="none" strike="noStrike" dirty="0">
                <a:effectLst/>
              </a:rPr>
              <a:t>Relationsdatabase</a:t>
            </a:r>
            <a:endParaRPr lang="da-DK" sz="5000" b="1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EF1540-9BBE-04D2-EAAA-E9DD64404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2000" i="0" u="none" strike="noStrike" dirty="0">
                <a:effectLst/>
              </a:rPr>
              <a:t>Data opdelt i flere tabeller med relationer. Kunder-tabellen indeholder kun oplysninger om kunden, uden bynavn. Postnummer-tabellen indeholder postnummer og bynavn, så byer ikke gentages flere gange.</a:t>
            </a:r>
          </a:p>
          <a:p>
            <a:pPr marL="0" indent="0">
              <a:buNone/>
            </a:pPr>
            <a:endParaRPr lang="da-DK" sz="2000" i="0" u="none" strike="noStrike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a-DK" sz="2000" b="1" i="0" u="none" strike="noStrike" dirty="0">
                <a:effectLst/>
              </a:rPr>
              <a:t>Relation: </a:t>
            </a:r>
            <a:r>
              <a:rPr lang="da-DK" sz="2000" i="0" u="none" strike="noStrike" dirty="0">
                <a:effectLst/>
              </a:rPr>
              <a:t>Kundens postnummer kobler de to tabeller sammen via en fremmednøgle.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000" b="1" i="0" u="none" strike="noStrike" dirty="0">
                <a:effectLst/>
              </a:rPr>
              <a:t>Fordel: </a:t>
            </a:r>
            <a:r>
              <a:rPr lang="da-DK" sz="2000" i="0" u="none" strike="noStrike" dirty="0">
                <a:effectLst/>
              </a:rPr>
              <a:t>Data er mere struktureret, ingen redundans, og systemet er lettere at opdatere.</a:t>
            </a:r>
          </a:p>
          <a:p>
            <a:endParaRPr lang="da-DK" sz="2000" dirty="0"/>
          </a:p>
        </p:txBody>
      </p:sp>
      <p:pic>
        <p:nvPicPr>
          <p:cNvPr id="4" name="Billede 3" descr="Et billede, der indeholder diagram, skærmbillede, cirkel, linje/række&#10;&#10;Indhold genereret af kunstig intelligens kan være forkert.">
            <a:extLst>
              <a:ext uri="{FF2B5EF4-FFF2-40B4-BE49-F238E27FC236}">
                <a16:creationId xmlns:a16="http://schemas.microsoft.com/office/drawing/2014/main" id="{22D33613-1C98-77B3-6238-39A64C111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729897"/>
            <a:ext cx="5458968" cy="3398206"/>
          </a:xfrm>
          <a:prstGeom prst="rect">
            <a:avLst/>
          </a:prstGeom>
        </p:spPr>
      </p:pic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0646A9B6-5E0B-6452-399F-25D68D84E2CE}"/>
              </a:ext>
            </a:extLst>
          </p:cNvPr>
          <p:cNvCxnSpPr>
            <a:cxnSpLocks/>
          </p:cNvCxnSpPr>
          <p:nvPr/>
        </p:nvCxnSpPr>
        <p:spPr>
          <a:xfrm>
            <a:off x="6204142" y="3802625"/>
            <a:ext cx="581030" cy="313383"/>
          </a:xfrm>
          <a:prstGeom prst="line">
            <a:avLst/>
          </a:prstGeom>
          <a:ln w="15875" cap="flat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AEE98ADA-E933-751B-E3EA-836F02AAE8B4}"/>
              </a:ext>
            </a:extLst>
          </p:cNvPr>
          <p:cNvCxnSpPr/>
          <p:nvPr/>
        </p:nvCxnSpPr>
        <p:spPr>
          <a:xfrm flipH="1">
            <a:off x="6252716" y="3802625"/>
            <a:ext cx="483882" cy="35626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795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B47805-E13C-6678-2037-976628804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a-DK" sz="4200" b="1" i="0" u="none" strike="noStrike" dirty="0">
                <a:effectLst/>
                <a:latin typeface="-webkit-standard"/>
              </a:rPr>
              <a:t>Primærnøgler: Hvad gør dem så vigtige?</a:t>
            </a:r>
            <a:endParaRPr lang="da-DK" sz="4200" b="1" dirty="0"/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06669A-7FEA-A0BA-1B8E-F81A61B11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2200" b="0" i="0" u="none" strike="noStrike" dirty="0">
                <a:effectLst/>
                <a:latin typeface="-webkit-standard"/>
              </a:rPr>
              <a:t>🔑 Hvad er en primærnøgle?</a:t>
            </a:r>
            <a:endParaRPr lang="da-DK" sz="2200" dirty="0"/>
          </a:p>
          <a:p>
            <a:r>
              <a:rPr lang="da-DK" sz="2200" dirty="0"/>
              <a:t>En primærnøgle er en unik identifikator for hver række i en tabel, der sikrer, at ingen dubletter opstår. Primærnøglen i dette tilfælde er kundenummer.</a:t>
            </a:r>
          </a:p>
          <a:p>
            <a:r>
              <a:rPr lang="da-DK" sz="2200" dirty="0"/>
              <a:t>Bruges til at forbinde tabeller i relationelle database</a:t>
            </a:r>
          </a:p>
        </p:txBody>
      </p:sp>
      <p:pic>
        <p:nvPicPr>
          <p:cNvPr id="4" name="Pladsholder til indhold 4" descr="Et billede, der indeholder tekst, skærmbillede, diagram, cirkel&#10;&#10;Indhold genereret af kunstig intelligens kan være forkert.">
            <a:extLst>
              <a:ext uri="{FF2B5EF4-FFF2-40B4-BE49-F238E27FC236}">
                <a16:creationId xmlns:a16="http://schemas.microsoft.com/office/drawing/2014/main" id="{49DECC48-8A31-5CAA-FE54-4DFC099F8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291" y="640080"/>
            <a:ext cx="3402482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14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889376-F9E7-E3A4-A4AC-57AA47724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52929F-674D-6235-2B32-9CC11268D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a-DK" sz="5400" b="1" dirty="0">
                <a:latin typeface="-webkit-standard"/>
              </a:rPr>
              <a:t>F</a:t>
            </a:r>
            <a:r>
              <a:rPr lang="da-DK" sz="5400" b="1" i="0" u="none" strike="noStrike" dirty="0">
                <a:effectLst/>
                <a:latin typeface="-webkit-standard"/>
              </a:rPr>
              <a:t>remmednøgle</a:t>
            </a:r>
            <a:endParaRPr lang="da-DK" sz="5400" b="1" dirty="0"/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127B31-F780-884A-BB49-90848FECF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da-DK" sz="2400" b="1" dirty="0"/>
              <a:t>Postnummer</a:t>
            </a:r>
            <a:r>
              <a:rPr lang="da-DK" sz="2400" dirty="0"/>
              <a:t> i Kunder-tabellen er en fremmednøgle, der refererer til Postnummer i Postnummer-tabellen.</a:t>
            </a:r>
          </a:p>
          <a:p>
            <a:r>
              <a:rPr lang="da-DK" sz="2400" b="1" dirty="0"/>
              <a:t>Relationen</a:t>
            </a:r>
            <a:r>
              <a:rPr lang="da-DK" sz="2400" dirty="0"/>
              <a:t> er 1:M (et postnummer kan have mange kunder).</a:t>
            </a:r>
          </a:p>
        </p:txBody>
      </p:sp>
      <p:pic>
        <p:nvPicPr>
          <p:cNvPr id="4" name="Billede 3" descr="Et billede, der indeholder diagram, skærmbillede, cirkel, linje/række&#10;&#10;Indhold genereret af kunstig intelligens kan være forkert.">
            <a:extLst>
              <a:ext uri="{FF2B5EF4-FFF2-40B4-BE49-F238E27FC236}">
                <a16:creationId xmlns:a16="http://schemas.microsoft.com/office/drawing/2014/main" id="{9D26D1E4-25A6-91A2-D396-E6BF70029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729897"/>
            <a:ext cx="5458968" cy="3398206"/>
          </a:xfrm>
          <a:prstGeom prst="rect">
            <a:avLst/>
          </a:prstGeom>
        </p:spPr>
      </p:pic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3109C64F-5A00-64C8-4D89-5279E797B5A5}"/>
              </a:ext>
            </a:extLst>
          </p:cNvPr>
          <p:cNvCxnSpPr/>
          <p:nvPr/>
        </p:nvCxnSpPr>
        <p:spPr>
          <a:xfrm flipH="1">
            <a:off x="6252716" y="3802625"/>
            <a:ext cx="483882" cy="35626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430A5EA0-B0D9-7318-A799-7788B556110D}"/>
              </a:ext>
            </a:extLst>
          </p:cNvPr>
          <p:cNvCxnSpPr>
            <a:cxnSpLocks/>
          </p:cNvCxnSpPr>
          <p:nvPr/>
        </p:nvCxnSpPr>
        <p:spPr>
          <a:xfrm>
            <a:off x="6204142" y="3802625"/>
            <a:ext cx="581030" cy="313383"/>
          </a:xfrm>
          <a:prstGeom prst="line">
            <a:avLst/>
          </a:prstGeom>
          <a:ln w="15875" cap="flat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310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7D16C6-BA3F-5E16-9DE0-52B4E0F47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Eksempel: Ordre-system i en webshop</a:t>
            </a:r>
            <a:endParaRPr lang="da-DK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DE509B-2521-5978-5DEE-486BEE18F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30930"/>
          </a:xfrm>
        </p:spPr>
        <p:txBody>
          <a:bodyPr>
            <a:normAutofit/>
          </a:bodyPr>
          <a:lstStyle/>
          <a:p>
            <a:r>
              <a:rPr lang="da-DK" sz="2500" b="0" i="0" u="none" strike="noStrike" dirty="0">
                <a:solidFill>
                  <a:srgbClr val="000000"/>
                </a:solidFill>
                <a:effectLst/>
              </a:rPr>
              <a:t>Ordrer-tabellen (med en primærnøgle):</a:t>
            </a:r>
          </a:p>
          <a:p>
            <a:pPr marL="0" indent="0">
              <a:buNone/>
            </a:pPr>
            <a:endParaRPr lang="da-DK" sz="2500" b="0" i="0" u="none" strike="noStrike" dirty="0">
              <a:solidFill>
                <a:srgbClr val="000000"/>
              </a:solidFill>
              <a:effectLst/>
            </a:endParaRPr>
          </a:p>
          <a:p>
            <a:pPr marL="0" indent="0">
              <a:buNone/>
            </a:pPr>
            <a:endParaRPr lang="da-DK" sz="2500" dirty="0"/>
          </a:p>
          <a:p>
            <a:endParaRPr lang="da-DK" sz="2500" dirty="0"/>
          </a:p>
          <a:p>
            <a:pPr marL="0" indent="0">
              <a:buNone/>
            </a:pPr>
            <a:endParaRPr lang="da-DK" altLang="da-DK" sz="2500" dirty="0">
              <a:solidFill>
                <a:srgbClr val="000000"/>
              </a:solidFill>
            </a:endParaRPr>
          </a:p>
          <a:p>
            <a:r>
              <a:rPr kumimoji="0" lang="da-DK" altLang="da-DK" sz="2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Hvis vi fjerner </a:t>
            </a:r>
            <a:r>
              <a:rPr kumimoji="0" lang="da-DK" altLang="da-DK" sz="25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</a:rPr>
              <a:t>OrdreID</a:t>
            </a:r>
            <a:r>
              <a:rPr kumimoji="0" lang="da-DK" altLang="da-DK" sz="25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, </a:t>
            </a:r>
            <a:r>
              <a:rPr kumimoji="0" lang="da-DK" altLang="da-DK" sz="2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så ser tabellen sådan ud:</a:t>
            </a:r>
            <a:endParaRPr kumimoji="0" lang="da-DK" altLang="da-DK" sz="2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indent="0">
              <a:buNone/>
            </a:pPr>
            <a:endParaRPr lang="da-DK" sz="2500" dirty="0"/>
          </a:p>
        </p:txBody>
      </p:sp>
      <p:graphicFrame>
        <p:nvGraphicFramePr>
          <p:cNvPr id="5" name="Pladsholder til indhold 3">
            <a:extLst>
              <a:ext uri="{FF2B5EF4-FFF2-40B4-BE49-F238E27FC236}">
                <a16:creationId xmlns:a16="http://schemas.microsoft.com/office/drawing/2014/main" id="{1C143F78-13BF-E971-9178-C33DE320FA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5424544"/>
              </p:ext>
            </p:extLst>
          </p:nvPr>
        </p:nvGraphicFramePr>
        <p:xfrm>
          <a:off x="1147916" y="2324720"/>
          <a:ext cx="6454880" cy="146304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613720">
                  <a:extLst>
                    <a:ext uri="{9D8B030D-6E8A-4147-A177-3AD203B41FA5}">
                      <a16:colId xmlns:a16="http://schemas.microsoft.com/office/drawing/2014/main" val="2175630695"/>
                    </a:ext>
                  </a:extLst>
                </a:gridCol>
                <a:gridCol w="1613720">
                  <a:extLst>
                    <a:ext uri="{9D8B030D-6E8A-4147-A177-3AD203B41FA5}">
                      <a16:colId xmlns:a16="http://schemas.microsoft.com/office/drawing/2014/main" val="3273010420"/>
                    </a:ext>
                  </a:extLst>
                </a:gridCol>
                <a:gridCol w="1613720">
                  <a:extLst>
                    <a:ext uri="{9D8B030D-6E8A-4147-A177-3AD203B41FA5}">
                      <a16:colId xmlns:a16="http://schemas.microsoft.com/office/drawing/2014/main" val="350209632"/>
                    </a:ext>
                  </a:extLst>
                </a:gridCol>
                <a:gridCol w="1613720">
                  <a:extLst>
                    <a:ext uri="{9D8B030D-6E8A-4147-A177-3AD203B41FA5}">
                      <a16:colId xmlns:a16="http://schemas.microsoft.com/office/drawing/2014/main" val="4234609951"/>
                    </a:ext>
                  </a:extLst>
                </a:gridCol>
              </a:tblGrid>
              <a:tr h="193718">
                <a:tc>
                  <a:txBody>
                    <a:bodyPr/>
                    <a:lstStyle/>
                    <a:p>
                      <a:r>
                        <a:rPr lang="da-DK" b="1" u="sng" dirty="0" err="1"/>
                        <a:t>OrdreID</a:t>
                      </a:r>
                      <a:r>
                        <a:rPr lang="da-DK" b="1" u="sng" dirty="0"/>
                        <a:t> (PK)</a:t>
                      </a:r>
                      <a:endParaRPr lang="da-DK" u="sn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KundeNavn</a:t>
                      </a:r>
                      <a:endParaRPr lang="da-DK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/>
                        <a:t>Dato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TotalPris</a:t>
                      </a:r>
                      <a:endParaRPr lang="da-DK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4729670"/>
                  </a:ext>
                </a:extLst>
              </a:tr>
              <a:tr h="193718">
                <a:tc>
                  <a:txBody>
                    <a:bodyPr/>
                    <a:lstStyle/>
                    <a:p>
                      <a:r>
                        <a:rPr lang="da-DK" dirty="0"/>
                        <a:t>1001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Anna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/>
                        <a:t>08-03-2025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/>
                        <a:t>299 kr.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2022714"/>
                  </a:ext>
                </a:extLst>
              </a:tr>
              <a:tr h="193718">
                <a:tc>
                  <a:txBody>
                    <a:bodyPr/>
                    <a:lstStyle/>
                    <a:p>
                      <a:r>
                        <a:rPr lang="da-DK" dirty="0"/>
                        <a:t>1002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Mads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08-03-2025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/>
                        <a:t>499 kr.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0984979"/>
                  </a:ext>
                </a:extLst>
              </a:tr>
              <a:tr h="193718">
                <a:tc>
                  <a:txBody>
                    <a:bodyPr/>
                    <a:lstStyle/>
                    <a:p>
                      <a:r>
                        <a:rPr lang="da-DK"/>
                        <a:t>1003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Anna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08-03-2025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299 kr.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4539175"/>
                  </a:ext>
                </a:extLst>
              </a:tr>
            </a:tbl>
          </a:graphicData>
        </a:graphic>
      </p:graphicFrame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46224C9B-87F5-C8F7-0201-0F15419BE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02224"/>
              </p:ext>
            </p:extLst>
          </p:nvPr>
        </p:nvGraphicFramePr>
        <p:xfrm>
          <a:off x="1147916" y="4651513"/>
          <a:ext cx="6454881" cy="155494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151627">
                  <a:extLst>
                    <a:ext uri="{9D8B030D-6E8A-4147-A177-3AD203B41FA5}">
                      <a16:colId xmlns:a16="http://schemas.microsoft.com/office/drawing/2014/main" val="477981132"/>
                    </a:ext>
                  </a:extLst>
                </a:gridCol>
                <a:gridCol w="2151627">
                  <a:extLst>
                    <a:ext uri="{9D8B030D-6E8A-4147-A177-3AD203B41FA5}">
                      <a16:colId xmlns:a16="http://schemas.microsoft.com/office/drawing/2014/main" val="3030976603"/>
                    </a:ext>
                  </a:extLst>
                </a:gridCol>
                <a:gridCol w="2151627">
                  <a:extLst>
                    <a:ext uri="{9D8B030D-6E8A-4147-A177-3AD203B41FA5}">
                      <a16:colId xmlns:a16="http://schemas.microsoft.com/office/drawing/2014/main" val="2725315813"/>
                    </a:ext>
                  </a:extLst>
                </a:gridCol>
              </a:tblGrid>
              <a:tr h="388737">
                <a:tc>
                  <a:txBody>
                    <a:bodyPr/>
                    <a:lstStyle/>
                    <a:p>
                      <a:r>
                        <a:rPr lang="da-DK"/>
                        <a:t>KundeNavn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/>
                        <a:t>Dato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TotalPris</a:t>
                      </a:r>
                      <a:endParaRPr lang="da-DK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1297251"/>
                  </a:ext>
                </a:extLst>
              </a:tr>
              <a:tr h="388737">
                <a:tc>
                  <a:txBody>
                    <a:bodyPr/>
                    <a:lstStyle/>
                    <a:p>
                      <a:r>
                        <a:rPr lang="da-DK" dirty="0"/>
                        <a:t>Anna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08-03-2025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299 kr.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5351034"/>
                  </a:ext>
                </a:extLst>
              </a:tr>
              <a:tr h="388737">
                <a:tc>
                  <a:txBody>
                    <a:bodyPr/>
                    <a:lstStyle/>
                    <a:p>
                      <a:r>
                        <a:rPr lang="da-DK"/>
                        <a:t>Mads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08-03-2025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/>
                        <a:t>499 kr.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1437032"/>
                  </a:ext>
                </a:extLst>
              </a:tr>
              <a:tr h="388737">
                <a:tc>
                  <a:txBody>
                    <a:bodyPr/>
                    <a:lstStyle/>
                    <a:p>
                      <a:r>
                        <a:rPr lang="da-DK" dirty="0"/>
                        <a:t>Anna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08-03-2025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299 kr.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6751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295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4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9BC2579-D0FD-4F3C-E1CB-9164E6465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4200" b="1" i="0" u="none" strike="noStrike" dirty="0">
                <a:effectLst/>
              </a:rPr>
              <a:t>Gruppeopgave – Relationsdatabaser (60 min)</a:t>
            </a:r>
            <a:endParaRPr lang="da-DK" sz="4200" b="1" dirty="0"/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33B7B5-2A9A-A401-D13D-D6BA3A6C2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1500" b="1" dirty="0"/>
              <a:t>Case:</a:t>
            </a:r>
          </a:p>
          <a:p>
            <a:pPr marL="0" indent="0">
              <a:buNone/>
            </a:pPr>
            <a:r>
              <a:rPr lang="da-DK" sz="1500" i="0" u="none" strike="noStrike" dirty="0">
                <a:effectLst/>
              </a:rPr>
              <a:t>Skolen administrerer en række aktiviteter, som elever kan tilmelde sig. For at holde styr på tilmeldingerne, hvem der deltager, og hvem der har betalt, bruges en </a:t>
            </a:r>
            <a:r>
              <a:rPr lang="da-DK" sz="1500" dirty="0"/>
              <a:t>r</a:t>
            </a:r>
            <a:r>
              <a:rPr lang="da-DK" sz="1500" i="0" u="none" strike="noStrike" dirty="0">
                <a:effectLst/>
              </a:rPr>
              <a:t>elationsdatabase. Du kan downloade databasen her:</a:t>
            </a:r>
            <a:r>
              <a:rPr lang="da-DK" sz="1500" dirty="0"/>
              <a:t> </a:t>
            </a:r>
            <a:r>
              <a:rPr lang="da-DK" sz="1500" i="0" u="none" strike="noStrike" dirty="0">
                <a:effectLst/>
                <a:hlinkClick r:id="rId2"/>
              </a:rPr>
              <a:t>ElevAktiviteter-databasen</a:t>
            </a:r>
            <a:r>
              <a:rPr lang="da-DK" sz="1500" dirty="0"/>
              <a:t>. Husk, at  h</a:t>
            </a:r>
            <a:r>
              <a:rPr lang="da-DK" sz="1500" i="0" u="none" strike="noStrike" dirty="0">
                <a:effectLst/>
              </a:rPr>
              <a:t>vis du bruger en Mac, skal du tilgå databasen via desktop.ibc.dk for at kunne arbejde i Microsoft Access, da Access ikke er direkte understøttet på </a:t>
            </a:r>
            <a:r>
              <a:rPr lang="da-DK" sz="1500" i="0" u="none" strike="noStrike" dirty="0" err="1">
                <a:effectLst/>
              </a:rPr>
              <a:t>macOS</a:t>
            </a:r>
            <a:r>
              <a:rPr lang="da-DK" sz="1500" i="0" u="none" strike="noStrike" dirty="0">
                <a:effectLst/>
              </a:rPr>
              <a:t>.</a:t>
            </a:r>
          </a:p>
          <a:p>
            <a:pPr marL="0" indent="0">
              <a:buNone/>
            </a:pPr>
            <a:r>
              <a:rPr lang="da-DK" sz="1500" b="1" dirty="0"/>
              <a:t>Opgave: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500" dirty="0"/>
              <a:t>Åbn databasen i Microsoft Access og udforsk tabellerne.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500" dirty="0"/>
              <a:t>Identificér primær- og fremmednøgler.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500" dirty="0"/>
              <a:t>Undersøg relationer mellem tabellerne i relations-visningen under databaseværktøjer.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500" b="0" i="0" u="none" strike="noStrike" dirty="0">
                <a:effectLst/>
              </a:rPr>
              <a:t>Opret en definitions­tabel "</a:t>
            </a:r>
            <a:r>
              <a:rPr lang="da-DK" sz="1500" b="0" i="0" u="none" strike="noStrike" dirty="0" err="1">
                <a:effectLst/>
              </a:rPr>
              <a:t>Postnummer_By</a:t>
            </a:r>
            <a:r>
              <a:rPr lang="da-DK" sz="1500" b="0" i="0" u="none" strike="noStrike" dirty="0">
                <a:effectLst/>
              </a:rPr>
              <a:t>", hvor hver by kun registreres én gang med sit postnummer for at undgå redundans.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500" dirty="0"/>
              <a:t>Opret en forespørgsel, der viser:</a:t>
            </a:r>
          </a:p>
          <a:p>
            <a:pPr lvl="1"/>
            <a:r>
              <a:rPr lang="da-DK" sz="1500" dirty="0"/>
              <a:t>Alle elever, der deltager i en bestemt aktivitet.</a:t>
            </a:r>
          </a:p>
          <a:p>
            <a:pPr lvl="1"/>
            <a:r>
              <a:rPr lang="da-DK" sz="1500" dirty="0"/>
              <a:t>Hvilke elever der har betalt for en aktivitet.</a:t>
            </a:r>
          </a:p>
          <a:p>
            <a:pPr marL="457200" lvl="1" indent="0">
              <a:buNone/>
            </a:pPr>
            <a:endParaRPr lang="da-DK" sz="1500" dirty="0"/>
          </a:p>
          <a:p>
            <a:pPr marL="0" indent="0">
              <a:buNone/>
            </a:pPr>
            <a:r>
              <a:rPr lang="da-DK" sz="1500" b="1" dirty="0"/>
              <a:t>Afslutning:</a:t>
            </a:r>
          </a:p>
          <a:p>
            <a:r>
              <a:rPr lang="da-DK" sz="1500" dirty="0"/>
              <a:t>Vær klar til at præsentere jeres resultater.</a:t>
            </a:r>
          </a:p>
        </p:txBody>
      </p:sp>
    </p:spTree>
    <p:extLst>
      <p:ext uri="{BB962C8B-B14F-4D97-AF65-F5344CB8AC3E}">
        <p14:creationId xmlns:p14="http://schemas.microsoft.com/office/powerpoint/2010/main" val="2985541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63D6F4-E0C1-D8A1-CAB3-1378581B1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 b="1" i="0" u="none" strike="noStrike" dirty="0">
                <a:effectLst/>
              </a:rPr>
              <a:t>Ekstra udfordring (frivillig opgave)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78C625-BA12-37D6-9508-066E73AAA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Opret en forespørgsel, der viser alle elever fra Aabenraa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Lav en rapport over elever fra Aabenraa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b="0" i="0" u="none" strike="noStrike" dirty="0">
                <a:effectLst/>
              </a:rPr>
              <a:t>Opret en formular, hvor nye elever kan indtastes</a:t>
            </a:r>
          </a:p>
        </p:txBody>
      </p:sp>
    </p:spTree>
    <p:extLst>
      <p:ext uri="{BB962C8B-B14F-4D97-AF65-F5344CB8AC3E}">
        <p14:creationId xmlns:p14="http://schemas.microsoft.com/office/powerpoint/2010/main" val="1700557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36E494-93F6-2C5E-0135-73D8854A8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☕️ </a:t>
            </a:r>
            <a:r>
              <a:rPr lang="en-US" sz="5400" b="1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Pause</a:t>
            </a:r>
            <a:r>
              <a:rPr lang="en-US" sz="5400" b="0" i="0" u="none" strike="noStrike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 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6073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60B2B-77CF-6A21-F007-4C92759E6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40842AB-1B96-6847-854F-6430D9DDC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6F8D851-4D8B-6910-49FF-EA6E26672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D0B5DA0-E39F-4E4C-944E-5D4AD283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💬 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Opsamling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og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afslutning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– 10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minutter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47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6A81088-2A87-6C95-958E-295F67A1D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2600" b="1" i="0" u="none" strike="noStrike" dirty="0">
                <a:effectLst/>
              </a:rPr>
              <a:t>Opsamling og gennemgang af opgaveløsning (10 min)</a:t>
            </a:r>
            <a:br>
              <a:rPr lang="da-DK" sz="2600" b="1" i="0" u="none" strike="noStrike" dirty="0">
                <a:effectLst/>
              </a:rPr>
            </a:br>
            <a:endParaRPr lang="da-DK" sz="2600" b="1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0E50D1-E338-5EAD-B364-D51AB1FA8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2200" b="0" i="0" u="none" strike="noStrike" dirty="0">
                <a:effectLst/>
              </a:rPr>
              <a:t>Hvordan gik øvelsen?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200" b="0" i="0" u="none" strike="noStrike" dirty="0">
                <a:effectLst/>
              </a:rPr>
              <a:t>Hvilke udfordringer stødte I på?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200" b="0" i="0" u="none" strike="noStrike" dirty="0">
                <a:effectLst/>
              </a:rPr>
              <a:t>Hvilken sammenhæng ser I mellem databaser og virkelige systemer?</a:t>
            </a:r>
          </a:p>
          <a:p>
            <a:pPr marL="0" indent="0">
              <a:buNone/>
            </a:pPr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1523797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5CAFC2-B69C-7ADD-AFAE-A39C1730A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4600" b="1" i="0" u="none" strike="noStrike" dirty="0">
                <a:effectLst/>
              </a:rPr>
              <a:t>🧠 Evaluering og afslutning (5 min)</a:t>
            </a:r>
            <a:endParaRPr lang="da-DK" sz="46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A41A06-83E0-D34C-B1FE-ADC10DD17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2200" b="0" i="0" u="none" strike="noStrike" dirty="0">
                <a:effectLst/>
              </a:rPr>
              <a:t>Hvad fungerede godt i dag?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200" b="0" i="0" u="none" strike="noStrike" dirty="0">
                <a:effectLst/>
              </a:rPr>
              <a:t>Hvad var svært?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2200" b="0" i="0" u="none" strike="noStrike" dirty="0">
                <a:effectLst/>
              </a:rPr>
              <a:t>Hvordan vil I forklare forskellen på flade og relationelle databaser til en ven?</a:t>
            </a:r>
          </a:p>
        </p:txBody>
      </p:sp>
    </p:spTree>
    <p:extLst>
      <p:ext uri="{BB962C8B-B14F-4D97-AF65-F5344CB8AC3E}">
        <p14:creationId xmlns:p14="http://schemas.microsoft.com/office/powerpoint/2010/main" val="697609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6244</TotalTime>
  <Words>625</Words>
  <Application>Microsoft Macintosh PowerPoint</Application>
  <PresentationFormat>Widescreen</PresentationFormat>
  <Paragraphs>95</Paragraphs>
  <Slides>14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0" baseType="lpstr">
      <vt:lpstr>-webkit-standard</vt:lpstr>
      <vt:lpstr>Aptos</vt:lpstr>
      <vt:lpstr>Arial</vt:lpstr>
      <vt:lpstr>Calibri</vt:lpstr>
      <vt:lpstr>Calibri Light</vt:lpstr>
      <vt:lpstr>Office-tema</vt:lpstr>
      <vt:lpstr>Databaser</vt:lpstr>
      <vt:lpstr>Agenda</vt:lpstr>
      <vt:lpstr>Hurtigt tilbageblik: Hvad er en database?</vt:lpstr>
      <vt:lpstr>Flad database</vt:lpstr>
      <vt:lpstr>Relationsdatabase</vt:lpstr>
      <vt:lpstr>Primærnøgler: Hvad gør dem så vigtige?</vt:lpstr>
      <vt:lpstr>Fremmednøgle</vt:lpstr>
      <vt:lpstr>Eksempel: Ordre-system i en webshop</vt:lpstr>
      <vt:lpstr>Gruppeopgave – Relationsdatabaser (60 min)</vt:lpstr>
      <vt:lpstr>Ekstra udfordring (frivillig opgave)</vt:lpstr>
      <vt:lpstr>☕️ Pause </vt:lpstr>
      <vt:lpstr>💬 Opsamling og afslutning – 10 minutter</vt:lpstr>
      <vt:lpstr>Opsamling og gennemgang af opgaveløsning (10 min) </vt:lpstr>
      <vt:lpstr>🧠 Evaluering og afslutning (5 min)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Informatik </dc:title>
  <dc:creator>Armin Adrovic - ARAD</dc:creator>
  <cp:lastModifiedBy>Armin Adrovic - ARAD</cp:lastModifiedBy>
  <cp:revision>106</cp:revision>
  <dcterms:created xsi:type="dcterms:W3CDTF">2020-11-11T11:15:43Z</dcterms:created>
  <dcterms:modified xsi:type="dcterms:W3CDTF">2025-03-09T07:24:20Z</dcterms:modified>
</cp:coreProperties>
</file>