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55" r:id="rId2"/>
    <p:sldId id="382" r:id="rId3"/>
    <p:sldId id="417" r:id="rId4"/>
    <p:sldId id="478" r:id="rId5"/>
    <p:sldId id="480" r:id="rId6"/>
    <p:sldId id="481" r:id="rId7"/>
    <p:sldId id="441" r:id="rId8"/>
    <p:sldId id="449" r:id="rId9"/>
    <p:sldId id="486" r:id="rId10"/>
    <p:sldId id="482" r:id="rId11"/>
    <p:sldId id="389" r:id="rId12"/>
    <p:sldId id="483" r:id="rId13"/>
    <p:sldId id="487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ema til typografi 1 - Markerin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9"/>
    <p:restoredTop sz="94418"/>
  </p:normalViewPr>
  <p:slideViewPr>
    <p:cSldViewPr snapToGrid="0" snapToObjects="1">
      <p:cViewPr varScale="1">
        <p:scale>
          <a:sx n="98" d="100"/>
          <a:sy n="98" d="100"/>
        </p:scale>
        <p:origin x="20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31DD7F-5158-4A43-806A-ACCE64B9305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4145DA-C22E-4AF2-AE24-23BEE3C5B848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i="0"/>
            <a:t>Hvad er et ER-diagram (</a:t>
          </a:r>
          <a:r>
            <a:rPr lang="da-DK" i="1"/>
            <a:t>Entity-Relationship</a:t>
          </a:r>
          <a:r>
            <a:rPr lang="da-DK" i="0"/>
            <a:t> diagram)?</a:t>
          </a:r>
          <a:endParaRPr lang="en-US"/>
        </a:p>
      </dgm:t>
    </dgm:pt>
    <dgm:pt modelId="{2DCA2F33-45D1-4692-BF7B-60C4E54938C5}" type="parTrans" cxnId="{6F310730-AD8E-43A2-AAFD-EF224F34A73E}">
      <dgm:prSet/>
      <dgm:spPr/>
      <dgm:t>
        <a:bodyPr/>
        <a:lstStyle/>
        <a:p>
          <a:endParaRPr lang="en-US"/>
        </a:p>
      </dgm:t>
    </dgm:pt>
    <dgm:pt modelId="{DA293C21-34A8-4F18-B8BE-E53124C3F7B6}" type="sibTrans" cxnId="{6F310730-AD8E-43A2-AAFD-EF224F34A73E}">
      <dgm:prSet/>
      <dgm:spPr/>
      <dgm:t>
        <a:bodyPr/>
        <a:lstStyle/>
        <a:p>
          <a:endParaRPr lang="en-US"/>
        </a:p>
      </dgm:t>
    </dgm:pt>
    <dgm:pt modelId="{2660952E-E0ED-4F40-9876-8F1364204FD2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📊 Et ER-diagram er en skitse over, hvordan data hænger sammen i en database. Man laver typisk</a:t>
          </a:r>
          <a:r>
            <a:rPr lang="da-DK" b="0" i="0" u="none" strike="noStrike" dirty="0">
              <a:solidFill>
                <a:srgbClr val="000000"/>
              </a:solidFill>
              <a:effectLst/>
            </a:rPr>
            <a:t> visualisering/skitser af databaser før opbygning.</a:t>
          </a:r>
          <a:endParaRPr lang="en-US" dirty="0"/>
        </a:p>
      </dgm:t>
    </dgm:pt>
    <dgm:pt modelId="{CEF76976-957C-4202-885C-D73109C899C2}" type="parTrans" cxnId="{676F044D-6C75-4C57-ADB2-317245821358}">
      <dgm:prSet/>
      <dgm:spPr/>
      <dgm:t>
        <a:bodyPr/>
        <a:lstStyle/>
        <a:p>
          <a:endParaRPr lang="en-US"/>
        </a:p>
      </dgm:t>
    </dgm:pt>
    <dgm:pt modelId="{9569B40D-1E60-4E32-A5B8-50963B919B79}" type="sibTrans" cxnId="{676F044D-6C75-4C57-ADB2-317245821358}">
      <dgm:prSet/>
      <dgm:spPr/>
      <dgm:t>
        <a:bodyPr/>
        <a:lstStyle/>
        <a:p>
          <a:endParaRPr lang="en-US"/>
        </a:p>
      </dgm:t>
    </dgm:pt>
    <dgm:pt modelId="{F7B7BDD1-3914-415E-BE1C-3FD89FF61380}" type="pres">
      <dgm:prSet presAssocID="{8731DD7F-5158-4A43-806A-ACCE64B93053}" presName="root" presStyleCnt="0">
        <dgm:presLayoutVars>
          <dgm:dir/>
          <dgm:resizeHandles val="exact"/>
        </dgm:presLayoutVars>
      </dgm:prSet>
      <dgm:spPr/>
    </dgm:pt>
    <dgm:pt modelId="{562A384D-18BF-48A8-9BEC-BD53341CDFA4}" type="pres">
      <dgm:prSet presAssocID="{8B4145DA-C22E-4AF2-AE24-23BEE3C5B848}" presName="compNode" presStyleCnt="0"/>
      <dgm:spPr/>
    </dgm:pt>
    <dgm:pt modelId="{BDA88026-0D42-4272-BD53-38BD37E5AB81}" type="pres">
      <dgm:prSet presAssocID="{8B4145DA-C22E-4AF2-AE24-23BEE3C5B848}" presName="bgRect" presStyleLbl="bgShp" presStyleIdx="0" presStyleCnt="2"/>
      <dgm:spPr/>
    </dgm:pt>
    <dgm:pt modelId="{1726DA4A-27F3-4F5B-B984-6F22888C75CC}" type="pres">
      <dgm:prSet presAssocID="{8B4145DA-C22E-4AF2-AE24-23BEE3C5B84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B4BC3EF6-6198-4620-B954-7CF84F7D0017}" type="pres">
      <dgm:prSet presAssocID="{8B4145DA-C22E-4AF2-AE24-23BEE3C5B848}" presName="spaceRect" presStyleCnt="0"/>
      <dgm:spPr/>
    </dgm:pt>
    <dgm:pt modelId="{61937E9E-8E40-4FBC-982D-AC50382C82F7}" type="pres">
      <dgm:prSet presAssocID="{8B4145DA-C22E-4AF2-AE24-23BEE3C5B848}" presName="parTx" presStyleLbl="revTx" presStyleIdx="0" presStyleCnt="2">
        <dgm:presLayoutVars>
          <dgm:chMax val="0"/>
          <dgm:chPref val="0"/>
        </dgm:presLayoutVars>
      </dgm:prSet>
      <dgm:spPr/>
    </dgm:pt>
    <dgm:pt modelId="{751A9FF8-5AFA-4533-86EC-1B21D6630A8D}" type="pres">
      <dgm:prSet presAssocID="{DA293C21-34A8-4F18-B8BE-E53124C3F7B6}" presName="sibTrans" presStyleCnt="0"/>
      <dgm:spPr/>
    </dgm:pt>
    <dgm:pt modelId="{91899F0C-48EF-4D4C-AB73-8BDE2F17883A}" type="pres">
      <dgm:prSet presAssocID="{2660952E-E0ED-4F40-9876-8F1364204FD2}" presName="compNode" presStyleCnt="0"/>
      <dgm:spPr/>
    </dgm:pt>
    <dgm:pt modelId="{60D22E95-8AAF-4113-BDDB-EF61419B602C}" type="pres">
      <dgm:prSet presAssocID="{2660952E-E0ED-4F40-9876-8F1364204FD2}" presName="bgRect" presStyleLbl="bgShp" presStyleIdx="1" presStyleCnt="2"/>
      <dgm:spPr/>
    </dgm:pt>
    <dgm:pt modelId="{61F46917-2996-4FDB-89AE-2DB571A0DE32}" type="pres">
      <dgm:prSet presAssocID="{2660952E-E0ED-4F40-9876-8F1364204FD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tediagram"/>
        </a:ext>
      </dgm:extLst>
    </dgm:pt>
    <dgm:pt modelId="{AC9FFC10-493D-4B16-B74B-519EFBD176D2}" type="pres">
      <dgm:prSet presAssocID="{2660952E-E0ED-4F40-9876-8F1364204FD2}" presName="spaceRect" presStyleCnt="0"/>
      <dgm:spPr/>
    </dgm:pt>
    <dgm:pt modelId="{D8EB9CF1-EE12-4292-8719-0FA2E1751049}" type="pres">
      <dgm:prSet presAssocID="{2660952E-E0ED-4F40-9876-8F1364204FD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F310730-AD8E-43A2-AAFD-EF224F34A73E}" srcId="{8731DD7F-5158-4A43-806A-ACCE64B93053}" destId="{8B4145DA-C22E-4AF2-AE24-23BEE3C5B848}" srcOrd="0" destOrd="0" parTransId="{2DCA2F33-45D1-4692-BF7B-60C4E54938C5}" sibTransId="{DA293C21-34A8-4F18-B8BE-E53124C3F7B6}"/>
    <dgm:cxn modelId="{676F044D-6C75-4C57-ADB2-317245821358}" srcId="{8731DD7F-5158-4A43-806A-ACCE64B93053}" destId="{2660952E-E0ED-4F40-9876-8F1364204FD2}" srcOrd="1" destOrd="0" parTransId="{CEF76976-957C-4202-885C-D73109C899C2}" sibTransId="{9569B40D-1E60-4E32-A5B8-50963B919B79}"/>
    <dgm:cxn modelId="{A303025F-0699-404E-8AE8-666DB8890E5F}" type="presOf" srcId="{8731DD7F-5158-4A43-806A-ACCE64B93053}" destId="{F7B7BDD1-3914-415E-BE1C-3FD89FF61380}" srcOrd="0" destOrd="0" presId="urn:microsoft.com/office/officeart/2018/2/layout/IconVerticalSolidList"/>
    <dgm:cxn modelId="{60F26BCA-4CAA-46EF-84C9-85ED264F04BD}" type="presOf" srcId="{2660952E-E0ED-4F40-9876-8F1364204FD2}" destId="{D8EB9CF1-EE12-4292-8719-0FA2E1751049}" srcOrd="0" destOrd="0" presId="urn:microsoft.com/office/officeart/2018/2/layout/IconVerticalSolidList"/>
    <dgm:cxn modelId="{4D6D23D2-A3D4-460A-AD09-9AB008D37B90}" type="presOf" srcId="{8B4145DA-C22E-4AF2-AE24-23BEE3C5B848}" destId="{61937E9E-8E40-4FBC-982D-AC50382C82F7}" srcOrd="0" destOrd="0" presId="urn:microsoft.com/office/officeart/2018/2/layout/IconVerticalSolidList"/>
    <dgm:cxn modelId="{F4BD4B58-23DE-41EB-87A5-3FB608A283BD}" type="presParOf" srcId="{F7B7BDD1-3914-415E-BE1C-3FD89FF61380}" destId="{562A384D-18BF-48A8-9BEC-BD53341CDFA4}" srcOrd="0" destOrd="0" presId="urn:microsoft.com/office/officeart/2018/2/layout/IconVerticalSolidList"/>
    <dgm:cxn modelId="{FA2D47A5-2CEE-48FC-B290-4DFDA8C16345}" type="presParOf" srcId="{562A384D-18BF-48A8-9BEC-BD53341CDFA4}" destId="{BDA88026-0D42-4272-BD53-38BD37E5AB81}" srcOrd="0" destOrd="0" presId="urn:microsoft.com/office/officeart/2018/2/layout/IconVerticalSolidList"/>
    <dgm:cxn modelId="{0B82394C-42E9-4515-A059-21E57436FC0D}" type="presParOf" srcId="{562A384D-18BF-48A8-9BEC-BD53341CDFA4}" destId="{1726DA4A-27F3-4F5B-B984-6F22888C75CC}" srcOrd="1" destOrd="0" presId="urn:microsoft.com/office/officeart/2018/2/layout/IconVerticalSolidList"/>
    <dgm:cxn modelId="{278741E3-77F0-4BCE-8D80-13A24B069744}" type="presParOf" srcId="{562A384D-18BF-48A8-9BEC-BD53341CDFA4}" destId="{B4BC3EF6-6198-4620-B954-7CF84F7D0017}" srcOrd="2" destOrd="0" presId="urn:microsoft.com/office/officeart/2018/2/layout/IconVerticalSolidList"/>
    <dgm:cxn modelId="{53CA2C14-9B23-4593-9F28-E334C9D8334D}" type="presParOf" srcId="{562A384D-18BF-48A8-9BEC-BD53341CDFA4}" destId="{61937E9E-8E40-4FBC-982D-AC50382C82F7}" srcOrd="3" destOrd="0" presId="urn:microsoft.com/office/officeart/2018/2/layout/IconVerticalSolidList"/>
    <dgm:cxn modelId="{1B9F936D-52FD-4A95-9DF2-7E569BBFC274}" type="presParOf" srcId="{F7B7BDD1-3914-415E-BE1C-3FD89FF61380}" destId="{751A9FF8-5AFA-4533-86EC-1B21D6630A8D}" srcOrd="1" destOrd="0" presId="urn:microsoft.com/office/officeart/2018/2/layout/IconVerticalSolidList"/>
    <dgm:cxn modelId="{C0071053-9163-4652-9C1D-E1116A8BDE4B}" type="presParOf" srcId="{F7B7BDD1-3914-415E-BE1C-3FD89FF61380}" destId="{91899F0C-48EF-4D4C-AB73-8BDE2F17883A}" srcOrd="2" destOrd="0" presId="urn:microsoft.com/office/officeart/2018/2/layout/IconVerticalSolidList"/>
    <dgm:cxn modelId="{B2DC79E4-DD0D-4CB9-BC45-7DC7102C10B6}" type="presParOf" srcId="{91899F0C-48EF-4D4C-AB73-8BDE2F17883A}" destId="{60D22E95-8AAF-4113-BDDB-EF61419B602C}" srcOrd="0" destOrd="0" presId="urn:microsoft.com/office/officeart/2018/2/layout/IconVerticalSolidList"/>
    <dgm:cxn modelId="{A87126E1-B7EF-4D6D-B805-27AF9CC0C042}" type="presParOf" srcId="{91899F0C-48EF-4D4C-AB73-8BDE2F17883A}" destId="{61F46917-2996-4FDB-89AE-2DB571A0DE32}" srcOrd="1" destOrd="0" presId="urn:microsoft.com/office/officeart/2018/2/layout/IconVerticalSolidList"/>
    <dgm:cxn modelId="{4FB40F3C-8987-47FC-994D-7167E8E2309F}" type="presParOf" srcId="{91899F0C-48EF-4D4C-AB73-8BDE2F17883A}" destId="{AC9FFC10-493D-4B16-B74B-519EFBD176D2}" srcOrd="2" destOrd="0" presId="urn:microsoft.com/office/officeart/2018/2/layout/IconVerticalSolidList"/>
    <dgm:cxn modelId="{2327A382-F45C-4370-B6B7-6ED39FCA6CD6}" type="presParOf" srcId="{91899F0C-48EF-4D4C-AB73-8BDE2F17883A}" destId="{D8EB9CF1-EE12-4292-8719-0FA2E175104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BA9EB9-9C2F-4B05-8965-B4CF226644D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2E3880-3314-4C16-9968-FCE0D385198B}">
      <dgm:prSet/>
      <dgm:spPr/>
      <dgm:t>
        <a:bodyPr/>
        <a:lstStyle/>
        <a:p>
          <a:r>
            <a:rPr lang="da-DK" b="0" i="0"/>
            <a:t>Kardinalitet (1:1, 1:M/M:1, M:M)</a:t>
          </a:r>
          <a:endParaRPr lang="en-US"/>
        </a:p>
      </dgm:t>
    </dgm:pt>
    <dgm:pt modelId="{F92635D7-8D61-4AFC-BD57-F1458595A02C}" type="parTrans" cxnId="{AAD894FE-A4AE-4AA3-AC32-511F33450D65}">
      <dgm:prSet/>
      <dgm:spPr/>
      <dgm:t>
        <a:bodyPr/>
        <a:lstStyle/>
        <a:p>
          <a:endParaRPr lang="en-US"/>
        </a:p>
      </dgm:t>
    </dgm:pt>
    <dgm:pt modelId="{E249460B-4529-4117-9470-E63782975E38}" type="sibTrans" cxnId="{AAD894FE-A4AE-4AA3-AC32-511F33450D65}">
      <dgm:prSet/>
      <dgm:spPr/>
      <dgm:t>
        <a:bodyPr/>
        <a:lstStyle/>
        <a:p>
          <a:endParaRPr lang="en-US"/>
        </a:p>
      </dgm:t>
    </dgm:pt>
    <dgm:pt modelId="{EA7C7F0F-963A-42AA-B342-863CED471CC6}">
      <dgm:prSet/>
      <dgm:spPr/>
      <dgm:t>
        <a:bodyPr/>
        <a:lstStyle/>
        <a:p>
          <a:pPr>
            <a:lnSpc>
              <a:spcPct val="150000"/>
            </a:lnSpc>
            <a:buNone/>
          </a:pPr>
          <a:r>
            <a:rPr lang="da-DK" b="1" i="0" dirty="0"/>
            <a:t>1:1 (Én til én)</a:t>
          </a:r>
          <a:endParaRPr lang="en-US" dirty="0"/>
        </a:p>
      </dgm:t>
    </dgm:pt>
    <dgm:pt modelId="{88446116-88C9-4BC3-AD1A-BDE83FD5143F}" type="sibTrans" cxnId="{96796455-2705-47C8-900D-C4260ACDABFD}">
      <dgm:prSet/>
      <dgm:spPr/>
      <dgm:t>
        <a:bodyPr/>
        <a:lstStyle/>
        <a:p>
          <a:endParaRPr lang="en-US"/>
        </a:p>
      </dgm:t>
    </dgm:pt>
    <dgm:pt modelId="{128DE895-F8F0-45DD-A443-B76CC2A8B128}" type="parTrans" cxnId="{96796455-2705-47C8-900D-C4260ACDABFD}">
      <dgm:prSet/>
      <dgm:spPr/>
      <dgm:t>
        <a:bodyPr/>
        <a:lstStyle/>
        <a:p>
          <a:endParaRPr lang="en-US"/>
        </a:p>
      </dgm:t>
    </dgm:pt>
    <dgm:pt modelId="{DE7104BC-85BE-2549-A471-88C3EED2EACC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0" dirty="0"/>
            <a:t>Én ting hænger sammen med præcis én anden ting.</a:t>
          </a:r>
          <a:endParaRPr lang="en-US" dirty="0"/>
        </a:p>
      </dgm:t>
    </dgm:pt>
    <dgm:pt modelId="{9D83EAEC-DD37-0848-B2C6-CD98908B4132}" type="sibTrans" cxnId="{D954059C-6933-3D4A-99BD-A1E5B02DB4E6}">
      <dgm:prSet/>
      <dgm:spPr/>
      <dgm:t>
        <a:bodyPr/>
        <a:lstStyle/>
        <a:p>
          <a:endParaRPr lang="da-DK"/>
        </a:p>
      </dgm:t>
    </dgm:pt>
    <dgm:pt modelId="{5B96D30C-B62C-E846-B84C-498BEE222DFF}" type="parTrans" cxnId="{D954059C-6933-3D4A-99BD-A1E5B02DB4E6}">
      <dgm:prSet/>
      <dgm:spPr/>
      <dgm:t>
        <a:bodyPr/>
        <a:lstStyle/>
        <a:p>
          <a:endParaRPr lang="da-DK"/>
        </a:p>
      </dgm:t>
    </dgm:pt>
    <dgm:pt modelId="{BA6A661A-3725-B340-83B3-59AF52F71E01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1" dirty="0"/>
            <a:t>Eksempel:</a:t>
          </a:r>
          <a:r>
            <a:rPr lang="da-DK" b="0" i="0" dirty="0"/>
            <a:t> En person har præcis ét pas.</a:t>
          </a:r>
          <a:endParaRPr lang="en-US" dirty="0"/>
        </a:p>
      </dgm:t>
    </dgm:pt>
    <dgm:pt modelId="{5F448280-E5B7-AF4C-97B3-39CE25AE27CE}" type="sibTrans" cxnId="{0E938094-C451-B54E-B8EC-6044978981F5}">
      <dgm:prSet/>
      <dgm:spPr/>
      <dgm:t>
        <a:bodyPr/>
        <a:lstStyle/>
        <a:p>
          <a:endParaRPr lang="da-DK"/>
        </a:p>
      </dgm:t>
    </dgm:pt>
    <dgm:pt modelId="{1CEF1962-C85C-5747-8E06-8DFCD91477E4}" type="parTrans" cxnId="{0E938094-C451-B54E-B8EC-6044978981F5}">
      <dgm:prSet/>
      <dgm:spPr/>
      <dgm:t>
        <a:bodyPr/>
        <a:lstStyle/>
        <a:p>
          <a:endParaRPr lang="da-DK"/>
        </a:p>
      </dgm:t>
    </dgm:pt>
    <dgm:pt modelId="{D57BC97E-C3B0-454B-AE2E-B86BFB24D820}">
      <dgm:prSet/>
      <dgm:spPr/>
      <dgm:t>
        <a:bodyPr/>
        <a:lstStyle/>
        <a:p>
          <a:pPr>
            <a:lnSpc>
              <a:spcPct val="150000"/>
            </a:lnSpc>
          </a:pPr>
          <a:endParaRPr lang="en-US" dirty="0"/>
        </a:p>
      </dgm:t>
    </dgm:pt>
    <dgm:pt modelId="{6BF637D2-B77E-EF42-9F5E-F573F44404AF}" type="sibTrans" cxnId="{66DB1555-5D83-AF46-AB03-0F8ADD216792}">
      <dgm:prSet/>
      <dgm:spPr/>
      <dgm:t>
        <a:bodyPr/>
        <a:lstStyle/>
        <a:p>
          <a:endParaRPr lang="da-DK"/>
        </a:p>
      </dgm:t>
    </dgm:pt>
    <dgm:pt modelId="{C459D68C-AA39-7348-9964-F356D9DA5E24}" type="parTrans" cxnId="{66DB1555-5D83-AF46-AB03-0F8ADD216792}">
      <dgm:prSet/>
      <dgm:spPr/>
      <dgm:t>
        <a:bodyPr/>
        <a:lstStyle/>
        <a:p>
          <a:endParaRPr lang="da-DK"/>
        </a:p>
      </dgm:t>
    </dgm:pt>
    <dgm:pt modelId="{17370834-B9D3-4ABB-89C2-230B54CFAF98}">
      <dgm:prSet/>
      <dgm:spPr/>
      <dgm:t>
        <a:bodyPr/>
        <a:lstStyle/>
        <a:p>
          <a:pPr>
            <a:lnSpc>
              <a:spcPct val="150000"/>
            </a:lnSpc>
            <a:buNone/>
          </a:pPr>
          <a:r>
            <a:rPr lang="da-DK" b="1" i="0" dirty="0"/>
            <a:t>1:M (Én til mange)</a:t>
          </a:r>
          <a:r>
            <a:rPr lang="da-DK" b="0" i="0" dirty="0"/>
            <a:t> </a:t>
          </a:r>
          <a:r>
            <a:rPr lang="da-DK" b="0" i="1" dirty="0">
              <a:solidFill>
                <a:srgbClr val="FF0000"/>
              </a:solidFill>
            </a:rPr>
            <a:t>(Mest almindelig og det er denne vi fokuserer på!)</a:t>
          </a:r>
          <a:endParaRPr lang="en-US" dirty="0">
            <a:solidFill>
              <a:srgbClr val="FF0000"/>
            </a:solidFill>
          </a:endParaRPr>
        </a:p>
      </dgm:t>
    </dgm:pt>
    <dgm:pt modelId="{101AB951-76B2-4E09-9EC5-713DE6986032}" type="sibTrans" cxnId="{2FBA7B3A-C323-4CE7-A65A-C03B3DDF1F5A}">
      <dgm:prSet/>
      <dgm:spPr/>
      <dgm:t>
        <a:bodyPr/>
        <a:lstStyle/>
        <a:p>
          <a:endParaRPr lang="en-US"/>
        </a:p>
      </dgm:t>
    </dgm:pt>
    <dgm:pt modelId="{A2EDB5B2-E4FC-43D9-B567-0115358FA3D5}" type="parTrans" cxnId="{2FBA7B3A-C323-4CE7-A65A-C03B3DDF1F5A}">
      <dgm:prSet/>
      <dgm:spPr/>
      <dgm:t>
        <a:bodyPr/>
        <a:lstStyle/>
        <a:p>
          <a:endParaRPr lang="en-US"/>
        </a:p>
      </dgm:t>
    </dgm:pt>
    <dgm:pt modelId="{D6D0CA6E-2D9C-4EDF-9285-CCE4771CAC65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1" dirty="0"/>
            <a:t>Eksempel:</a:t>
          </a:r>
          <a:r>
            <a:rPr lang="da-DK" b="0" i="0" dirty="0"/>
            <a:t> En kunde kan lave flere ordrer, men en ordre tilhører kun én kunde.</a:t>
          </a:r>
          <a:endParaRPr lang="en-US" dirty="0"/>
        </a:p>
      </dgm:t>
    </dgm:pt>
    <dgm:pt modelId="{FBAF6225-2736-478C-99F3-906D811DD3C4}" type="sibTrans" cxnId="{838A09ED-BD5B-45A5-ADBF-203FA90016C9}">
      <dgm:prSet/>
      <dgm:spPr/>
      <dgm:t>
        <a:bodyPr/>
        <a:lstStyle/>
        <a:p>
          <a:endParaRPr lang="en-US"/>
        </a:p>
      </dgm:t>
    </dgm:pt>
    <dgm:pt modelId="{527AD3D5-0A64-4656-B54C-BE75BEDB8212}" type="parTrans" cxnId="{838A09ED-BD5B-45A5-ADBF-203FA90016C9}">
      <dgm:prSet/>
      <dgm:spPr/>
      <dgm:t>
        <a:bodyPr/>
        <a:lstStyle/>
        <a:p>
          <a:endParaRPr lang="en-US"/>
        </a:p>
      </dgm:t>
    </dgm:pt>
    <dgm:pt modelId="{54A8B0DF-2B63-C547-9849-17B8C777866C}">
      <dgm:prSet/>
      <dgm:spPr/>
      <dgm:t>
        <a:bodyPr/>
        <a:lstStyle/>
        <a:p>
          <a:pPr>
            <a:lnSpc>
              <a:spcPct val="150000"/>
            </a:lnSpc>
          </a:pPr>
          <a:endParaRPr lang="en-US" dirty="0"/>
        </a:p>
      </dgm:t>
    </dgm:pt>
    <dgm:pt modelId="{88048FBF-5E37-6F48-B443-997CCABF4A13}" type="sibTrans" cxnId="{5A54092A-B2CA-C548-BCE8-6DDDD7982992}">
      <dgm:prSet/>
      <dgm:spPr/>
      <dgm:t>
        <a:bodyPr/>
        <a:lstStyle/>
        <a:p>
          <a:endParaRPr lang="da-DK"/>
        </a:p>
      </dgm:t>
    </dgm:pt>
    <dgm:pt modelId="{75BA3F76-A2D5-334A-AF67-9C6F14E6C7CE}" type="parTrans" cxnId="{5A54092A-B2CA-C548-BCE8-6DDDD7982992}">
      <dgm:prSet/>
      <dgm:spPr/>
      <dgm:t>
        <a:bodyPr/>
        <a:lstStyle/>
        <a:p>
          <a:endParaRPr lang="da-DK"/>
        </a:p>
      </dgm:t>
    </dgm:pt>
    <dgm:pt modelId="{4B01C118-4F85-4695-859F-7B7374FA9F0D}">
      <dgm:prSet/>
      <dgm:spPr/>
      <dgm:t>
        <a:bodyPr/>
        <a:lstStyle/>
        <a:p>
          <a:pPr>
            <a:lnSpc>
              <a:spcPct val="150000"/>
            </a:lnSpc>
            <a:buNone/>
          </a:pPr>
          <a:r>
            <a:rPr lang="da-DK" b="1" i="0" dirty="0"/>
            <a:t>M:M (Mange til mange)</a:t>
          </a:r>
          <a:endParaRPr lang="en-US" dirty="0"/>
        </a:p>
      </dgm:t>
    </dgm:pt>
    <dgm:pt modelId="{F045B595-34B7-4C1F-BE21-53BCC9FDE2F3}" type="sibTrans" cxnId="{EAAE3A3B-C42A-473D-B843-31797874F335}">
      <dgm:prSet/>
      <dgm:spPr/>
      <dgm:t>
        <a:bodyPr/>
        <a:lstStyle/>
        <a:p>
          <a:endParaRPr lang="en-US"/>
        </a:p>
      </dgm:t>
    </dgm:pt>
    <dgm:pt modelId="{42445417-1773-493D-8A99-4E7EB0675076}" type="parTrans" cxnId="{EAAE3A3B-C42A-473D-B843-31797874F335}">
      <dgm:prSet/>
      <dgm:spPr/>
      <dgm:t>
        <a:bodyPr/>
        <a:lstStyle/>
        <a:p>
          <a:endParaRPr lang="en-US"/>
        </a:p>
      </dgm:t>
    </dgm:pt>
    <dgm:pt modelId="{639A5183-93A6-4160-9E67-75F36857E92A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0" dirty="0"/>
            <a:t>Mange ting kan hænge sammen med mange ting.</a:t>
          </a:r>
          <a:endParaRPr lang="en-US" dirty="0"/>
        </a:p>
      </dgm:t>
    </dgm:pt>
    <dgm:pt modelId="{6639130D-851C-4429-B541-E70040C0DFAD}" type="sibTrans" cxnId="{D0BC36EB-FA1C-41D2-9C2C-8A1381C291E3}">
      <dgm:prSet/>
      <dgm:spPr/>
      <dgm:t>
        <a:bodyPr/>
        <a:lstStyle/>
        <a:p>
          <a:endParaRPr lang="en-US"/>
        </a:p>
      </dgm:t>
    </dgm:pt>
    <dgm:pt modelId="{B46F7019-B4DD-4963-ABEA-04D52BAE4611}" type="parTrans" cxnId="{D0BC36EB-FA1C-41D2-9C2C-8A1381C291E3}">
      <dgm:prSet/>
      <dgm:spPr/>
      <dgm:t>
        <a:bodyPr/>
        <a:lstStyle/>
        <a:p>
          <a:endParaRPr lang="en-US"/>
        </a:p>
      </dgm:t>
    </dgm:pt>
    <dgm:pt modelId="{3CC87251-9CAC-4AAD-B6C0-2CED51CE248B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1" dirty="0"/>
            <a:t>Eksempel:</a:t>
          </a:r>
          <a:r>
            <a:rPr lang="da-DK" b="0" i="0" dirty="0"/>
            <a:t> En elev kan gå på flere hold, og et hold kan have flere elever.</a:t>
          </a:r>
          <a:endParaRPr lang="en-US" dirty="0"/>
        </a:p>
      </dgm:t>
    </dgm:pt>
    <dgm:pt modelId="{AB147B15-175A-486A-A6AE-23E7CDECD2A0}" type="sibTrans" cxnId="{6D50D73D-497F-49E6-A5E7-232558C36A13}">
      <dgm:prSet/>
      <dgm:spPr/>
      <dgm:t>
        <a:bodyPr/>
        <a:lstStyle/>
        <a:p>
          <a:endParaRPr lang="en-US"/>
        </a:p>
      </dgm:t>
    </dgm:pt>
    <dgm:pt modelId="{79A06FEB-83C0-4E67-8B15-D27EB33229F6}" type="parTrans" cxnId="{6D50D73D-497F-49E6-A5E7-232558C36A13}">
      <dgm:prSet/>
      <dgm:spPr/>
      <dgm:t>
        <a:bodyPr/>
        <a:lstStyle/>
        <a:p>
          <a:endParaRPr lang="en-US"/>
        </a:p>
      </dgm:t>
    </dgm:pt>
    <dgm:pt modelId="{DE3C0BA5-9F87-6E4D-8AB4-1148A3C31C8F}">
      <dgm:prSet/>
      <dgm:spPr/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da-DK" b="0" i="0" dirty="0"/>
            <a:t>Én ting kan hænge sammen med mange ting.</a:t>
          </a:r>
          <a:endParaRPr lang="en-US" dirty="0"/>
        </a:p>
      </dgm:t>
    </dgm:pt>
    <dgm:pt modelId="{F0636FB9-5C69-BC42-9640-861F461A6D4E}" type="parTrans" cxnId="{7C87F8EF-B5D8-6E45-9203-79A63502DC0E}">
      <dgm:prSet/>
      <dgm:spPr/>
      <dgm:t>
        <a:bodyPr/>
        <a:lstStyle/>
        <a:p>
          <a:endParaRPr lang="da-DK"/>
        </a:p>
      </dgm:t>
    </dgm:pt>
    <dgm:pt modelId="{9EFA58D6-A5B9-6644-B975-2C3533D6E66F}" type="sibTrans" cxnId="{7C87F8EF-B5D8-6E45-9203-79A63502DC0E}">
      <dgm:prSet/>
      <dgm:spPr/>
      <dgm:t>
        <a:bodyPr/>
        <a:lstStyle/>
        <a:p>
          <a:endParaRPr lang="da-DK"/>
        </a:p>
      </dgm:t>
    </dgm:pt>
    <dgm:pt modelId="{FECCA79F-D67C-6641-9BFB-919559EBCC01}" type="pres">
      <dgm:prSet presAssocID="{0FBA9EB9-9C2F-4B05-8965-B4CF226644D1}" presName="linear" presStyleCnt="0">
        <dgm:presLayoutVars>
          <dgm:dir/>
          <dgm:animLvl val="lvl"/>
          <dgm:resizeHandles val="exact"/>
        </dgm:presLayoutVars>
      </dgm:prSet>
      <dgm:spPr/>
    </dgm:pt>
    <dgm:pt modelId="{3E739321-DBFB-E346-AF43-05E90F29779F}" type="pres">
      <dgm:prSet presAssocID="{412E3880-3314-4C16-9968-FCE0D385198B}" presName="parentLin" presStyleCnt="0"/>
      <dgm:spPr/>
    </dgm:pt>
    <dgm:pt modelId="{C4B64A52-8D8B-F941-8AD4-3DEFD39975F7}" type="pres">
      <dgm:prSet presAssocID="{412E3880-3314-4C16-9968-FCE0D385198B}" presName="parentLeftMargin" presStyleLbl="node1" presStyleIdx="0" presStyleCnt="1"/>
      <dgm:spPr/>
    </dgm:pt>
    <dgm:pt modelId="{7E8F2B75-EC05-504B-BF4A-C5451BA460A8}" type="pres">
      <dgm:prSet presAssocID="{412E3880-3314-4C16-9968-FCE0D385198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78AB719-F2B5-D54F-B4F0-D2D696803905}" type="pres">
      <dgm:prSet presAssocID="{412E3880-3314-4C16-9968-FCE0D385198B}" presName="negativeSpace" presStyleCnt="0"/>
      <dgm:spPr/>
    </dgm:pt>
    <dgm:pt modelId="{54188A6D-67F1-2A4E-B77B-510AE08183BD}" type="pres">
      <dgm:prSet presAssocID="{412E3880-3314-4C16-9968-FCE0D385198B}" presName="childText" presStyleLbl="conFgAcc1" presStyleIdx="0" presStyleCnt="1" custScaleY="114418">
        <dgm:presLayoutVars>
          <dgm:bulletEnabled val="1"/>
        </dgm:presLayoutVars>
      </dgm:prSet>
      <dgm:spPr/>
    </dgm:pt>
  </dgm:ptLst>
  <dgm:cxnLst>
    <dgm:cxn modelId="{3DFF5023-4799-2245-B70B-F9EDAAE2116D}" type="presOf" srcId="{412E3880-3314-4C16-9968-FCE0D385198B}" destId="{7E8F2B75-EC05-504B-BF4A-C5451BA460A8}" srcOrd="1" destOrd="0" presId="urn:microsoft.com/office/officeart/2005/8/layout/list1"/>
    <dgm:cxn modelId="{5A54092A-B2CA-C548-BCE8-6DDDD7982992}" srcId="{412E3880-3314-4C16-9968-FCE0D385198B}" destId="{54A8B0DF-2B63-C547-9849-17B8C777866C}" srcOrd="3" destOrd="0" parTransId="{75BA3F76-A2D5-334A-AF67-9C6F14E6C7CE}" sibTransId="{88048FBF-5E37-6F48-B443-997CCABF4A13}"/>
    <dgm:cxn modelId="{666CE82A-6E6C-614F-BCEC-9859A8A9388C}" type="presOf" srcId="{EA7C7F0F-963A-42AA-B342-863CED471CC6}" destId="{54188A6D-67F1-2A4E-B77B-510AE08183BD}" srcOrd="0" destOrd="0" presId="urn:microsoft.com/office/officeart/2005/8/layout/list1"/>
    <dgm:cxn modelId="{8BC0172B-61AA-2D4E-BC7D-83CC8A04BD88}" type="presOf" srcId="{4B01C118-4F85-4695-859F-7B7374FA9F0D}" destId="{54188A6D-67F1-2A4E-B77B-510AE08183BD}" srcOrd="0" destOrd="8" presId="urn:microsoft.com/office/officeart/2005/8/layout/list1"/>
    <dgm:cxn modelId="{713F1136-DDEA-E644-9221-6119EAB1326F}" type="presOf" srcId="{D57BC97E-C3B0-454B-AE2E-B86BFB24D820}" destId="{54188A6D-67F1-2A4E-B77B-510AE08183BD}" srcOrd="0" destOrd="3" presId="urn:microsoft.com/office/officeart/2005/8/layout/list1"/>
    <dgm:cxn modelId="{2FBA7B3A-C323-4CE7-A65A-C03B3DDF1F5A}" srcId="{412E3880-3314-4C16-9968-FCE0D385198B}" destId="{17370834-B9D3-4ABB-89C2-230B54CFAF98}" srcOrd="2" destOrd="0" parTransId="{A2EDB5B2-E4FC-43D9-B567-0115358FA3D5}" sibTransId="{101AB951-76B2-4E09-9EC5-713DE6986032}"/>
    <dgm:cxn modelId="{EAAE3A3B-C42A-473D-B843-31797874F335}" srcId="{412E3880-3314-4C16-9968-FCE0D385198B}" destId="{4B01C118-4F85-4695-859F-7B7374FA9F0D}" srcOrd="4" destOrd="0" parTransId="{42445417-1773-493D-8A99-4E7EB0675076}" sibTransId="{F045B595-34B7-4C1F-BE21-53BCC9FDE2F3}"/>
    <dgm:cxn modelId="{6D50D73D-497F-49E6-A5E7-232558C36A13}" srcId="{4B01C118-4F85-4695-859F-7B7374FA9F0D}" destId="{3CC87251-9CAC-4AAD-B6C0-2CED51CE248B}" srcOrd="1" destOrd="0" parTransId="{79A06FEB-83C0-4E67-8B15-D27EB33229F6}" sibTransId="{AB147B15-175A-486A-A6AE-23E7CDECD2A0}"/>
    <dgm:cxn modelId="{EF4ED141-656D-D44A-B48E-C84E76F2C8DE}" type="presOf" srcId="{DE3C0BA5-9F87-6E4D-8AB4-1148A3C31C8F}" destId="{54188A6D-67F1-2A4E-B77B-510AE08183BD}" srcOrd="0" destOrd="5" presId="urn:microsoft.com/office/officeart/2005/8/layout/list1"/>
    <dgm:cxn modelId="{66DB1555-5D83-AF46-AB03-0F8ADD216792}" srcId="{412E3880-3314-4C16-9968-FCE0D385198B}" destId="{D57BC97E-C3B0-454B-AE2E-B86BFB24D820}" srcOrd="1" destOrd="0" parTransId="{C459D68C-AA39-7348-9964-F356D9DA5E24}" sibTransId="{6BF637D2-B77E-EF42-9F5E-F573F44404AF}"/>
    <dgm:cxn modelId="{96796455-2705-47C8-900D-C4260ACDABFD}" srcId="{412E3880-3314-4C16-9968-FCE0D385198B}" destId="{EA7C7F0F-963A-42AA-B342-863CED471CC6}" srcOrd="0" destOrd="0" parTransId="{128DE895-F8F0-45DD-A443-B76CC2A8B128}" sibTransId="{88446116-88C9-4BC3-AD1A-BDE83FD5143F}"/>
    <dgm:cxn modelId="{F5DB315E-2A77-A245-9FE3-CEE1101CFF2F}" type="presOf" srcId="{412E3880-3314-4C16-9968-FCE0D385198B}" destId="{C4B64A52-8D8B-F941-8AD4-3DEFD39975F7}" srcOrd="0" destOrd="0" presId="urn:microsoft.com/office/officeart/2005/8/layout/list1"/>
    <dgm:cxn modelId="{D0379165-AE0E-A949-8F05-42D269E5F0AD}" type="presOf" srcId="{54A8B0DF-2B63-C547-9849-17B8C777866C}" destId="{54188A6D-67F1-2A4E-B77B-510AE08183BD}" srcOrd="0" destOrd="7" presId="urn:microsoft.com/office/officeart/2005/8/layout/list1"/>
    <dgm:cxn modelId="{7DEA0B69-74B8-924F-8AF6-E8540D5C8A9A}" type="presOf" srcId="{BA6A661A-3725-B340-83B3-59AF52F71E01}" destId="{54188A6D-67F1-2A4E-B77B-510AE08183BD}" srcOrd="0" destOrd="2" presId="urn:microsoft.com/office/officeart/2005/8/layout/list1"/>
    <dgm:cxn modelId="{16A46292-6D3A-1F47-8DA1-D9369C01BB32}" type="presOf" srcId="{17370834-B9D3-4ABB-89C2-230B54CFAF98}" destId="{54188A6D-67F1-2A4E-B77B-510AE08183BD}" srcOrd="0" destOrd="4" presId="urn:microsoft.com/office/officeart/2005/8/layout/list1"/>
    <dgm:cxn modelId="{0E938094-C451-B54E-B8EC-6044978981F5}" srcId="{EA7C7F0F-963A-42AA-B342-863CED471CC6}" destId="{BA6A661A-3725-B340-83B3-59AF52F71E01}" srcOrd="1" destOrd="0" parTransId="{1CEF1962-C85C-5747-8E06-8DFCD91477E4}" sibTransId="{5F448280-E5B7-AF4C-97B3-39CE25AE27CE}"/>
    <dgm:cxn modelId="{D954059C-6933-3D4A-99BD-A1E5B02DB4E6}" srcId="{EA7C7F0F-963A-42AA-B342-863CED471CC6}" destId="{DE7104BC-85BE-2549-A471-88C3EED2EACC}" srcOrd="0" destOrd="0" parTransId="{5B96D30C-B62C-E846-B84C-498BEE222DFF}" sibTransId="{9D83EAEC-DD37-0848-B2C6-CD98908B4132}"/>
    <dgm:cxn modelId="{92FAE1B4-1833-6441-B563-C65645BE083A}" type="presOf" srcId="{3CC87251-9CAC-4AAD-B6C0-2CED51CE248B}" destId="{54188A6D-67F1-2A4E-B77B-510AE08183BD}" srcOrd="0" destOrd="10" presId="urn:microsoft.com/office/officeart/2005/8/layout/list1"/>
    <dgm:cxn modelId="{EA4FAFE1-0732-2E42-A2DF-57DBBD22484B}" type="presOf" srcId="{D6D0CA6E-2D9C-4EDF-9285-CCE4771CAC65}" destId="{54188A6D-67F1-2A4E-B77B-510AE08183BD}" srcOrd="0" destOrd="6" presId="urn:microsoft.com/office/officeart/2005/8/layout/list1"/>
    <dgm:cxn modelId="{4005C8E1-E4A8-184D-BBC9-68B92D00C325}" type="presOf" srcId="{DE7104BC-85BE-2549-A471-88C3EED2EACC}" destId="{54188A6D-67F1-2A4E-B77B-510AE08183BD}" srcOrd="0" destOrd="1" presId="urn:microsoft.com/office/officeart/2005/8/layout/list1"/>
    <dgm:cxn modelId="{1BCB13E4-5DDD-F446-A08F-AB2C0ED4D116}" type="presOf" srcId="{0FBA9EB9-9C2F-4B05-8965-B4CF226644D1}" destId="{FECCA79F-D67C-6641-9BFB-919559EBCC01}" srcOrd="0" destOrd="0" presId="urn:microsoft.com/office/officeart/2005/8/layout/list1"/>
    <dgm:cxn modelId="{D0BC36EB-FA1C-41D2-9C2C-8A1381C291E3}" srcId="{4B01C118-4F85-4695-859F-7B7374FA9F0D}" destId="{639A5183-93A6-4160-9E67-75F36857E92A}" srcOrd="0" destOrd="0" parTransId="{B46F7019-B4DD-4963-ABEA-04D52BAE4611}" sibTransId="{6639130D-851C-4429-B541-E70040C0DFAD}"/>
    <dgm:cxn modelId="{838A09ED-BD5B-45A5-ADBF-203FA90016C9}" srcId="{17370834-B9D3-4ABB-89C2-230B54CFAF98}" destId="{D6D0CA6E-2D9C-4EDF-9285-CCE4771CAC65}" srcOrd="1" destOrd="0" parTransId="{527AD3D5-0A64-4656-B54C-BE75BEDB8212}" sibTransId="{FBAF6225-2736-478C-99F3-906D811DD3C4}"/>
    <dgm:cxn modelId="{7C87F8EF-B5D8-6E45-9203-79A63502DC0E}" srcId="{17370834-B9D3-4ABB-89C2-230B54CFAF98}" destId="{DE3C0BA5-9F87-6E4D-8AB4-1148A3C31C8F}" srcOrd="0" destOrd="0" parTransId="{F0636FB9-5C69-BC42-9640-861F461A6D4E}" sibTransId="{9EFA58D6-A5B9-6644-B975-2C3533D6E66F}"/>
    <dgm:cxn modelId="{724059FE-A184-C243-A7FE-E420574C7096}" type="presOf" srcId="{639A5183-93A6-4160-9E67-75F36857E92A}" destId="{54188A6D-67F1-2A4E-B77B-510AE08183BD}" srcOrd="0" destOrd="9" presId="urn:microsoft.com/office/officeart/2005/8/layout/list1"/>
    <dgm:cxn modelId="{AAD894FE-A4AE-4AA3-AC32-511F33450D65}" srcId="{0FBA9EB9-9C2F-4B05-8965-B4CF226644D1}" destId="{412E3880-3314-4C16-9968-FCE0D385198B}" srcOrd="0" destOrd="0" parTransId="{F92635D7-8D61-4AFC-BD57-F1458595A02C}" sibTransId="{E249460B-4529-4117-9470-E63782975E38}"/>
    <dgm:cxn modelId="{A9526816-35BC-0C44-A685-9BA23205B4B3}" type="presParOf" srcId="{FECCA79F-D67C-6641-9BFB-919559EBCC01}" destId="{3E739321-DBFB-E346-AF43-05E90F29779F}" srcOrd="0" destOrd="0" presId="urn:microsoft.com/office/officeart/2005/8/layout/list1"/>
    <dgm:cxn modelId="{846F1AD4-824B-034C-9F4E-D2A1AAEC010A}" type="presParOf" srcId="{3E739321-DBFB-E346-AF43-05E90F29779F}" destId="{C4B64A52-8D8B-F941-8AD4-3DEFD39975F7}" srcOrd="0" destOrd="0" presId="urn:microsoft.com/office/officeart/2005/8/layout/list1"/>
    <dgm:cxn modelId="{72D8CD7C-AAF9-D64F-A540-4BDB44020483}" type="presParOf" srcId="{3E739321-DBFB-E346-AF43-05E90F29779F}" destId="{7E8F2B75-EC05-504B-BF4A-C5451BA460A8}" srcOrd="1" destOrd="0" presId="urn:microsoft.com/office/officeart/2005/8/layout/list1"/>
    <dgm:cxn modelId="{097D3861-005D-3E47-AB2C-4B13635F028E}" type="presParOf" srcId="{FECCA79F-D67C-6641-9BFB-919559EBCC01}" destId="{278AB719-F2B5-D54F-B4F0-D2D696803905}" srcOrd="1" destOrd="0" presId="urn:microsoft.com/office/officeart/2005/8/layout/list1"/>
    <dgm:cxn modelId="{0874B918-2F40-A34A-B4B1-3AEC7DE138E2}" type="presParOf" srcId="{FECCA79F-D67C-6641-9BFB-919559EBCC01}" destId="{54188A6D-67F1-2A4E-B77B-510AE08183B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88026-0D42-4272-BD53-38BD37E5AB81}">
      <dsp:nvSpPr>
        <dsp:cNvPr id="0" name=""/>
        <dsp:cNvSpPr/>
      </dsp:nvSpPr>
      <dsp:spPr>
        <a:xfrm>
          <a:off x="0" y="510006"/>
          <a:ext cx="4818888" cy="11308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6DA4A-27F3-4F5B-B984-6F22888C75CC}">
      <dsp:nvSpPr>
        <dsp:cNvPr id="0" name=""/>
        <dsp:cNvSpPr/>
      </dsp:nvSpPr>
      <dsp:spPr>
        <a:xfrm>
          <a:off x="342092" y="764455"/>
          <a:ext cx="621986" cy="6219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37E9E-8E40-4FBC-982D-AC50382C82F7}">
      <dsp:nvSpPr>
        <dsp:cNvPr id="0" name=""/>
        <dsp:cNvSpPr/>
      </dsp:nvSpPr>
      <dsp:spPr>
        <a:xfrm>
          <a:off x="1306171" y="510006"/>
          <a:ext cx="3512716" cy="11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685" tIns="119685" rIns="119685" bIns="11968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i="0" kern="1200"/>
            <a:t>Hvad er et ER-diagram (</a:t>
          </a:r>
          <a:r>
            <a:rPr lang="da-DK" sz="1400" i="1" kern="1200"/>
            <a:t>Entity-Relationship</a:t>
          </a:r>
          <a:r>
            <a:rPr lang="da-DK" sz="1400" i="0" kern="1200"/>
            <a:t> diagram)?</a:t>
          </a:r>
          <a:endParaRPr lang="en-US" sz="1400" kern="1200"/>
        </a:p>
      </dsp:txBody>
      <dsp:txXfrm>
        <a:off x="1306171" y="510006"/>
        <a:ext cx="3512716" cy="1130884"/>
      </dsp:txXfrm>
    </dsp:sp>
    <dsp:sp modelId="{60D22E95-8AAF-4113-BDDB-EF61419B602C}">
      <dsp:nvSpPr>
        <dsp:cNvPr id="0" name=""/>
        <dsp:cNvSpPr/>
      </dsp:nvSpPr>
      <dsp:spPr>
        <a:xfrm>
          <a:off x="0" y="1906981"/>
          <a:ext cx="4818888" cy="11308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F46917-2996-4FDB-89AE-2DB571A0DE32}">
      <dsp:nvSpPr>
        <dsp:cNvPr id="0" name=""/>
        <dsp:cNvSpPr/>
      </dsp:nvSpPr>
      <dsp:spPr>
        <a:xfrm>
          <a:off x="342092" y="2161430"/>
          <a:ext cx="621986" cy="6219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B9CF1-EE12-4292-8719-0FA2E1751049}">
      <dsp:nvSpPr>
        <dsp:cNvPr id="0" name=""/>
        <dsp:cNvSpPr/>
      </dsp:nvSpPr>
      <dsp:spPr>
        <a:xfrm>
          <a:off x="1306171" y="1906981"/>
          <a:ext cx="3512716" cy="11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685" tIns="119685" rIns="119685" bIns="11968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📊 Et ER-diagram er en skitse over, hvordan data hænger sammen i en database. Man laver typisk</a:t>
          </a:r>
          <a:r>
            <a:rPr lang="da-DK" sz="1400" b="0" i="0" u="none" strike="noStrike" kern="1200" dirty="0">
              <a:solidFill>
                <a:srgbClr val="000000"/>
              </a:solidFill>
              <a:effectLst/>
            </a:rPr>
            <a:t> visualisering/skitser af databaser før opbygning.</a:t>
          </a:r>
          <a:endParaRPr lang="en-US" sz="1400" kern="1200" dirty="0"/>
        </a:p>
      </dsp:txBody>
      <dsp:txXfrm>
        <a:off x="1306171" y="1906981"/>
        <a:ext cx="3512716" cy="1130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88A6D-67F1-2A4E-B77B-510AE08183BD}">
      <dsp:nvSpPr>
        <dsp:cNvPr id="0" name=""/>
        <dsp:cNvSpPr/>
      </dsp:nvSpPr>
      <dsp:spPr>
        <a:xfrm>
          <a:off x="0" y="452570"/>
          <a:ext cx="6008515" cy="423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28" tIns="249936" rIns="466328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a-DK" sz="1200" b="1" i="0" kern="1200" dirty="0"/>
            <a:t>1:1 (Én til én)</a:t>
          </a:r>
          <a:endParaRPr lang="en-US" sz="1200" kern="1200" dirty="0"/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0" kern="1200" dirty="0"/>
            <a:t>Én ting hænger sammen med præcis én anden ting.</a:t>
          </a:r>
          <a:endParaRPr lang="en-US" sz="1200" kern="1200" dirty="0"/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1" kern="1200" dirty="0"/>
            <a:t>Eksempel:</a:t>
          </a:r>
          <a:r>
            <a:rPr lang="da-DK" sz="1200" b="0" i="0" kern="1200" dirty="0"/>
            <a:t> En person har præcis ét pas.</a:t>
          </a:r>
          <a:endParaRPr lang="en-US" sz="1200" kern="1200" dirty="0"/>
        </a:p>
        <a:p>
          <a:pPr marL="114300" lvl="1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a-DK" sz="1200" b="1" i="0" kern="1200" dirty="0"/>
            <a:t>1:M (Én til mange)</a:t>
          </a:r>
          <a:r>
            <a:rPr lang="da-DK" sz="1200" b="0" i="0" kern="1200" dirty="0"/>
            <a:t> </a:t>
          </a:r>
          <a:r>
            <a:rPr lang="da-DK" sz="1200" b="0" i="1" kern="1200" dirty="0">
              <a:solidFill>
                <a:srgbClr val="FF0000"/>
              </a:solidFill>
            </a:rPr>
            <a:t>(Mest almindelig og det er denne vi fokuserer på!)</a:t>
          </a:r>
          <a:endParaRPr lang="en-US" sz="1200" kern="1200" dirty="0">
            <a:solidFill>
              <a:srgbClr val="FF0000"/>
            </a:solidFill>
          </a:endParaRPr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0" kern="1200" dirty="0"/>
            <a:t>Én ting kan hænge sammen med mange ting.</a:t>
          </a:r>
          <a:endParaRPr lang="en-US" sz="1200" kern="1200" dirty="0"/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1" kern="1200" dirty="0"/>
            <a:t>Eksempel:</a:t>
          </a:r>
          <a:r>
            <a:rPr lang="da-DK" sz="1200" b="0" i="0" kern="1200" dirty="0"/>
            <a:t> En kunde kan lave flere ordrer, men en ordre tilhører kun én kunde.</a:t>
          </a:r>
          <a:endParaRPr lang="en-US" sz="1200" kern="1200" dirty="0"/>
        </a:p>
        <a:p>
          <a:pPr marL="114300" lvl="1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a-DK" sz="1200" b="1" i="0" kern="1200" dirty="0"/>
            <a:t>M:M (Mange til mange)</a:t>
          </a:r>
          <a:endParaRPr lang="en-US" sz="1200" kern="1200" dirty="0"/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0" kern="1200" dirty="0"/>
            <a:t>Mange ting kan hænge sammen med mange ting.</a:t>
          </a:r>
          <a:endParaRPr lang="en-US" sz="1200" kern="1200" dirty="0"/>
        </a:p>
        <a:p>
          <a:pPr marL="228600" lvl="2" indent="-114300" algn="l" defTabSz="5334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a-DK" sz="1200" b="0" i="1" kern="1200" dirty="0"/>
            <a:t>Eksempel:</a:t>
          </a:r>
          <a:r>
            <a:rPr lang="da-DK" sz="1200" b="0" i="0" kern="1200" dirty="0"/>
            <a:t> En elev kan gå på flere hold, og et hold kan have flere elever.</a:t>
          </a:r>
          <a:endParaRPr lang="en-US" sz="1200" kern="1200" dirty="0"/>
        </a:p>
      </dsp:txBody>
      <dsp:txXfrm>
        <a:off x="0" y="452570"/>
        <a:ext cx="6008515" cy="4238500"/>
      </dsp:txXfrm>
    </dsp:sp>
    <dsp:sp modelId="{7E8F2B75-EC05-504B-BF4A-C5451BA460A8}">
      <dsp:nvSpPr>
        <dsp:cNvPr id="0" name=""/>
        <dsp:cNvSpPr/>
      </dsp:nvSpPr>
      <dsp:spPr>
        <a:xfrm>
          <a:off x="300425" y="275450"/>
          <a:ext cx="420596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75" tIns="0" rIns="15897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0" i="0" kern="1200"/>
            <a:t>Kardinalitet (1:1, 1:M/M:1, M:M)</a:t>
          </a:r>
          <a:endParaRPr lang="en-US" sz="1200" kern="1200"/>
        </a:p>
      </dsp:txBody>
      <dsp:txXfrm>
        <a:off x="317718" y="292743"/>
        <a:ext cx="4171374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107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372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bco365-my.sharepoint.com/:u:/g/personal/arad_ibc_dk/EbJb9Jey2p1CioULRBTo9NcBF1HKbx9m9v50ACk3R3DFIw?e=V6h1v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bco365-my.sharepoint.com/:u:/g/personal/arad_ibc_dk/EXi5EbNGVutBmZYHTNCXrMAB_fnvweYr2d7CKU6GOk_Ryg?e=pSNKk2" TargetMode="External"/><Relationship Id="rId4" Type="http://schemas.openxmlformats.org/officeDocument/2006/relationships/hyperlink" Target="https://ibco365-my.sharepoint.com/:u:/g/personal/arad_ibc_dk/EYMywiEBBsJAo58POStAsKsBnzJRIgsZiCtQ3YCw_gEXQA?e=oWDm8b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draw.io" TargetMode="External"/><Relationship Id="rId3" Type="http://schemas.openxmlformats.org/officeDocument/2006/relationships/hyperlink" Target="https://ibco365-my.sharepoint.com/:u:/g/personal/arad_ibc_dk/ERTSCJIRFs9BmreUaM0S9iwBCp26AANbaLf4T1DbXj7WUQ?e=iLCYiX" TargetMode="External"/><Relationship Id="rId7" Type="http://schemas.openxmlformats.org/officeDocument/2006/relationships/hyperlink" Target="https://simplecode.dk/hvad-er-en-er-model/" TargetMode="External"/><Relationship Id="rId2" Type="http://schemas.openxmlformats.org/officeDocument/2006/relationships/hyperlink" Target="desktop.ibc.d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rhvervsinformatik.systime.dk/?id=179#c781" TargetMode="External"/><Relationship Id="rId5" Type="http://schemas.openxmlformats.org/officeDocument/2006/relationships/hyperlink" Target="https://erhvervsinformatik.systime.dk/?id=178#c767" TargetMode="External"/><Relationship Id="rId4" Type="http://schemas.openxmlformats.org/officeDocument/2006/relationships/hyperlink" Target="https://erhvervsinformatik.systime.dk/?id=179#c7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5" b="2187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 dirty="0" err="1">
                <a:solidFill>
                  <a:schemeClr val="bg1"/>
                </a:solidFill>
              </a:rPr>
              <a:t>Databaser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 err="1">
                <a:solidFill>
                  <a:schemeClr val="bg1"/>
                </a:solidFill>
              </a:rPr>
              <a:t>Informatik</a:t>
            </a:r>
            <a:r>
              <a:rPr lang="en-US" sz="2400" noProof="0" dirty="0">
                <a:solidFill>
                  <a:schemeClr val="bg1"/>
                </a:solidFill>
              </a:rPr>
              <a:t>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3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6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ℹ️ </a:t>
            </a:r>
            <a:r>
              <a:rPr lang="da-DK" sz="16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sz="1600" b="1" i="0" u="none" strike="noStrike" dirty="0" err="1">
                <a:solidFill>
                  <a:srgbClr val="000000"/>
                </a:solidFill>
                <a:effectLst/>
              </a:rPr>
              <a:t>Catch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 op fra sidst og </a:t>
            </a:r>
            <a:r>
              <a:rPr lang="da-DK" sz="1600" b="1" dirty="0">
                <a:solidFill>
                  <a:srgbClr val="000000"/>
                </a:solidFill>
              </a:rPr>
              <a:t>i</a:t>
            </a:r>
            <a:r>
              <a:rPr lang="da-DK" sz="1600" b="1" i="0" u="none" strike="noStrike" dirty="0">
                <a:effectLst/>
              </a:rPr>
              <a:t>ntroduktion til relationsdatabaser </a:t>
            </a:r>
            <a:r>
              <a:rPr lang="da-DK" sz="1600" i="0" u="none" strike="noStrike" dirty="0">
                <a:solidFill>
                  <a:srgbClr val="000000"/>
                </a:solidFill>
                <a:effectLst/>
              </a:rPr>
              <a:t>(15 min)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👫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Gruppeopgave - Arbejde med ER-diagrammer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(30 min)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☕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Pause 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(5 min)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600" dirty="0"/>
              <a:t>💬 </a:t>
            </a:r>
            <a:r>
              <a:rPr lang="da-DK" sz="1600" b="1" dirty="0"/>
              <a:t>Opsamling</a:t>
            </a:r>
            <a:r>
              <a:rPr lang="da-DK" sz="1600" dirty="0"/>
              <a:t> (5 min)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👫 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Fortsætte med gruppeopgaven 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(25 min)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🧠 </a:t>
            </a:r>
            <a:r>
              <a:rPr lang="da-DK" sz="1600" b="1" dirty="0">
                <a:solidFill>
                  <a:srgbClr val="000000"/>
                </a:solidFill>
              </a:rPr>
              <a:t>G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ennemgang af opgaveløsning og evaluering 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(20 min)</a:t>
            </a:r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09687-4A34-74E4-C1E8-F57A4BB8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da-DK" sz="2900" b="1" i="0" u="none" strike="noStrike" dirty="0" err="1">
                <a:effectLst/>
                <a:latin typeface="-webkit-standard"/>
              </a:rPr>
              <a:t>Catch</a:t>
            </a:r>
            <a:r>
              <a:rPr lang="da-DK" sz="2900" b="1" i="0" u="none" strike="noStrike" dirty="0">
                <a:effectLst/>
                <a:latin typeface="-webkit-standard"/>
              </a:rPr>
              <a:t> up fra sidst</a:t>
            </a:r>
            <a:endParaRPr lang="da-DK" sz="29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0FFB60-FDED-D6E2-EA0E-AE9FFD70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r>
              <a:rPr lang="da-DK" sz="1800" b="0" i="1" u="none" strike="noStrike" dirty="0">
                <a:effectLst/>
              </a:rPr>
              <a:t>Gå til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i="0" u="none" strike="noStrike" dirty="0" err="1">
                <a:effectLst/>
              </a:rPr>
              <a:t>menti.com</a:t>
            </a:r>
            <a:br>
              <a:rPr lang="da-DK" sz="1800" dirty="0"/>
            </a:br>
            <a:r>
              <a:rPr lang="da-DK" sz="1800" b="0" i="0" u="none" strike="noStrike" dirty="0">
                <a:effectLst/>
                <a:latin typeface="-webkit-standard"/>
              </a:rPr>
              <a:t>🔹 </a:t>
            </a:r>
            <a:r>
              <a:rPr lang="da-DK" sz="1800" b="0" i="1" u="none" strike="noStrike" dirty="0">
                <a:effectLst/>
              </a:rPr>
              <a:t>Brug koden: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dirty="0">
                <a:latin typeface="-webkit-standard"/>
              </a:rPr>
              <a:t>4374 6698</a:t>
            </a:r>
            <a:endParaRPr lang="da-DK" sz="1800" dirty="0"/>
          </a:p>
        </p:txBody>
      </p:sp>
      <p:pic>
        <p:nvPicPr>
          <p:cNvPr id="1028" name="Picture 4" descr="What is ChatGPT and why does it matter? Here's what you need to know.">
            <a:extLst>
              <a:ext uri="{FF2B5EF4-FFF2-40B4-BE49-F238E27FC236}">
                <a16:creationId xmlns:a16="http://schemas.microsoft.com/office/drawing/2014/main" id="{32679186-DAC1-B6C5-A1EC-706BEE340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" r="2096" b="3"/>
          <a:stretch/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ntimeter: An Educational Tool. In my last blog post I interviewed Dr… |  by Alexis Abner | Medium">
            <a:extLst>
              <a:ext uri="{FF2B5EF4-FFF2-40B4-BE49-F238E27FC236}">
                <a16:creationId xmlns:a16="http://schemas.microsoft.com/office/drawing/2014/main" id="{9780AA66-6BD5-41DD-2E23-F4F2D07B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2" b="2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FC50D-E794-DA64-4090-24BED834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5120507" cy="1481328"/>
          </a:xfrm>
        </p:spPr>
        <p:txBody>
          <a:bodyPr anchor="b">
            <a:normAutofit fontScale="90000"/>
          </a:bodyPr>
          <a:lstStyle/>
          <a:p>
            <a:r>
              <a:rPr lang="da-DK" sz="5400" b="1" i="0" u="none" strike="noStrike" dirty="0">
                <a:solidFill>
                  <a:srgbClr val="000000"/>
                </a:solidFill>
                <a:effectLst/>
              </a:rPr>
              <a:t>Introduktion til ER-diagrammer</a:t>
            </a:r>
            <a:endParaRPr lang="da-DK" sz="5000" b="1" dirty="0"/>
          </a:p>
        </p:txBody>
      </p:sp>
      <p:graphicFrame>
        <p:nvGraphicFramePr>
          <p:cNvPr id="12" name="Pladsholder til indhold 2">
            <a:extLst>
              <a:ext uri="{FF2B5EF4-FFF2-40B4-BE49-F238E27FC236}">
                <a16:creationId xmlns:a16="http://schemas.microsoft.com/office/drawing/2014/main" id="{9AAC1BC8-711E-F40A-DB67-EDA64C785D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542835"/>
              </p:ext>
            </p:extLst>
          </p:nvPr>
        </p:nvGraphicFramePr>
        <p:xfrm>
          <a:off x="630936" y="2660904"/>
          <a:ext cx="4818888" cy="3547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lede 3" descr="Et billede, der indeholder diagram, skærmbillede, cirk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22D33613-1C98-77B3-6238-39A64C111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048" y="1729897"/>
            <a:ext cx="5458968" cy="3398206"/>
          </a:xfrm>
          <a:prstGeom prst="rect">
            <a:avLst/>
          </a:prstGeom>
        </p:spPr>
      </p:pic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0646A9B6-5E0B-6452-399F-25D68D84E2CE}"/>
              </a:ext>
            </a:extLst>
          </p:cNvPr>
          <p:cNvCxnSpPr>
            <a:cxnSpLocks/>
          </p:cNvCxnSpPr>
          <p:nvPr/>
        </p:nvCxnSpPr>
        <p:spPr>
          <a:xfrm>
            <a:off x="6204142" y="3802625"/>
            <a:ext cx="581030" cy="313383"/>
          </a:xfrm>
          <a:prstGeom prst="line">
            <a:avLst/>
          </a:prstGeom>
          <a:ln w="15875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AEE98ADA-E933-751B-E3EA-836F02AAE8B4}"/>
              </a:ext>
            </a:extLst>
          </p:cNvPr>
          <p:cNvCxnSpPr/>
          <p:nvPr/>
        </p:nvCxnSpPr>
        <p:spPr>
          <a:xfrm flipH="1">
            <a:off x="6252716" y="3802625"/>
            <a:ext cx="483882" cy="35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76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E7325-B7B6-2E92-5ECB-04C227079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672C4-03E9-6D6E-F895-87F8CAB1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79"/>
            <a:ext cx="5120507" cy="1882987"/>
          </a:xfrm>
        </p:spPr>
        <p:txBody>
          <a:bodyPr anchor="b">
            <a:normAutofit fontScale="90000"/>
          </a:bodyPr>
          <a:lstStyle/>
          <a:p>
            <a:r>
              <a:rPr lang="da-DK" sz="5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Grundlæggende elementer i et </a:t>
            </a:r>
            <a:r>
              <a:rPr lang="da-DK" sz="5400" dirty="0">
                <a:solidFill>
                  <a:srgbClr val="000000"/>
                </a:solidFill>
                <a:latin typeface="-webkit-standard"/>
              </a:rPr>
              <a:t>ER-</a:t>
            </a:r>
            <a:r>
              <a:rPr lang="da-DK" sz="5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diagram</a:t>
            </a:r>
            <a:endParaRPr lang="da-DK" sz="50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0CF0B7-FA5F-4D0E-A4DB-D75BF4092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300" b="1" i="0" u="none" strike="noStrike" dirty="0">
                <a:solidFill>
                  <a:srgbClr val="000000"/>
                </a:solidFill>
                <a:effectLst/>
              </a:rPr>
              <a:t>Entiteter</a:t>
            </a:r>
            <a:r>
              <a:rPr lang="da-DK" sz="2300" dirty="0">
                <a:solidFill>
                  <a:srgbClr val="000000"/>
                </a:solidFill>
              </a:rPr>
              <a:t>/</a:t>
            </a:r>
            <a:r>
              <a:rPr lang="da-DK" sz="2300" b="1" dirty="0">
                <a:solidFill>
                  <a:srgbClr val="000000"/>
                </a:solidFill>
              </a:rPr>
              <a:t>tabeller</a:t>
            </a:r>
            <a:endParaRPr lang="da-DK" sz="2300" dirty="0">
              <a:solidFill>
                <a:srgbClr val="000000"/>
              </a:solidFill>
            </a:endParaRPr>
          </a:p>
          <a:p>
            <a:pPr lvl="1"/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(fx 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Kunder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Produkter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da-DK" sz="2300" i="1" dirty="0">
                <a:solidFill>
                  <a:srgbClr val="000000"/>
                </a:solidFill>
              </a:rPr>
              <a:t>O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rdrer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300" b="1" i="0" u="none" strike="noStrike" dirty="0">
                <a:solidFill>
                  <a:srgbClr val="000000"/>
                </a:solidFill>
                <a:effectLst/>
              </a:rPr>
              <a:t>Attributter/feltnavne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 </a:t>
            </a:r>
          </a:p>
          <a:p>
            <a:pPr lvl="1"/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(fx 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Kundenummer</a:t>
            </a:r>
            <a:r>
              <a:rPr lang="da-DK" sz="2300" dirty="0">
                <a:solidFill>
                  <a:srgbClr val="000000"/>
                </a:solidFill>
              </a:rPr>
              <a:t>, </a:t>
            </a:r>
            <a:r>
              <a:rPr lang="da-DK" sz="2300" i="1" dirty="0">
                <a:solidFill>
                  <a:srgbClr val="000000"/>
                </a:solidFill>
              </a:rPr>
              <a:t>F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ornavn, E-mail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300" b="1" i="0" u="none" strike="noStrike" dirty="0">
                <a:solidFill>
                  <a:srgbClr val="000000"/>
                </a:solidFill>
                <a:effectLst/>
              </a:rPr>
              <a:t>Relationer</a:t>
            </a:r>
            <a:r>
              <a:rPr lang="da-DK" sz="2300" b="1" dirty="0">
                <a:solidFill>
                  <a:srgbClr val="000000"/>
                </a:solidFill>
              </a:rPr>
              <a:t>/</a:t>
            </a:r>
            <a:r>
              <a:rPr lang="da-DK" sz="2300" b="1" i="0" u="none" strike="noStrike" dirty="0">
                <a:solidFill>
                  <a:srgbClr val="000000"/>
                </a:solidFill>
                <a:effectLst/>
              </a:rPr>
              <a:t>Hvordan tabellerne hænger sammen</a:t>
            </a:r>
            <a:r>
              <a:rPr lang="da-DK" sz="2300" b="1" dirty="0">
                <a:solidFill>
                  <a:srgbClr val="000000"/>
                </a:solidFill>
              </a:rPr>
              <a:t> </a:t>
            </a:r>
          </a:p>
          <a:p>
            <a:pPr lvl="1"/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(fx </a:t>
            </a:r>
            <a:r>
              <a:rPr lang="da-DK" sz="2300" b="0" i="1" u="none" strike="noStrike" dirty="0">
                <a:solidFill>
                  <a:srgbClr val="000000"/>
                </a:solidFill>
                <a:effectLst/>
              </a:rPr>
              <a:t>Kunder laver Ordrer</a:t>
            </a:r>
            <a:r>
              <a:rPr lang="da-DK" sz="2300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</p:txBody>
      </p:sp>
      <p:pic>
        <p:nvPicPr>
          <p:cNvPr id="4" name="Billede 3" descr="Et billede, der indeholder diagram, skærmbillede, cirk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A0709107-6BE3-A281-942F-3DBE8CA72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729897"/>
            <a:ext cx="5458968" cy="3398206"/>
          </a:xfrm>
          <a:prstGeom prst="rect">
            <a:avLst/>
          </a:prstGeom>
        </p:spPr>
      </p:pic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EC0BE8D7-49CA-D160-6EB6-8EFB8488FF18}"/>
              </a:ext>
            </a:extLst>
          </p:cNvPr>
          <p:cNvCxnSpPr>
            <a:cxnSpLocks/>
          </p:cNvCxnSpPr>
          <p:nvPr/>
        </p:nvCxnSpPr>
        <p:spPr>
          <a:xfrm>
            <a:off x="6204142" y="3802625"/>
            <a:ext cx="581030" cy="313383"/>
          </a:xfrm>
          <a:prstGeom prst="line">
            <a:avLst/>
          </a:prstGeom>
          <a:ln w="15875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290DFEB6-634A-E4D1-CA1E-43CB6586E6D4}"/>
              </a:ext>
            </a:extLst>
          </p:cNvPr>
          <p:cNvCxnSpPr/>
          <p:nvPr/>
        </p:nvCxnSpPr>
        <p:spPr>
          <a:xfrm flipH="1">
            <a:off x="6252716" y="3802625"/>
            <a:ext cx="483882" cy="35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 descr="Et billede, der indeholder skærmbillede, Rektang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5FDF2B50-C9E5-A6D0-C740-E635352D4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188" y="2660904"/>
            <a:ext cx="574303" cy="426380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F7BAEE02-D2A9-E76E-B58F-1CA847D5E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151" y="3429000"/>
            <a:ext cx="768637" cy="417260"/>
          </a:xfrm>
          <a:prstGeom prst="rect">
            <a:avLst/>
          </a:prstGeom>
        </p:spPr>
      </p:pic>
      <p:pic>
        <p:nvPicPr>
          <p:cNvPr id="15" name="Billede 14" descr="Et billede, der indeholder Elektrisk blå, Koboltblå, design&#10;&#10;Indhold genereret af kunstig intelligens kan være forkert.">
            <a:extLst>
              <a:ext uri="{FF2B5EF4-FFF2-40B4-BE49-F238E27FC236}">
                <a16:creationId xmlns:a16="http://schemas.microsoft.com/office/drawing/2014/main" id="{E9AFF879-0798-41C2-B58E-5D58B0689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750" y="4948359"/>
            <a:ext cx="440373" cy="35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9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FDFC2-1A18-2A19-392E-06CB4FBA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10D10-B054-79C9-E6AC-887B5AF2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53" y="182880"/>
            <a:ext cx="10063747" cy="1154854"/>
          </a:xfrm>
        </p:spPr>
        <p:txBody>
          <a:bodyPr anchor="b">
            <a:normAutofit/>
          </a:bodyPr>
          <a:lstStyle/>
          <a:p>
            <a:r>
              <a:rPr lang="da-DK" sz="5400" dirty="0">
                <a:solidFill>
                  <a:srgbClr val="000000"/>
                </a:solidFill>
                <a:latin typeface="-webkit-standard"/>
              </a:rPr>
              <a:t>Der findes forskellige relationer</a:t>
            </a:r>
            <a:endParaRPr lang="da-DK" sz="5000" b="1" dirty="0"/>
          </a:p>
        </p:txBody>
      </p:sp>
      <p:graphicFrame>
        <p:nvGraphicFramePr>
          <p:cNvPr id="10" name="Pladsholder til indhold 2">
            <a:extLst>
              <a:ext uri="{FF2B5EF4-FFF2-40B4-BE49-F238E27FC236}">
                <a16:creationId xmlns:a16="http://schemas.microsoft.com/office/drawing/2014/main" id="{C1E1B024-E105-DB53-1101-63439DB95F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219790"/>
              </p:ext>
            </p:extLst>
          </p:nvPr>
        </p:nvGraphicFramePr>
        <p:xfrm>
          <a:off x="147052" y="1579419"/>
          <a:ext cx="6008515" cy="4966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lede 3" descr="Et billede, der indeholder diagram, skærmbillede, cirk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1ABE839B-E221-57FA-3742-812B221A8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4657" y="2363577"/>
            <a:ext cx="5458968" cy="3398206"/>
          </a:xfrm>
          <a:prstGeom prst="rect">
            <a:avLst/>
          </a:prstGeom>
        </p:spPr>
      </p:pic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DAEFC1E9-BCBD-40CC-732E-09A2D207514B}"/>
              </a:ext>
            </a:extLst>
          </p:cNvPr>
          <p:cNvCxnSpPr>
            <a:cxnSpLocks/>
          </p:cNvCxnSpPr>
          <p:nvPr/>
        </p:nvCxnSpPr>
        <p:spPr>
          <a:xfrm>
            <a:off x="6577785" y="4404466"/>
            <a:ext cx="581030" cy="313383"/>
          </a:xfrm>
          <a:prstGeom prst="line">
            <a:avLst/>
          </a:prstGeom>
          <a:ln w="15875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2DDD5731-83DF-3B80-97F9-8CC9C1094FA2}"/>
              </a:ext>
            </a:extLst>
          </p:cNvPr>
          <p:cNvCxnSpPr/>
          <p:nvPr/>
        </p:nvCxnSpPr>
        <p:spPr>
          <a:xfrm flipH="1">
            <a:off x="6674933" y="4404466"/>
            <a:ext cx="483882" cy="35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025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25FD6DB1-D421-4E1E-211D-19E5E133684F}"/>
              </a:ext>
            </a:extLst>
          </p:cNvPr>
          <p:cNvSpPr txBox="1"/>
          <p:nvPr/>
        </p:nvSpPr>
        <p:spPr>
          <a:xfrm>
            <a:off x="836674" y="176902"/>
            <a:ext cx="10515600" cy="634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da-DK" sz="5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ER-diagrammer – Vælg din opgave</a:t>
            </a: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D00F7734-71DA-EB0C-6AFA-445EEBC1B1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250199"/>
              </p:ext>
            </p:extLst>
          </p:nvPr>
        </p:nvGraphicFramePr>
        <p:xfrm>
          <a:off x="-1527" y="865238"/>
          <a:ext cx="12192002" cy="5992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2963">
                  <a:extLst>
                    <a:ext uri="{9D8B030D-6E8A-4147-A177-3AD203B41FA5}">
                      <a16:colId xmlns:a16="http://schemas.microsoft.com/office/drawing/2014/main" val="2122652823"/>
                    </a:ext>
                  </a:extLst>
                </a:gridCol>
                <a:gridCol w="6409039">
                  <a:extLst>
                    <a:ext uri="{9D8B030D-6E8A-4147-A177-3AD203B41FA5}">
                      <a16:colId xmlns:a16="http://schemas.microsoft.com/office/drawing/2014/main" val="2707314806"/>
                    </a:ext>
                  </a:extLst>
                </a:gridCol>
              </a:tblGrid>
              <a:tr h="2255461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1: "Bibliotekssystem" ( niveau 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🔗 Download databasen her: </a:t>
                      </a: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OneDrive-link</a:t>
                      </a:r>
                      <a:endParaRPr lang="da-DK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Problemformulering: </a:t>
                      </a: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Hvordan kan vi holde styr på, hvilke bøger der er lånt ud, og hvem der har lånt dem?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Tegn et ER-diagram med tabellerne: Lånere, Bøger, Lån og Postnummer.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Tilføj attributter til dit ER-diagram, som fx Navn, Titel, Forfatter osv.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Angiv relationer, fx at en låner kan låne flere bøger (1:M).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Tilføj to ekstra feltnavne i tabellen Bøger.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Opdater ER-diagrammet, så det viser de nye feltnavne.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Ekstra: Hvordan kan databasen forbedres?</a:t>
                      </a: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322657"/>
                  </a:ext>
                </a:extLst>
              </a:tr>
              <a:tr h="1857267">
                <a:tc>
                  <a:txBody>
                    <a:bodyPr/>
                    <a:lstStyle/>
                    <a:p>
                      <a:r>
                        <a:rPr lang="da-DK" sz="15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2: "Sportsklub" (Niveau 2)</a:t>
                      </a:r>
                    </a:p>
                    <a:p>
                      <a:endParaRPr lang="da-DK" sz="15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🔗 </a:t>
                      </a:r>
                      <a:r>
                        <a:rPr lang="da-DK" sz="15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Download databasen her:</a:t>
                      </a:r>
                      <a:r>
                        <a:rPr lang="da-DK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da-DK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OneDrive-link</a:t>
                      </a:r>
                      <a:endParaRPr lang="da-DK" sz="15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sz="15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5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</a:p>
                    <a:p>
                      <a:r>
                        <a:rPr lang="da-DK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Hvordan kan en sportsklub organisere medlemmer og deres træningshold?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66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780"/>
                        </a:lnSpc>
                        <a:buFont typeface="+mj-lt"/>
                        <a:buAutoNum type="arabicPeriod"/>
                      </a:pPr>
                      <a:endParaRPr lang="da-DK" sz="1500" b="0" dirty="0"/>
                    </a:p>
                    <a:p>
                      <a:pPr marL="342900" lvl="0" indent="-342900">
                        <a:lnSpc>
                          <a:spcPts val="1780"/>
                        </a:lnSpc>
                        <a:buFont typeface="+mj-lt"/>
                        <a:buAutoNum type="arabicPeriod"/>
                      </a:pPr>
                      <a:r>
                        <a:rPr lang="da-DK" sz="1500" b="0" dirty="0"/>
                        <a:t>Tegn et ER-diagram.</a:t>
                      </a:r>
                    </a:p>
                    <a:p>
                      <a:pPr marL="342900" lvl="0" indent="-342900">
                        <a:lnSpc>
                          <a:spcPts val="1780"/>
                        </a:lnSpc>
                        <a:buFont typeface="+mj-lt"/>
                        <a:buAutoNum type="arabicPeriod"/>
                      </a:pPr>
                      <a:r>
                        <a:rPr lang="da-DK" sz="1500" b="0" dirty="0"/>
                        <a:t>Tilføj mindst tre nye attributter i tabellen Medlemmer.</a:t>
                      </a:r>
                    </a:p>
                    <a:p>
                      <a:pPr marL="342900" lvl="0" indent="-342900">
                        <a:lnSpc>
                          <a:spcPts val="1780"/>
                        </a:lnSpc>
                        <a:buFont typeface="+mj-lt"/>
                        <a:buAutoNum type="arabicPeriod"/>
                      </a:pPr>
                      <a:r>
                        <a:rPr lang="da-DK" sz="1500" b="0"/>
                        <a:t>Ekstra: </a:t>
                      </a:r>
                      <a:r>
                        <a:rPr lang="da-DK" sz="1500" b="0" dirty="0"/>
                        <a:t>Tilføj en Postnummer-tabel med bynavne.</a:t>
                      </a:r>
                    </a:p>
                    <a:p>
                      <a:pPr marL="342900" lvl="0" indent="-342900">
                        <a:lnSpc>
                          <a:spcPts val="1780"/>
                        </a:lnSpc>
                        <a:buFont typeface="+mj-lt"/>
                        <a:buAutoNum type="arabicPeriod"/>
                      </a:pPr>
                      <a:r>
                        <a:rPr lang="da-DK" sz="1500" b="0" dirty="0"/>
                        <a:t>Opdater dit ER-diagram, så det afspejler ændringerne.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da-DK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Ekstra: Hvordan kan databasen forbedres?</a:t>
                      </a: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6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00648"/>
                  </a:ext>
                </a:extLst>
              </a:tr>
              <a:tr h="1880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3: "E-sports-turnering" (Niveau 3)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a-D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🔗 Download databasen her: </a:t>
                      </a:r>
                      <a:r>
                        <a:rPr lang="da-DK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OneDrive-link</a:t>
                      </a:r>
                      <a:endParaRPr lang="da-DK" sz="15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a-D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Hvordan kan en e-sportsorganisation holde styr på turneringer, hold og spillere?</a:t>
                      </a:r>
                      <a:endParaRPr lang="da-DK" sz="15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C1A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da-DK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da-DK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Tegn et ER-diagram over databasen.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da-DK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Tilføj mindst tre feltnavne til tabellerne.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da-DK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Tilføj en Postnummer/By-tabel for at fjerne redundans (unødvendige dobbelt registrering).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da-DK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Opdater ER-diagrammet med de nye ændringer.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da-DK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Ekstra: Hvordan kan databasen forbedres?</a:t>
                      </a:r>
                      <a:endParaRPr lang="da-DK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C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9049"/>
                  </a:ext>
                </a:extLst>
              </a:tr>
            </a:tbl>
          </a:graphicData>
        </a:graphic>
      </p:graphicFrame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564A631-58FB-8A48-4973-207FCFE7A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491799"/>
              </p:ext>
            </p:extLst>
          </p:nvPr>
        </p:nvGraphicFramePr>
        <p:xfrm>
          <a:off x="-2" y="719666"/>
          <a:ext cx="12192002" cy="365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805057">
                  <a:extLst>
                    <a:ext uri="{9D8B030D-6E8A-4147-A177-3AD203B41FA5}">
                      <a16:colId xmlns:a16="http://schemas.microsoft.com/office/drawing/2014/main" val="3260164083"/>
                    </a:ext>
                  </a:extLst>
                </a:gridCol>
                <a:gridCol w="6386945">
                  <a:extLst>
                    <a:ext uri="{9D8B030D-6E8A-4147-A177-3AD203B41FA5}">
                      <a16:colId xmlns:a16="http://schemas.microsoft.com/office/drawing/2014/main" val="2984515340"/>
                    </a:ext>
                  </a:extLst>
                </a:gridCol>
              </a:tblGrid>
              <a:tr h="305945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Problemformulering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Opgavebeskrivelse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368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816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36E494-93F6-2C5E-0135-73D8854A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☕️ 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Pause (5 min)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 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07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74286-7AD5-82B7-A143-1BDA5253D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22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29762F-AE64-B889-BDD3-715C43FA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👫 </a:t>
            </a:r>
            <a:r>
              <a:rPr lang="da-DK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Fortsætte med gruppeopgaven</a:t>
            </a:r>
            <a:endParaRPr lang="da-DK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9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G</a:t>
            </a:r>
            <a:r>
              <a:rPr lang="da-DK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ennemgang af opgaveløsning samt evaluering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715DC8-D825-8DCB-4F48-9D4BA4D2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/>
              <a:t>🧠 </a:t>
            </a:r>
            <a:r>
              <a:rPr lang="da-DK" sz="4200" b="1" dirty="0"/>
              <a:t>Gennemgang af opgaveløsning samt evaluering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959C1F-E13C-71DB-8FB8-692A724C9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200" dirty="0"/>
              <a:t>En gruppe </a:t>
            </a:r>
            <a:r>
              <a:rPr lang="da-DK" sz="2200" b="0" i="0" u="none" strike="noStrike" dirty="0">
                <a:effectLst/>
              </a:rPr>
              <a:t>præsenterer deres ER-diagram for klassen.</a:t>
            </a:r>
          </a:p>
          <a:p>
            <a:pPr lvl="1"/>
            <a:r>
              <a:rPr lang="da-DK" sz="1800" dirty="0"/>
              <a:t>D</a:t>
            </a:r>
            <a:r>
              <a:rPr lang="da-DK" sz="1800" b="0" i="0" u="none" strike="noStrike" dirty="0">
                <a:effectLst/>
              </a:rPr>
              <a:t>e andre elever giver feedback</a:t>
            </a:r>
          </a:p>
          <a:p>
            <a:pPr marL="457200" lvl="1" indent="0">
              <a:buNone/>
            </a:pPr>
            <a:endParaRPr lang="da-DK" sz="2200" b="0" i="0" u="none" strike="noStrike" dirty="0">
              <a:effectLst/>
            </a:endParaRP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Evaluering</a:t>
            </a:r>
          </a:p>
          <a:p>
            <a:pPr lvl="1"/>
            <a:r>
              <a:rPr lang="da-DK" sz="1800" dirty="0"/>
              <a:t>Hvad har I lært i dag?</a:t>
            </a:r>
          </a:p>
          <a:p>
            <a:pPr lvl="1"/>
            <a:r>
              <a:rPr lang="da-DK" sz="1800" dirty="0"/>
              <a:t>Hvilken opgave valgte I, og hvorfor?</a:t>
            </a:r>
            <a:endParaRPr lang="da-DK" sz="1800" b="0" i="0" u="none" strike="noStrike" dirty="0">
              <a:effectLst/>
            </a:endParaRPr>
          </a:p>
          <a:p>
            <a:pPr lvl="1"/>
            <a:r>
              <a:rPr lang="da-DK" sz="1800" b="0" i="0" u="none" strike="noStrike" dirty="0">
                <a:effectLst/>
              </a:rPr>
              <a:t>Hvilke udfordringer stødte I på?</a:t>
            </a:r>
          </a:p>
          <a:p>
            <a:pPr lvl="1"/>
            <a:r>
              <a:rPr lang="da-DK" sz="1800" b="0" i="0" u="none" strike="noStrike" dirty="0">
                <a:effectLst/>
              </a:rPr>
              <a:t>Hvordan bruges ER-diagrammer i virkeligheden?</a:t>
            </a:r>
          </a:p>
          <a:p>
            <a:pPr lvl="1"/>
            <a:r>
              <a:rPr lang="da-DK" sz="1800" dirty="0"/>
              <a:t>Hvordan vil I forklare forskellen på flade og relationelle databaser til </a:t>
            </a:r>
            <a:r>
              <a:rPr lang="da-DK" sz="1800"/>
              <a:t>en ven?</a:t>
            </a:r>
            <a:endParaRPr lang="da-DK" sz="1800" b="0" i="0" u="none" strike="noStrike" dirty="0">
              <a:effectLst/>
            </a:endParaRPr>
          </a:p>
          <a:p>
            <a:pPr lvl="1"/>
            <a:endParaRPr lang="da-DK" sz="1800" b="0" i="0" u="none" strike="noStrike" dirty="0">
              <a:effectLst/>
            </a:endParaRPr>
          </a:p>
          <a:p>
            <a:pPr marL="457200" lvl="1" indent="0">
              <a:buNone/>
            </a:pPr>
            <a:endParaRPr lang="da-DK" sz="1800" dirty="0"/>
          </a:p>
          <a:p>
            <a:pPr marL="457200" lvl="1" indent="0">
              <a:buNone/>
            </a:pPr>
            <a:endParaRPr lang="da-DK" sz="18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9893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F50064-4345-1992-AC3E-FF25E0E1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0" i="0" u="none" strike="noStrike">
                <a:effectLst/>
                <a:latin typeface="-webkit-standard"/>
              </a:rPr>
              <a:t>Ressourcer &amp; Hjælp</a:t>
            </a:r>
            <a:endParaRPr lang="da-DK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FCD09D-CA01-64FF-B43C-1AD558138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sz="2100" i="0" u="none" strike="noStrike" dirty="0">
                <a:effectLst/>
              </a:rPr>
              <a:t>Tilgå Access fra Mac via </a:t>
            </a:r>
            <a:r>
              <a:rPr lang="da-DK" sz="2100" i="0" u="none" strike="noStrike" dirty="0">
                <a:effectLst/>
                <a:hlinkClick r:id="rId2"/>
              </a:rPr>
              <a:t>desktop.ibc.dk</a:t>
            </a:r>
            <a:endParaRPr lang="da-DK" sz="2100" i="0" u="none" strike="noStrike" dirty="0">
              <a:effectLst/>
            </a:endParaRPr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effectLst/>
              </a:rPr>
              <a:t>🔗 Tabel med alle postnumre og byer i Danmark </a:t>
            </a:r>
            <a:r>
              <a:rPr lang="da-DK" sz="2100" i="0" u="none" strike="noStrike" dirty="0">
                <a:solidFill>
                  <a:srgbClr val="000000"/>
                </a:solidFill>
                <a:effectLst/>
              </a:rPr>
              <a:t>→ </a:t>
            </a:r>
            <a:r>
              <a:rPr lang="da-DK" sz="2100" i="0" u="none" strike="noStrike" dirty="0">
                <a:effectLst/>
                <a:hlinkClick r:id="rId3"/>
              </a:rPr>
              <a:t>link</a:t>
            </a:r>
            <a:endParaRPr lang="da-DK" sz="2100" i="0" u="none" strike="noStrike" dirty="0">
              <a:effectLst/>
            </a:endParaRPr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effectLst/>
              </a:rPr>
              <a:t>🎥 Sådan opretter du relationer i Access → </a:t>
            </a:r>
            <a:r>
              <a:rPr lang="da-DK" sz="2100" i="0" u="none" strike="noStrike" dirty="0">
                <a:effectLst/>
                <a:hlinkClick r:id="rId4"/>
              </a:rPr>
              <a:t>link</a:t>
            </a:r>
            <a:endParaRPr lang="da-DK" sz="2100" dirty="0"/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effectLst/>
              </a:rPr>
              <a:t>🎥 Sådan laver du forespørgsler i Access → </a:t>
            </a:r>
            <a:r>
              <a:rPr lang="da-DK" sz="2100" u="none" strike="noStrike" dirty="0">
                <a:effectLst/>
                <a:hlinkClick r:id="rId5"/>
              </a:rPr>
              <a:t>link</a:t>
            </a:r>
            <a:endParaRPr lang="da-DK" sz="2100" u="none" strike="noStrike" dirty="0">
              <a:effectLst/>
            </a:endParaRPr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solidFill>
                  <a:srgbClr val="000000"/>
                </a:solidFill>
                <a:effectLst/>
              </a:rPr>
              <a:t>📄 ER-diagrammer (Systime) →</a:t>
            </a:r>
            <a:r>
              <a:rPr lang="da-DK" sz="2100" dirty="0"/>
              <a:t> </a:t>
            </a:r>
            <a:r>
              <a:rPr lang="da-DK" sz="2100" dirty="0">
                <a:hlinkClick r:id="rId6"/>
              </a:rPr>
              <a:t>link</a:t>
            </a:r>
            <a:endParaRPr lang="da-DK" sz="2100" u="none" strike="noStrike" dirty="0">
              <a:effectLst/>
            </a:endParaRPr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solidFill>
                  <a:srgbClr val="000000"/>
                </a:solidFill>
                <a:effectLst/>
              </a:rPr>
              <a:t>📄 Ekstra læsning om ER-diagrammer → </a:t>
            </a:r>
            <a:r>
              <a:rPr lang="da-DK" sz="2100" dirty="0">
                <a:hlinkClick r:id="rId7"/>
              </a:rPr>
              <a:t>link</a:t>
            </a:r>
            <a:endParaRPr lang="da-DK" sz="2100" dirty="0"/>
          </a:p>
          <a:p>
            <a:pPr>
              <a:lnSpc>
                <a:spcPct val="150000"/>
              </a:lnSpc>
            </a:pPr>
            <a:r>
              <a:rPr lang="da-DK" sz="2100" i="0" u="none" strike="noStrike" dirty="0">
                <a:solidFill>
                  <a:srgbClr val="000000"/>
                </a:solidFill>
                <a:effectLst/>
              </a:rPr>
              <a:t>📝 ER-diagrammer kan tegnes på papir eller laves digitalt → </a:t>
            </a:r>
            <a:r>
              <a:rPr lang="da-DK" sz="2100" i="0" u="none" strike="noStrike" dirty="0">
                <a:solidFill>
                  <a:srgbClr val="000000"/>
                </a:solidFill>
                <a:effectLst/>
                <a:hlinkClick r:id="rId8"/>
              </a:rPr>
              <a:t>draw.io</a:t>
            </a:r>
            <a:endParaRPr lang="da-DK" sz="210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3426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7101</TotalTime>
  <Words>688</Words>
  <Application>Microsoft Macintosh PowerPoint</Application>
  <PresentationFormat>Widescreen</PresentationFormat>
  <Paragraphs>100</Paragraphs>
  <Slides>13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-webkit-standard</vt:lpstr>
      <vt:lpstr>Aptos</vt:lpstr>
      <vt:lpstr>Arial</vt:lpstr>
      <vt:lpstr>Calibri</vt:lpstr>
      <vt:lpstr>Calibri Light</vt:lpstr>
      <vt:lpstr>Office-tema</vt:lpstr>
      <vt:lpstr>Databaser</vt:lpstr>
      <vt:lpstr>Agenda</vt:lpstr>
      <vt:lpstr>Catch up fra sidst</vt:lpstr>
      <vt:lpstr>Introduktion til ER-diagrammer</vt:lpstr>
      <vt:lpstr>Grundlæggende elementer i et ER-diagram</vt:lpstr>
      <vt:lpstr>Der findes forskellige relationer</vt:lpstr>
      <vt:lpstr>PowerPoint-præsentation</vt:lpstr>
      <vt:lpstr>☕️ Pause (5 min) </vt:lpstr>
      <vt:lpstr>💬 Opsamling</vt:lpstr>
      <vt:lpstr>👫 Fortsætte med gruppeopgaven</vt:lpstr>
      <vt:lpstr>🧠 Gennemgang af opgaveløsning samt evaluering</vt:lpstr>
      <vt:lpstr>🧠 Gennemgang af opgaveløsning samt evaluering</vt:lpstr>
      <vt:lpstr>Ressourcer &amp; Hjælp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125</cp:revision>
  <dcterms:created xsi:type="dcterms:W3CDTF">2020-11-11T11:15:43Z</dcterms:created>
  <dcterms:modified xsi:type="dcterms:W3CDTF">2025-03-12T22:02:59Z</dcterms:modified>
</cp:coreProperties>
</file>