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355" r:id="rId2"/>
    <p:sldId id="382" r:id="rId3"/>
    <p:sldId id="493" r:id="rId4"/>
    <p:sldId id="497" r:id="rId5"/>
    <p:sldId id="498" r:id="rId6"/>
    <p:sldId id="499" r:id="rId7"/>
    <p:sldId id="502" r:id="rId8"/>
    <p:sldId id="503" r:id="rId9"/>
    <p:sldId id="332" r:id="rId10"/>
    <p:sldId id="333" r:id="rId11"/>
    <p:sldId id="334" r:id="rId12"/>
    <p:sldId id="335" r:id="rId13"/>
    <p:sldId id="449" r:id="rId14"/>
    <p:sldId id="486" r:id="rId15"/>
    <p:sldId id="389" r:id="rId16"/>
    <p:sldId id="487" r:id="rId1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yst layou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yst layout 1 - Markerin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llemlayout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Lyst layout 3 - Markering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8FB837D-C827-4EFA-A057-4D05807E0F7C}" styleName="Tema til typografi 1 - Markering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ema til typografi 1 - Markering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ema til typografi 1 - Markering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Mellemlayout 2 - Marker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llemlayout 2 - Marker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llemlayout 2 - Markerin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llemlayout 2 - Markerin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68"/>
    <p:restoredTop sz="94444"/>
  </p:normalViewPr>
  <p:slideViewPr>
    <p:cSldViewPr snapToGrid="0" snapToObjects="1">
      <p:cViewPr>
        <p:scale>
          <a:sx n="63" d="100"/>
          <a:sy n="63" d="100"/>
        </p:scale>
        <p:origin x="144" y="14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8862C0-2CF1-40E1-B31D-C3C7CEACB9C1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AE2CBC-9BCB-45C8-872D-94B131121D70}">
      <dgm:prSet/>
      <dgm:spPr/>
      <dgm:t>
        <a:bodyPr/>
        <a:lstStyle/>
        <a:p>
          <a:r>
            <a:rPr lang="da-DK" b="0" i="0"/>
            <a:t>🔄 </a:t>
          </a:r>
          <a:r>
            <a:rPr lang="da-DK" b="1" i="0"/>
            <a:t>Catch op fra sidst – ER diagrammer </a:t>
          </a:r>
          <a:r>
            <a:rPr lang="da-DK" i="0"/>
            <a:t>(15 min)</a:t>
          </a:r>
          <a:endParaRPr lang="en-US"/>
        </a:p>
      </dgm:t>
    </dgm:pt>
    <dgm:pt modelId="{93CB551F-0653-43C8-88FC-E53945DCFE75}" type="parTrans" cxnId="{DA5A51C2-E926-4E44-88E4-C982F83090A8}">
      <dgm:prSet/>
      <dgm:spPr/>
      <dgm:t>
        <a:bodyPr/>
        <a:lstStyle/>
        <a:p>
          <a:endParaRPr lang="en-US"/>
        </a:p>
      </dgm:t>
    </dgm:pt>
    <dgm:pt modelId="{CF4924CD-FF3E-46D0-9DB4-47A15FFD6D11}" type="sibTrans" cxnId="{DA5A51C2-E926-4E44-88E4-C982F83090A8}">
      <dgm:prSet/>
      <dgm:spPr/>
      <dgm:t>
        <a:bodyPr/>
        <a:lstStyle/>
        <a:p>
          <a:endParaRPr lang="en-US"/>
        </a:p>
      </dgm:t>
    </dgm:pt>
    <dgm:pt modelId="{0DBC97B0-2389-4929-9E07-BE3BA9460287}">
      <dgm:prSet/>
      <dgm:spPr/>
      <dgm:t>
        <a:bodyPr/>
        <a:lstStyle/>
        <a:p>
          <a:r>
            <a:rPr lang="da-DK" b="0" i="0"/>
            <a:t>ℹ️  </a:t>
          </a:r>
          <a:r>
            <a:rPr lang="da-DK" b="1" i="0"/>
            <a:t>Introduktion til SQL </a:t>
          </a:r>
          <a:r>
            <a:rPr lang="da-DK" b="0" i="0"/>
            <a:t>(10 min)</a:t>
          </a:r>
          <a:endParaRPr lang="en-US"/>
        </a:p>
      </dgm:t>
    </dgm:pt>
    <dgm:pt modelId="{555952DA-4824-43E2-9AC5-BB77AA800E05}" type="parTrans" cxnId="{2C8B87FA-412A-405F-93AF-DD65CC0C0753}">
      <dgm:prSet/>
      <dgm:spPr/>
      <dgm:t>
        <a:bodyPr/>
        <a:lstStyle/>
        <a:p>
          <a:endParaRPr lang="en-US"/>
        </a:p>
      </dgm:t>
    </dgm:pt>
    <dgm:pt modelId="{DF49B93A-FD3E-4D05-9C99-BFEA30B59A66}" type="sibTrans" cxnId="{2C8B87FA-412A-405F-93AF-DD65CC0C0753}">
      <dgm:prSet/>
      <dgm:spPr/>
      <dgm:t>
        <a:bodyPr/>
        <a:lstStyle/>
        <a:p>
          <a:endParaRPr lang="en-US"/>
        </a:p>
      </dgm:t>
    </dgm:pt>
    <dgm:pt modelId="{6DE522AD-FE9E-4999-8323-2160A4696CD1}">
      <dgm:prSet/>
      <dgm:spPr/>
      <dgm:t>
        <a:bodyPr/>
        <a:lstStyle/>
        <a:p>
          <a:r>
            <a:rPr lang="da-DK" b="0" i="0"/>
            <a:t>👫 </a:t>
          </a:r>
          <a:r>
            <a:rPr lang="da-DK" b="1" i="0"/>
            <a:t>Gruppeopgave – SQL-forespørgsler</a:t>
          </a:r>
          <a:r>
            <a:rPr lang="da-DK" b="0" i="0"/>
            <a:t> (25 min)</a:t>
          </a:r>
          <a:endParaRPr lang="en-US"/>
        </a:p>
      </dgm:t>
    </dgm:pt>
    <dgm:pt modelId="{9E0A4627-4E71-40D8-9F78-FFCE033397EF}" type="parTrans" cxnId="{9055E159-B157-4164-9CF4-B16F0B008160}">
      <dgm:prSet/>
      <dgm:spPr/>
      <dgm:t>
        <a:bodyPr/>
        <a:lstStyle/>
        <a:p>
          <a:endParaRPr lang="en-US"/>
        </a:p>
      </dgm:t>
    </dgm:pt>
    <dgm:pt modelId="{9B91C1C3-82D0-4EED-AB71-C170EC383D11}" type="sibTrans" cxnId="{9055E159-B157-4164-9CF4-B16F0B008160}">
      <dgm:prSet/>
      <dgm:spPr/>
      <dgm:t>
        <a:bodyPr/>
        <a:lstStyle/>
        <a:p>
          <a:endParaRPr lang="en-US"/>
        </a:p>
      </dgm:t>
    </dgm:pt>
    <dgm:pt modelId="{F22F31F2-2616-42B5-B808-7ED674D68F68}">
      <dgm:prSet/>
      <dgm:spPr/>
      <dgm:t>
        <a:bodyPr/>
        <a:lstStyle/>
        <a:p>
          <a:r>
            <a:rPr lang="da-DK" b="0" i="0"/>
            <a:t>☕ </a:t>
          </a:r>
          <a:r>
            <a:rPr lang="da-DK" b="1" i="0"/>
            <a:t>Pause </a:t>
          </a:r>
          <a:r>
            <a:rPr lang="da-DK" b="0" i="0"/>
            <a:t>(5 min)</a:t>
          </a:r>
          <a:endParaRPr lang="en-US"/>
        </a:p>
      </dgm:t>
    </dgm:pt>
    <dgm:pt modelId="{A84FA973-95ED-42DF-AAB0-311A74E5CCB8}" type="parTrans" cxnId="{D8294D0B-0483-4713-BC6B-AA7BA970D33A}">
      <dgm:prSet/>
      <dgm:spPr/>
      <dgm:t>
        <a:bodyPr/>
        <a:lstStyle/>
        <a:p>
          <a:endParaRPr lang="en-US"/>
        </a:p>
      </dgm:t>
    </dgm:pt>
    <dgm:pt modelId="{62669002-25B3-4A01-9A00-B63F3E3CD233}" type="sibTrans" cxnId="{D8294D0B-0483-4713-BC6B-AA7BA970D33A}">
      <dgm:prSet/>
      <dgm:spPr/>
      <dgm:t>
        <a:bodyPr/>
        <a:lstStyle/>
        <a:p>
          <a:endParaRPr lang="en-US"/>
        </a:p>
      </dgm:t>
    </dgm:pt>
    <dgm:pt modelId="{A691DEC5-9D4E-4C36-ACF8-086D7CB47CC0}">
      <dgm:prSet/>
      <dgm:spPr/>
      <dgm:t>
        <a:bodyPr/>
        <a:lstStyle/>
        <a:p>
          <a:r>
            <a:rPr lang="da-DK"/>
            <a:t>💬 </a:t>
          </a:r>
          <a:r>
            <a:rPr lang="da-DK" b="1"/>
            <a:t>Opsamling</a:t>
          </a:r>
          <a:r>
            <a:rPr lang="da-DK"/>
            <a:t> (5 min</a:t>
          </a:r>
          <a:r>
            <a:rPr lang="da-DK" b="0" i="0"/>
            <a:t>)</a:t>
          </a:r>
          <a:endParaRPr lang="en-US"/>
        </a:p>
      </dgm:t>
    </dgm:pt>
    <dgm:pt modelId="{E40BD8B1-0E66-4F34-B296-0D9D3BB93E3A}" type="parTrans" cxnId="{599D7A57-761B-474D-8744-83F10C92E83B}">
      <dgm:prSet/>
      <dgm:spPr/>
      <dgm:t>
        <a:bodyPr/>
        <a:lstStyle/>
        <a:p>
          <a:endParaRPr lang="en-US"/>
        </a:p>
      </dgm:t>
    </dgm:pt>
    <dgm:pt modelId="{1A159153-403E-4DAD-87F1-741B409E1081}" type="sibTrans" cxnId="{599D7A57-761B-474D-8744-83F10C92E83B}">
      <dgm:prSet/>
      <dgm:spPr/>
      <dgm:t>
        <a:bodyPr/>
        <a:lstStyle/>
        <a:p>
          <a:endParaRPr lang="en-US"/>
        </a:p>
      </dgm:t>
    </dgm:pt>
    <dgm:pt modelId="{566F5D07-42A4-455F-A16C-FB73ACB36158}">
      <dgm:prSet/>
      <dgm:spPr/>
      <dgm:t>
        <a:bodyPr/>
        <a:lstStyle/>
        <a:p>
          <a:r>
            <a:rPr lang="da-DK" b="0" i="0"/>
            <a:t>👫  </a:t>
          </a:r>
          <a:r>
            <a:rPr lang="da-DK" b="1" i="0"/>
            <a:t>Fortsætte med gruppeopgaven </a:t>
          </a:r>
          <a:r>
            <a:rPr lang="da-DK" b="0" i="0"/>
            <a:t>(25 min)</a:t>
          </a:r>
          <a:endParaRPr lang="en-US"/>
        </a:p>
      </dgm:t>
    </dgm:pt>
    <dgm:pt modelId="{8946C791-89CF-4E35-A0CF-8B512F845B10}" type="parTrans" cxnId="{A5512925-1D62-4A11-8A8B-0376D2F2849A}">
      <dgm:prSet/>
      <dgm:spPr/>
      <dgm:t>
        <a:bodyPr/>
        <a:lstStyle/>
        <a:p>
          <a:endParaRPr lang="en-US"/>
        </a:p>
      </dgm:t>
    </dgm:pt>
    <dgm:pt modelId="{C7B466F9-6E40-4109-981B-D0F71A15D796}" type="sibTrans" cxnId="{A5512925-1D62-4A11-8A8B-0376D2F2849A}">
      <dgm:prSet/>
      <dgm:spPr/>
      <dgm:t>
        <a:bodyPr/>
        <a:lstStyle/>
        <a:p>
          <a:endParaRPr lang="en-US"/>
        </a:p>
      </dgm:t>
    </dgm:pt>
    <dgm:pt modelId="{D5CC9844-708D-4207-A965-7B71F4A4A3DD}">
      <dgm:prSet/>
      <dgm:spPr/>
      <dgm:t>
        <a:bodyPr/>
        <a:lstStyle/>
        <a:p>
          <a:r>
            <a:rPr lang="da-DK" b="0" i="0" dirty="0"/>
            <a:t>🧠 </a:t>
          </a:r>
          <a:r>
            <a:rPr lang="da-DK" b="1" dirty="0"/>
            <a:t>G</a:t>
          </a:r>
          <a:r>
            <a:rPr lang="da-DK" b="1" i="0" dirty="0"/>
            <a:t>ennemgang af opgaveløsninger og evaluering </a:t>
          </a:r>
          <a:r>
            <a:rPr lang="da-DK" b="0" i="0" dirty="0"/>
            <a:t> (15min)</a:t>
          </a:r>
          <a:endParaRPr lang="en-US" dirty="0"/>
        </a:p>
      </dgm:t>
    </dgm:pt>
    <dgm:pt modelId="{739879F8-A061-427E-85F2-8F19A416F187}" type="parTrans" cxnId="{002B1608-2E2D-4A57-B445-BF7FC29D9841}">
      <dgm:prSet/>
      <dgm:spPr/>
      <dgm:t>
        <a:bodyPr/>
        <a:lstStyle/>
        <a:p>
          <a:endParaRPr lang="en-US"/>
        </a:p>
      </dgm:t>
    </dgm:pt>
    <dgm:pt modelId="{509C06A6-AEB8-43C6-A47C-3B7C7A6D7A97}" type="sibTrans" cxnId="{002B1608-2E2D-4A57-B445-BF7FC29D9841}">
      <dgm:prSet/>
      <dgm:spPr/>
      <dgm:t>
        <a:bodyPr/>
        <a:lstStyle/>
        <a:p>
          <a:endParaRPr lang="en-US"/>
        </a:p>
      </dgm:t>
    </dgm:pt>
    <dgm:pt modelId="{35BA86DC-AE31-BA44-9D12-46147F85766A}" type="pres">
      <dgm:prSet presAssocID="{4C8862C0-2CF1-40E1-B31D-C3C7CEACB9C1}" presName="vert0" presStyleCnt="0">
        <dgm:presLayoutVars>
          <dgm:dir/>
          <dgm:animOne val="branch"/>
          <dgm:animLvl val="lvl"/>
        </dgm:presLayoutVars>
      </dgm:prSet>
      <dgm:spPr/>
    </dgm:pt>
    <dgm:pt modelId="{14B14CC8-23E8-D74C-A25E-4E2EEE01E040}" type="pres">
      <dgm:prSet presAssocID="{D9AE2CBC-9BCB-45C8-872D-94B131121D70}" presName="thickLine" presStyleLbl="alignNode1" presStyleIdx="0" presStyleCnt="7"/>
      <dgm:spPr/>
    </dgm:pt>
    <dgm:pt modelId="{E172A3AE-61D4-3848-BCB2-0D54474FC618}" type="pres">
      <dgm:prSet presAssocID="{D9AE2CBC-9BCB-45C8-872D-94B131121D70}" presName="horz1" presStyleCnt="0"/>
      <dgm:spPr/>
    </dgm:pt>
    <dgm:pt modelId="{6069EB4D-6659-7349-B1F7-3D551BC68A77}" type="pres">
      <dgm:prSet presAssocID="{D9AE2CBC-9BCB-45C8-872D-94B131121D70}" presName="tx1" presStyleLbl="revTx" presStyleIdx="0" presStyleCnt="7"/>
      <dgm:spPr/>
    </dgm:pt>
    <dgm:pt modelId="{F8272147-D0B1-1A42-8C12-5E75C7AFEA25}" type="pres">
      <dgm:prSet presAssocID="{D9AE2CBC-9BCB-45C8-872D-94B131121D70}" presName="vert1" presStyleCnt="0"/>
      <dgm:spPr/>
    </dgm:pt>
    <dgm:pt modelId="{4C22E5FB-1A10-1D44-ACBD-BADA1CE247AE}" type="pres">
      <dgm:prSet presAssocID="{0DBC97B0-2389-4929-9E07-BE3BA9460287}" presName="thickLine" presStyleLbl="alignNode1" presStyleIdx="1" presStyleCnt="7"/>
      <dgm:spPr/>
    </dgm:pt>
    <dgm:pt modelId="{260A14CD-71EF-EB43-89DD-D28FC8223B53}" type="pres">
      <dgm:prSet presAssocID="{0DBC97B0-2389-4929-9E07-BE3BA9460287}" presName="horz1" presStyleCnt="0"/>
      <dgm:spPr/>
    </dgm:pt>
    <dgm:pt modelId="{B946AB03-A822-A941-9191-98ADED3D1771}" type="pres">
      <dgm:prSet presAssocID="{0DBC97B0-2389-4929-9E07-BE3BA9460287}" presName="tx1" presStyleLbl="revTx" presStyleIdx="1" presStyleCnt="7"/>
      <dgm:spPr/>
    </dgm:pt>
    <dgm:pt modelId="{4A8328B5-37A4-C641-B665-AD5CEB15962E}" type="pres">
      <dgm:prSet presAssocID="{0DBC97B0-2389-4929-9E07-BE3BA9460287}" presName="vert1" presStyleCnt="0"/>
      <dgm:spPr/>
    </dgm:pt>
    <dgm:pt modelId="{A750DA9C-33D8-7047-B9F8-0CBD8D00A036}" type="pres">
      <dgm:prSet presAssocID="{6DE522AD-FE9E-4999-8323-2160A4696CD1}" presName="thickLine" presStyleLbl="alignNode1" presStyleIdx="2" presStyleCnt="7"/>
      <dgm:spPr/>
    </dgm:pt>
    <dgm:pt modelId="{AC14DDA6-979E-6C43-9053-7D93471750D8}" type="pres">
      <dgm:prSet presAssocID="{6DE522AD-FE9E-4999-8323-2160A4696CD1}" presName="horz1" presStyleCnt="0"/>
      <dgm:spPr/>
    </dgm:pt>
    <dgm:pt modelId="{E971FAAC-C1CF-2F4E-9FFF-71A09A872D81}" type="pres">
      <dgm:prSet presAssocID="{6DE522AD-FE9E-4999-8323-2160A4696CD1}" presName="tx1" presStyleLbl="revTx" presStyleIdx="2" presStyleCnt="7"/>
      <dgm:spPr/>
    </dgm:pt>
    <dgm:pt modelId="{906C34F0-A162-2D48-8C29-BA067A9F51AC}" type="pres">
      <dgm:prSet presAssocID="{6DE522AD-FE9E-4999-8323-2160A4696CD1}" presName="vert1" presStyleCnt="0"/>
      <dgm:spPr/>
    </dgm:pt>
    <dgm:pt modelId="{78554249-F66A-654B-8CD7-DAB4AF6BBCB9}" type="pres">
      <dgm:prSet presAssocID="{F22F31F2-2616-42B5-B808-7ED674D68F68}" presName="thickLine" presStyleLbl="alignNode1" presStyleIdx="3" presStyleCnt="7"/>
      <dgm:spPr/>
    </dgm:pt>
    <dgm:pt modelId="{E0E3CD8B-98B1-1645-9854-181F266BB464}" type="pres">
      <dgm:prSet presAssocID="{F22F31F2-2616-42B5-B808-7ED674D68F68}" presName="horz1" presStyleCnt="0"/>
      <dgm:spPr/>
    </dgm:pt>
    <dgm:pt modelId="{4264B2F0-7112-4143-9560-59DFDE5F563D}" type="pres">
      <dgm:prSet presAssocID="{F22F31F2-2616-42B5-B808-7ED674D68F68}" presName="tx1" presStyleLbl="revTx" presStyleIdx="3" presStyleCnt="7"/>
      <dgm:spPr/>
    </dgm:pt>
    <dgm:pt modelId="{44A7208E-3737-1548-84D8-5BEF71A570ED}" type="pres">
      <dgm:prSet presAssocID="{F22F31F2-2616-42B5-B808-7ED674D68F68}" presName="vert1" presStyleCnt="0"/>
      <dgm:spPr/>
    </dgm:pt>
    <dgm:pt modelId="{0DF3BE57-1610-D843-A1A4-C2C15756E50C}" type="pres">
      <dgm:prSet presAssocID="{A691DEC5-9D4E-4C36-ACF8-086D7CB47CC0}" presName="thickLine" presStyleLbl="alignNode1" presStyleIdx="4" presStyleCnt="7"/>
      <dgm:spPr/>
    </dgm:pt>
    <dgm:pt modelId="{45E68E86-0680-2E4D-9B4A-DDE06A34B4EC}" type="pres">
      <dgm:prSet presAssocID="{A691DEC5-9D4E-4C36-ACF8-086D7CB47CC0}" presName="horz1" presStyleCnt="0"/>
      <dgm:spPr/>
    </dgm:pt>
    <dgm:pt modelId="{E448C931-B372-634E-AAFA-FA6677E68D97}" type="pres">
      <dgm:prSet presAssocID="{A691DEC5-9D4E-4C36-ACF8-086D7CB47CC0}" presName="tx1" presStyleLbl="revTx" presStyleIdx="4" presStyleCnt="7"/>
      <dgm:spPr/>
    </dgm:pt>
    <dgm:pt modelId="{7D2898CF-D92B-7C45-99D3-FA51623F6692}" type="pres">
      <dgm:prSet presAssocID="{A691DEC5-9D4E-4C36-ACF8-086D7CB47CC0}" presName="vert1" presStyleCnt="0"/>
      <dgm:spPr/>
    </dgm:pt>
    <dgm:pt modelId="{799F61CC-A22E-7B4F-BCEB-0C53C4EFF534}" type="pres">
      <dgm:prSet presAssocID="{566F5D07-42A4-455F-A16C-FB73ACB36158}" presName="thickLine" presStyleLbl="alignNode1" presStyleIdx="5" presStyleCnt="7"/>
      <dgm:spPr/>
    </dgm:pt>
    <dgm:pt modelId="{0C1DAF23-8189-0C4A-8188-0B325CA731AF}" type="pres">
      <dgm:prSet presAssocID="{566F5D07-42A4-455F-A16C-FB73ACB36158}" presName="horz1" presStyleCnt="0"/>
      <dgm:spPr/>
    </dgm:pt>
    <dgm:pt modelId="{CA7DDF08-BB0E-0041-AD46-E40C0D521A65}" type="pres">
      <dgm:prSet presAssocID="{566F5D07-42A4-455F-A16C-FB73ACB36158}" presName="tx1" presStyleLbl="revTx" presStyleIdx="5" presStyleCnt="7"/>
      <dgm:spPr/>
    </dgm:pt>
    <dgm:pt modelId="{4589191F-F2C9-F549-AD24-03C1BC64AC23}" type="pres">
      <dgm:prSet presAssocID="{566F5D07-42A4-455F-A16C-FB73ACB36158}" presName="vert1" presStyleCnt="0"/>
      <dgm:spPr/>
    </dgm:pt>
    <dgm:pt modelId="{55F221FC-C382-8342-8A80-1C7CB7DC5538}" type="pres">
      <dgm:prSet presAssocID="{D5CC9844-708D-4207-A965-7B71F4A4A3DD}" presName="thickLine" presStyleLbl="alignNode1" presStyleIdx="6" presStyleCnt="7"/>
      <dgm:spPr/>
    </dgm:pt>
    <dgm:pt modelId="{E86A63B1-5600-9A40-B624-9F18EB65C0D3}" type="pres">
      <dgm:prSet presAssocID="{D5CC9844-708D-4207-A965-7B71F4A4A3DD}" presName="horz1" presStyleCnt="0"/>
      <dgm:spPr/>
    </dgm:pt>
    <dgm:pt modelId="{41BA4376-0A4F-2E41-AEBB-495C21A6F1CF}" type="pres">
      <dgm:prSet presAssocID="{D5CC9844-708D-4207-A965-7B71F4A4A3DD}" presName="tx1" presStyleLbl="revTx" presStyleIdx="6" presStyleCnt="7"/>
      <dgm:spPr/>
    </dgm:pt>
    <dgm:pt modelId="{CB7356BA-CFD9-5D4B-B58F-A16DC7799EFB}" type="pres">
      <dgm:prSet presAssocID="{D5CC9844-708D-4207-A965-7B71F4A4A3DD}" presName="vert1" presStyleCnt="0"/>
      <dgm:spPr/>
    </dgm:pt>
  </dgm:ptLst>
  <dgm:cxnLst>
    <dgm:cxn modelId="{8EEF0706-D997-EF44-B5A0-9C0A37C44020}" type="presOf" srcId="{6DE522AD-FE9E-4999-8323-2160A4696CD1}" destId="{E971FAAC-C1CF-2F4E-9FFF-71A09A872D81}" srcOrd="0" destOrd="0" presId="urn:microsoft.com/office/officeart/2008/layout/LinedList"/>
    <dgm:cxn modelId="{002B1608-2E2D-4A57-B445-BF7FC29D9841}" srcId="{4C8862C0-2CF1-40E1-B31D-C3C7CEACB9C1}" destId="{D5CC9844-708D-4207-A965-7B71F4A4A3DD}" srcOrd="6" destOrd="0" parTransId="{739879F8-A061-427E-85F2-8F19A416F187}" sibTransId="{509C06A6-AEB8-43C6-A47C-3B7C7A6D7A97}"/>
    <dgm:cxn modelId="{D8294D0B-0483-4713-BC6B-AA7BA970D33A}" srcId="{4C8862C0-2CF1-40E1-B31D-C3C7CEACB9C1}" destId="{F22F31F2-2616-42B5-B808-7ED674D68F68}" srcOrd="3" destOrd="0" parTransId="{A84FA973-95ED-42DF-AAB0-311A74E5CCB8}" sibTransId="{62669002-25B3-4A01-9A00-B63F3E3CD233}"/>
    <dgm:cxn modelId="{A5512925-1D62-4A11-8A8B-0376D2F2849A}" srcId="{4C8862C0-2CF1-40E1-B31D-C3C7CEACB9C1}" destId="{566F5D07-42A4-455F-A16C-FB73ACB36158}" srcOrd="5" destOrd="0" parTransId="{8946C791-89CF-4E35-A0CF-8B512F845B10}" sibTransId="{C7B466F9-6E40-4109-981B-D0F71A15D796}"/>
    <dgm:cxn modelId="{599D7A57-761B-474D-8744-83F10C92E83B}" srcId="{4C8862C0-2CF1-40E1-B31D-C3C7CEACB9C1}" destId="{A691DEC5-9D4E-4C36-ACF8-086D7CB47CC0}" srcOrd="4" destOrd="0" parTransId="{E40BD8B1-0E66-4F34-B296-0D9D3BB93E3A}" sibTransId="{1A159153-403E-4DAD-87F1-741B409E1081}"/>
    <dgm:cxn modelId="{9055E159-B157-4164-9CF4-B16F0B008160}" srcId="{4C8862C0-2CF1-40E1-B31D-C3C7CEACB9C1}" destId="{6DE522AD-FE9E-4999-8323-2160A4696CD1}" srcOrd="2" destOrd="0" parTransId="{9E0A4627-4E71-40D8-9F78-FFCE033397EF}" sibTransId="{9B91C1C3-82D0-4EED-AB71-C170EC383D11}"/>
    <dgm:cxn modelId="{DF2B476B-17BD-4347-8366-7D645B6F717B}" type="presOf" srcId="{F22F31F2-2616-42B5-B808-7ED674D68F68}" destId="{4264B2F0-7112-4143-9560-59DFDE5F563D}" srcOrd="0" destOrd="0" presId="urn:microsoft.com/office/officeart/2008/layout/LinedList"/>
    <dgm:cxn modelId="{5E61DD7D-9C94-4C47-ABBE-7168106AC488}" type="presOf" srcId="{D9AE2CBC-9BCB-45C8-872D-94B131121D70}" destId="{6069EB4D-6659-7349-B1F7-3D551BC68A77}" srcOrd="0" destOrd="0" presId="urn:microsoft.com/office/officeart/2008/layout/LinedList"/>
    <dgm:cxn modelId="{A0D66F85-9ACF-DB46-981D-F3E8EB76EE52}" type="presOf" srcId="{0DBC97B0-2389-4929-9E07-BE3BA9460287}" destId="{B946AB03-A822-A941-9191-98ADED3D1771}" srcOrd="0" destOrd="0" presId="urn:microsoft.com/office/officeart/2008/layout/LinedList"/>
    <dgm:cxn modelId="{05718F89-B9A8-AD42-8263-E66CB8814628}" type="presOf" srcId="{4C8862C0-2CF1-40E1-B31D-C3C7CEACB9C1}" destId="{35BA86DC-AE31-BA44-9D12-46147F85766A}" srcOrd="0" destOrd="0" presId="urn:microsoft.com/office/officeart/2008/layout/LinedList"/>
    <dgm:cxn modelId="{432D12BB-983F-7C4C-A3BB-41182420682D}" type="presOf" srcId="{566F5D07-42A4-455F-A16C-FB73ACB36158}" destId="{CA7DDF08-BB0E-0041-AD46-E40C0D521A65}" srcOrd="0" destOrd="0" presId="urn:microsoft.com/office/officeart/2008/layout/LinedList"/>
    <dgm:cxn modelId="{DA5A51C2-E926-4E44-88E4-C982F83090A8}" srcId="{4C8862C0-2CF1-40E1-B31D-C3C7CEACB9C1}" destId="{D9AE2CBC-9BCB-45C8-872D-94B131121D70}" srcOrd="0" destOrd="0" parTransId="{93CB551F-0653-43C8-88FC-E53945DCFE75}" sibTransId="{CF4924CD-FF3E-46D0-9DB4-47A15FFD6D11}"/>
    <dgm:cxn modelId="{E2CF8AE1-BFC6-664B-B656-15BF273FA48D}" type="presOf" srcId="{D5CC9844-708D-4207-A965-7B71F4A4A3DD}" destId="{41BA4376-0A4F-2E41-AEBB-495C21A6F1CF}" srcOrd="0" destOrd="0" presId="urn:microsoft.com/office/officeart/2008/layout/LinedList"/>
    <dgm:cxn modelId="{FBEB21E5-2B5C-AF48-8C70-D76A8E31D51C}" type="presOf" srcId="{A691DEC5-9D4E-4C36-ACF8-086D7CB47CC0}" destId="{E448C931-B372-634E-AAFA-FA6677E68D97}" srcOrd="0" destOrd="0" presId="urn:microsoft.com/office/officeart/2008/layout/LinedList"/>
    <dgm:cxn modelId="{2C8B87FA-412A-405F-93AF-DD65CC0C0753}" srcId="{4C8862C0-2CF1-40E1-B31D-C3C7CEACB9C1}" destId="{0DBC97B0-2389-4929-9E07-BE3BA9460287}" srcOrd="1" destOrd="0" parTransId="{555952DA-4824-43E2-9AC5-BB77AA800E05}" sibTransId="{DF49B93A-FD3E-4D05-9C99-BFEA30B59A66}"/>
    <dgm:cxn modelId="{CF250B08-A98E-AA4A-B27A-8B8B818E35E3}" type="presParOf" srcId="{35BA86DC-AE31-BA44-9D12-46147F85766A}" destId="{14B14CC8-23E8-D74C-A25E-4E2EEE01E040}" srcOrd="0" destOrd="0" presId="urn:microsoft.com/office/officeart/2008/layout/LinedList"/>
    <dgm:cxn modelId="{F4B644E0-5037-5040-8BB8-1E8831960D2F}" type="presParOf" srcId="{35BA86DC-AE31-BA44-9D12-46147F85766A}" destId="{E172A3AE-61D4-3848-BCB2-0D54474FC618}" srcOrd="1" destOrd="0" presId="urn:microsoft.com/office/officeart/2008/layout/LinedList"/>
    <dgm:cxn modelId="{32AB8223-2A37-9C42-8DA0-E018BB831FDE}" type="presParOf" srcId="{E172A3AE-61D4-3848-BCB2-0D54474FC618}" destId="{6069EB4D-6659-7349-B1F7-3D551BC68A77}" srcOrd="0" destOrd="0" presId="urn:microsoft.com/office/officeart/2008/layout/LinedList"/>
    <dgm:cxn modelId="{1657D1E2-0387-8E4E-A698-D2B2EFB3A430}" type="presParOf" srcId="{E172A3AE-61D4-3848-BCB2-0D54474FC618}" destId="{F8272147-D0B1-1A42-8C12-5E75C7AFEA25}" srcOrd="1" destOrd="0" presId="urn:microsoft.com/office/officeart/2008/layout/LinedList"/>
    <dgm:cxn modelId="{4899CEAE-D7B8-834D-A99D-58908810E388}" type="presParOf" srcId="{35BA86DC-AE31-BA44-9D12-46147F85766A}" destId="{4C22E5FB-1A10-1D44-ACBD-BADA1CE247AE}" srcOrd="2" destOrd="0" presId="urn:microsoft.com/office/officeart/2008/layout/LinedList"/>
    <dgm:cxn modelId="{0862F10F-2A9A-E34A-B073-F0F3717DBE77}" type="presParOf" srcId="{35BA86DC-AE31-BA44-9D12-46147F85766A}" destId="{260A14CD-71EF-EB43-89DD-D28FC8223B53}" srcOrd="3" destOrd="0" presId="urn:microsoft.com/office/officeart/2008/layout/LinedList"/>
    <dgm:cxn modelId="{EEE34231-9849-3348-8FB7-728604AF6F7B}" type="presParOf" srcId="{260A14CD-71EF-EB43-89DD-D28FC8223B53}" destId="{B946AB03-A822-A941-9191-98ADED3D1771}" srcOrd="0" destOrd="0" presId="urn:microsoft.com/office/officeart/2008/layout/LinedList"/>
    <dgm:cxn modelId="{C2450C8D-FACC-4B4C-B3A3-6942AD08A06B}" type="presParOf" srcId="{260A14CD-71EF-EB43-89DD-D28FC8223B53}" destId="{4A8328B5-37A4-C641-B665-AD5CEB15962E}" srcOrd="1" destOrd="0" presId="urn:microsoft.com/office/officeart/2008/layout/LinedList"/>
    <dgm:cxn modelId="{A22D5897-9D77-9C43-A5BC-B132C678A29D}" type="presParOf" srcId="{35BA86DC-AE31-BA44-9D12-46147F85766A}" destId="{A750DA9C-33D8-7047-B9F8-0CBD8D00A036}" srcOrd="4" destOrd="0" presId="urn:microsoft.com/office/officeart/2008/layout/LinedList"/>
    <dgm:cxn modelId="{B2F698CF-8B38-ED4C-BEE8-68CBF9EBA92D}" type="presParOf" srcId="{35BA86DC-AE31-BA44-9D12-46147F85766A}" destId="{AC14DDA6-979E-6C43-9053-7D93471750D8}" srcOrd="5" destOrd="0" presId="urn:microsoft.com/office/officeart/2008/layout/LinedList"/>
    <dgm:cxn modelId="{E82804F0-9D5A-EC4D-9F96-67F9D4D0EB00}" type="presParOf" srcId="{AC14DDA6-979E-6C43-9053-7D93471750D8}" destId="{E971FAAC-C1CF-2F4E-9FFF-71A09A872D81}" srcOrd="0" destOrd="0" presId="urn:microsoft.com/office/officeart/2008/layout/LinedList"/>
    <dgm:cxn modelId="{DAAD564A-2AB8-8746-BB4C-82AC1A47D119}" type="presParOf" srcId="{AC14DDA6-979E-6C43-9053-7D93471750D8}" destId="{906C34F0-A162-2D48-8C29-BA067A9F51AC}" srcOrd="1" destOrd="0" presId="urn:microsoft.com/office/officeart/2008/layout/LinedList"/>
    <dgm:cxn modelId="{AA36C915-57C4-8B4B-9F8F-2FDA7611C1BF}" type="presParOf" srcId="{35BA86DC-AE31-BA44-9D12-46147F85766A}" destId="{78554249-F66A-654B-8CD7-DAB4AF6BBCB9}" srcOrd="6" destOrd="0" presId="urn:microsoft.com/office/officeart/2008/layout/LinedList"/>
    <dgm:cxn modelId="{A1791754-474A-A94B-AF8E-EFBB7CDA3093}" type="presParOf" srcId="{35BA86DC-AE31-BA44-9D12-46147F85766A}" destId="{E0E3CD8B-98B1-1645-9854-181F266BB464}" srcOrd="7" destOrd="0" presId="urn:microsoft.com/office/officeart/2008/layout/LinedList"/>
    <dgm:cxn modelId="{5B912960-760D-2346-BC2F-2D85BF23678F}" type="presParOf" srcId="{E0E3CD8B-98B1-1645-9854-181F266BB464}" destId="{4264B2F0-7112-4143-9560-59DFDE5F563D}" srcOrd="0" destOrd="0" presId="urn:microsoft.com/office/officeart/2008/layout/LinedList"/>
    <dgm:cxn modelId="{05153062-CEC3-2A40-8DB3-37AFF9B89DF7}" type="presParOf" srcId="{E0E3CD8B-98B1-1645-9854-181F266BB464}" destId="{44A7208E-3737-1548-84D8-5BEF71A570ED}" srcOrd="1" destOrd="0" presId="urn:microsoft.com/office/officeart/2008/layout/LinedList"/>
    <dgm:cxn modelId="{AEC12D2F-AB7E-4A4B-BA4D-652C72110A47}" type="presParOf" srcId="{35BA86DC-AE31-BA44-9D12-46147F85766A}" destId="{0DF3BE57-1610-D843-A1A4-C2C15756E50C}" srcOrd="8" destOrd="0" presId="urn:microsoft.com/office/officeart/2008/layout/LinedList"/>
    <dgm:cxn modelId="{E6267253-E7FF-064C-9727-6EA7006696D2}" type="presParOf" srcId="{35BA86DC-AE31-BA44-9D12-46147F85766A}" destId="{45E68E86-0680-2E4D-9B4A-DDE06A34B4EC}" srcOrd="9" destOrd="0" presId="urn:microsoft.com/office/officeart/2008/layout/LinedList"/>
    <dgm:cxn modelId="{E113E67F-5864-F144-A615-B87ECAE32165}" type="presParOf" srcId="{45E68E86-0680-2E4D-9B4A-DDE06A34B4EC}" destId="{E448C931-B372-634E-AAFA-FA6677E68D97}" srcOrd="0" destOrd="0" presId="urn:microsoft.com/office/officeart/2008/layout/LinedList"/>
    <dgm:cxn modelId="{0E7DF87D-CE34-3A47-A4A1-D93008AE20F6}" type="presParOf" srcId="{45E68E86-0680-2E4D-9B4A-DDE06A34B4EC}" destId="{7D2898CF-D92B-7C45-99D3-FA51623F6692}" srcOrd="1" destOrd="0" presId="urn:microsoft.com/office/officeart/2008/layout/LinedList"/>
    <dgm:cxn modelId="{CEFA173D-FEC8-3140-AD2D-66123D00B83F}" type="presParOf" srcId="{35BA86DC-AE31-BA44-9D12-46147F85766A}" destId="{799F61CC-A22E-7B4F-BCEB-0C53C4EFF534}" srcOrd="10" destOrd="0" presId="urn:microsoft.com/office/officeart/2008/layout/LinedList"/>
    <dgm:cxn modelId="{A9D9B739-D538-8249-AC0E-16290CE8888E}" type="presParOf" srcId="{35BA86DC-AE31-BA44-9D12-46147F85766A}" destId="{0C1DAF23-8189-0C4A-8188-0B325CA731AF}" srcOrd="11" destOrd="0" presId="urn:microsoft.com/office/officeart/2008/layout/LinedList"/>
    <dgm:cxn modelId="{4E642264-84A7-5646-94B8-085AAA0857BE}" type="presParOf" srcId="{0C1DAF23-8189-0C4A-8188-0B325CA731AF}" destId="{CA7DDF08-BB0E-0041-AD46-E40C0D521A65}" srcOrd="0" destOrd="0" presId="urn:microsoft.com/office/officeart/2008/layout/LinedList"/>
    <dgm:cxn modelId="{CD122D79-FBAE-694E-A50B-BC2BE566B6E4}" type="presParOf" srcId="{0C1DAF23-8189-0C4A-8188-0B325CA731AF}" destId="{4589191F-F2C9-F549-AD24-03C1BC64AC23}" srcOrd="1" destOrd="0" presId="urn:microsoft.com/office/officeart/2008/layout/LinedList"/>
    <dgm:cxn modelId="{47CF1C30-556A-9F49-8158-4F7274142448}" type="presParOf" srcId="{35BA86DC-AE31-BA44-9D12-46147F85766A}" destId="{55F221FC-C382-8342-8A80-1C7CB7DC5538}" srcOrd="12" destOrd="0" presId="urn:microsoft.com/office/officeart/2008/layout/LinedList"/>
    <dgm:cxn modelId="{619506B9-0174-3C48-B11D-47C04DABD7B6}" type="presParOf" srcId="{35BA86DC-AE31-BA44-9D12-46147F85766A}" destId="{E86A63B1-5600-9A40-B624-9F18EB65C0D3}" srcOrd="13" destOrd="0" presId="urn:microsoft.com/office/officeart/2008/layout/LinedList"/>
    <dgm:cxn modelId="{4A4EE970-A37E-4943-B499-8F11CED590BA}" type="presParOf" srcId="{E86A63B1-5600-9A40-B624-9F18EB65C0D3}" destId="{41BA4376-0A4F-2E41-AEBB-495C21A6F1CF}" srcOrd="0" destOrd="0" presId="urn:microsoft.com/office/officeart/2008/layout/LinedList"/>
    <dgm:cxn modelId="{971F1E43-472A-A240-8018-9B4B42A320F0}" type="presParOf" srcId="{E86A63B1-5600-9A40-B624-9F18EB65C0D3}" destId="{CB7356BA-CFD9-5D4B-B58F-A16DC7799EF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B14CC8-23E8-D74C-A25E-4E2EEE01E040}">
      <dsp:nvSpPr>
        <dsp:cNvPr id="0" name=""/>
        <dsp:cNvSpPr/>
      </dsp:nvSpPr>
      <dsp:spPr>
        <a:xfrm>
          <a:off x="0" y="51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69EB4D-6659-7349-B1F7-3D551BC68A77}">
      <dsp:nvSpPr>
        <dsp:cNvPr id="0" name=""/>
        <dsp:cNvSpPr/>
      </dsp:nvSpPr>
      <dsp:spPr>
        <a:xfrm>
          <a:off x="0" y="519"/>
          <a:ext cx="10515600" cy="607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600" b="0" i="0" kern="1200"/>
            <a:t>🔄 </a:t>
          </a:r>
          <a:r>
            <a:rPr lang="da-DK" sz="2600" b="1" i="0" kern="1200"/>
            <a:t>Catch op fra sidst – ER diagrammer </a:t>
          </a:r>
          <a:r>
            <a:rPr lang="da-DK" sz="2600" i="0" kern="1200"/>
            <a:t>(15 min)</a:t>
          </a:r>
          <a:endParaRPr lang="en-US" sz="2600" kern="1200"/>
        </a:p>
      </dsp:txBody>
      <dsp:txXfrm>
        <a:off x="0" y="519"/>
        <a:ext cx="10515600" cy="607274"/>
      </dsp:txXfrm>
    </dsp:sp>
    <dsp:sp modelId="{4C22E5FB-1A10-1D44-ACBD-BADA1CE247AE}">
      <dsp:nvSpPr>
        <dsp:cNvPr id="0" name=""/>
        <dsp:cNvSpPr/>
      </dsp:nvSpPr>
      <dsp:spPr>
        <a:xfrm>
          <a:off x="0" y="60779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46AB03-A822-A941-9191-98ADED3D1771}">
      <dsp:nvSpPr>
        <dsp:cNvPr id="0" name=""/>
        <dsp:cNvSpPr/>
      </dsp:nvSpPr>
      <dsp:spPr>
        <a:xfrm>
          <a:off x="0" y="607793"/>
          <a:ext cx="10515600" cy="607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600" b="0" i="0" kern="1200"/>
            <a:t>ℹ️  </a:t>
          </a:r>
          <a:r>
            <a:rPr lang="da-DK" sz="2600" b="1" i="0" kern="1200"/>
            <a:t>Introduktion til SQL </a:t>
          </a:r>
          <a:r>
            <a:rPr lang="da-DK" sz="2600" b="0" i="0" kern="1200"/>
            <a:t>(10 min)</a:t>
          </a:r>
          <a:endParaRPr lang="en-US" sz="2600" kern="1200"/>
        </a:p>
      </dsp:txBody>
      <dsp:txXfrm>
        <a:off x="0" y="607793"/>
        <a:ext cx="10515600" cy="607274"/>
      </dsp:txXfrm>
    </dsp:sp>
    <dsp:sp modelId="{A750DA9C-33D8-7047-B9F8-0CBD8D00A036}">
      <dsp:nvSpPr>
        <dsp:cNvPr id="0" name=""/>
        <dsp:cNvSpPr/>
      </dsp:nvSpPr>
      <dsp:spPr>
        <a:xfrm>
          <a:off x="0" y="1215068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71FAAC-C1CF-2F4E-9FFF-71A09A872D81}">
      <dsp:nvSpPr>
        <dsp:cNvPr id="0" name=""/>
        <dsp:cNvSpPr/>
      </dsp:nvSpPr>
      <dsp:spPr>
        <a:xfrm>
          <a:off x="0" y="1215068"/>
          <a:ext cx="10515600" cy="607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600" b="0" i="0" kern="1200"/>
            <a:t>👫 </a:t>
          </a:r>
          <a:r>
            <a:rPr lang="da-DK" sz="2600" b="1" i="0" kern="1200"/>
            <a:t>Gruppeopgave – SQL-forespørgsler</a:t>
          </a:r>
          <a:r>
            <a:rPr lang="da-DK" sz="2600" b="0" i="0" kern="1200"/>
            <a:t> (25 min)</a:t>
          </a:r>
          <a:endParaRPr lang="en-US" sz="2600" kern="1200"/>
        </a:p>
      </dsp:txBody>
      <dsp:txXfrm>
        <a:off x="0" y="1215068"/>
        <a:ext cx="10515600" cy="607274"/>
      </dsp:txXfrm>
    </dsp:sp>
    <dsp:sp modelId="{78554249-F66A-654B-8CD7-DAB4AF6BBCB9}">
      <dsp:nvSpPr>
        <dsp:cNvPr id="0" name=""/>
        <dsp:cNvSpPr/>
      </dsp:nvSpPr>
      <dsp:spPr>
        <a:xfrm>
          <a:off x="0" y="1822342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64B2F0-7112-4143-9560-59DFDE5F563D}">
      <dsp:nvSpPr>
        <dsp:cNvPr id="0" name=""/>
        <dsp:cNvSpPr/>
      </dsp:nvSpPr>
      <dsp:spPr>
        <a:xfrm>
          <a:off x="0" y="1822342"/>
          <a:ext cx="10515600" cy="607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600" b="0" i="0" kern="1200"/>
            <a:t>☕ </a:t>
          </a:r>
          <a:r>
            <a:rPr lang="da-DK" sz="2600" b="1" i="0" kern="1200"/>
            <a:t>Pause </a:t>
          </a:r>
          <a:r>
            <a:rPr lang="da-DK" sz="2600" b="0" i="0" kern="1200"/>
            <a:t>(5 min)</a:t>
          </a:r>
          <a:endParaRPr lang="en-US" sz="2600" kern="1200"/>
        </a:p>
      </dsp:txBody>
      <dsp:txXfrm>
        <a:off x="0" y="1822342"/>
        <a:ext cx="10515600" cy="607274"/>
      </dsp:txXfrm>
    </dsp:sp>
    <dsp:sp modelId="{0DF3BE57-1610-D843-A1A4-C2C15756E50C}">
      <dsp:nvSpPr>
        <dsp:cNvPr id="0" name=""/>
        <dsp:cNvSpPr/>
      </dsp:nvSpPr>
      <dsp:spPr>
        <a:xfrm>
          <a:off x="0" y="2429617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48C931-B372-634E-AAFA-FA6677E68D97}">
      <dsp:nvSpPr>
        <dsp:cNvPr id="0" name=""/>
        <dsp:cNvSpPr/>
      </dsp:nvSpPr>
      <dsp:spPr>
        <a:xfrm>
          <a:off x="0" y="2429617"/>
          <a:ext cx="10515600" cy="607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600" kern="1200"/>
            <a:t>💬 </a:t>
          </a:r>
          <a:r>
            <a:rPr lang="da-DK" sz="2600" b="1" kern="1200"/>
            <a:t>Opsamling</a:t>
          </a:r>
          <a:r>
            <a:rPr lang="da-DK" sz="2600" kern="1200"/>
            <a:t> (5 min</a:t>
          </a:r>
          <a:r>
            <a:rPr lang="da-DK" sz="2600" b="0" i="0" kern="1200"/>
            <a:t>)</a:t>
          </a:r>
          <a:endParaRPr lang="en-US" sz="2600" kern="1200"/>
        </a:p>
      </dsp:txBody>
      <dsp:txXfrm>
        <a:off x="0" y="2429617"/>
        <a:ext cx="10515600" cy="607274"/>
      </dsp:txXfrm>
    </dsp:sp>
    <dsp:sp modelId="{799F61CC-A22E-7B4F-BCEB-0C53C4EFF534}">
      <dsp:nvSpPr>
        <dsp:cNvPr id="0" name=""/>
        <dsp:cNvSpPr/>
      </dsp:nvSpPr>
      <dsp:spPr>
        <a:xfrm>
          <a:off x="0" y="303689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7DDF08-BB0E-0041-AD46-E40C0D521A65}">
      <dsp:nvSpPr>
        <dsp:cNvPr id="0" name=""/>
        <dsp:cNvSpPr/>
      </dsp:nvSpPr>
      <dsp:spPr>
        <a:xfrm>
          <a:off x="0" y="3036891"/>
          <a:ext cx="10515600" cy="607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600" b="0" i="0" kern="1200"/>
            <a:t>👫  </a:t>
          </a:r>
          <a:r>
            <a:rPr lang="da-DK" sz="2600" b="1" i="0" kern="1200"/>
            <a:t>Fortsætte med gruppeopgaven </a:t>
          </a:r>
          <a:r>
            <a:rPr lang="da-DK" sz="2600" b="0" i="0" kern="1200"/>
            <a:t>(25 min)</a:t>
          </a:r>
          <a:endParaRPr lang="en-US" sz="2600" kern="1200"/>
        </a:p>
      </dsp:txBody>
      <dsp:txXfrm>
        <a:off x="0" y="3036891"/>
        <a:ext cx="10515600" cy="607274"/>
      </dsp:txXfrm>
    </dsp:sp>
    <dsp:sp modelId="{55F221FC-C382-8342-8A80-1C7CB7DC5538}">
      <dsp:nvSpPr>
        <dsp:cNvPr id="0" name=""/>
        <dsp:cNvSpPr/>
      </dsp:nvSpPr>
      <dsp:spPr>
        <a:xfrm>
          <a:off x="0" y="3644166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BA4376-0A4F-2E41-AEBB-495C21A6F1CF}">
      <dsp:nvSpPr>
        <dsp:cNvPr id="0" name=""/>
        <dsp:cNvSpPr/>
      </dsp:nvSpPr>
      <dsp:spPr>
        <a:xfrm>
          <a:off x="0" y="3644166"/>
          <a:ext cx="10515600" cy="607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600" b="0" i="0" kern="1200" dirty="0"/>
            <a:t>🧠 </a:t>
          </a:r>
          <a:r>
            <a:rPr lang="da-DK" sz="2600" b="1" kern="1200" dirty="0"/>
            <a:t>G</a:t>
          </a:r>
          <a:r>
            <a:rPr lang="da-DK" sz="2600" b="1" i="0" kern="1200" dirty="0"/>
            <a:t>ennemgang af opgaveløsninger og evaluering </a:t>
          </a:r>
          <a:r>
            <a:rPr lang="da-DK" sz="2600" b="0" i="0" kern="1200" dirty="0"/>
            <a:t> (15min)</a:t>
          </a:r>
          <a:endParaRPr lang="en-US" sz="2600" kern="1200" dirty="0"/>
        </a:p>
      </dsp:txBody>
      <dsp:txXfrm>
        <a:off x="0" y="3644166"/>
        <a:ext cx="10515600" cy="6072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A8937E-68F3-634D-9712-FB10B73DC09C}" type="datetimeFigureOut">
              <a:rPr lang="da-DK" smtClean="0"/>
              <a:t>20.03.2025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A7219-DBC7-764A-ACEC-EBF27CAEEA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185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A7219-DBC7-764A-ACEC-EBF27CAEEA26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385860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A7219-DBC7-764A-ACEC-EBF27CAEEA26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85107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4E1E0-841B-2EB1-3EB0-069544087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74E5E5E0-75B2-26FE-B61A-3620A7A472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C6A96BED-4AD6-6DBD-5C02-736587F495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7975525-A7BF-7FD0-F136-D052769B77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A7219-DBC7-764A-ACEC-EBF27CAEEA26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87068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CA8924-9AC0-F941-AA74-FA36BEEA09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72B9F74-1F4A-7443-ABB4-580FEF134D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A76EBEF-08EC-7F4F-9C9E-C59C912EF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20.03.2025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4823774-C181-1847-BAC7-48D5357E2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B725694-92CC-CB48-B595-9940B21B2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681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FC1957-2E4B-274C-AA05-1FF52D414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A200FD0-9669-0843-B6A3-14F0E2E2B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E15B595-D93A-5B4D-B6D9-DAD60C776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20.03.2025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5952285-3ECA-8A4D-918F-9C3F4075E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DB94695-E5B3-6B45-9B1D-8D53F5E95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9926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642E9E-57B7-7540-88A1-043758FF2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67235A9-604D-C641-B277-A4338736E0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D54D66A-6D7B-4E4E-AD5F-634FD73E9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20.03.2025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C53E520-FD81-EA4D-904F-F07C762D8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167AEB1-0C1B-F14C-BF35-B5DA7E40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6621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8650CB-E19E-F543-B66D-1A0C7A6BF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73A8D0D-E714-A741-A08D-AA674A85AA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C98EDFC-CA7F-0148-95C0-DAAEA9BD2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DBF85BC-4B04-7E41-AC19-55888B31F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20.03.2025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7A65A23-9C46-9948-B880-AF8F9B851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90F8722-6038-FA40-AD95-D9CCEABD5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1064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2EE144-890F-BF47-B40F-D363D56C5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DC5C4D5-8137-694F-AD6D-DFECB2D5B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272DC2D-436B-1445-B6F0-AE6CC251C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44B2FCC-A13D-8E40-A255-5387B47BE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0624BD6-8440-6942-8747-F871546527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7D9B56BD-091B-C24E-ACFB-D9984B07C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20.03.2025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52CAF28C-5D91-E145-841F-44B3DC4BB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169EDE8D-90A7-8245-AEF1-B3D104656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09185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065156-58AB-B545-80BC-28848EAB7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C9ADC80-3285-1C41-82DF-77AB352EB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20.03.2025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F5588F4-F495-FC4A-B3B3-08EA66200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DAA8CDF-642F-5044-BBAB-46E521436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62334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818F762-0397-9B4B-ACB2-757DCB502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20.03.2025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C0B7B55-6A2A-3A49-82C2-92EEA7667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00EBB2F-23AF-C64F-9A65-9D8ED8BEF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81933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9D0999-6162-4A43-9E4E-CF716FD0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4B0FED2-F2D7-5D4A-BF14-2138C1DF7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B4A71EA-2C47-E546-BCD6-079838E418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E609E3D-B11A-8740-922B-49226BDD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20.03.2025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507407A-D877-0F4A-BCD7-763DC4C04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0DC5173-A78C-7541-AF00-8A1544853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2762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5ADA61-2968-334B-9EA3-4CD5DD842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5C195525-A535-9442-AA2E-6FE0616013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083F005-FDAE-1240-A759-63A5DA964E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15FC9BC-8023-5A4C-B40B-3963B488E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20.03.2025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525807E-CF9A-AA47-8FB4-F61D7D37A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69F69E9-7B9B-214A-B4DA-BD740E3A2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2408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04FA5C-78C3-A044-A282-80AD3079F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E191039-E94E-4547-8AF2-2251349D60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15DA5FE-5936-AB45-853F-CF62DA2FC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20.03.2025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BB2A9B3-7971-6B4D-9426-DEE3A7EB5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2AEB304-7E61-2748-A94C-620154CC0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5056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FAE6C89E-A4C5-B747-8299-100EECF977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04F3D65-2689-174E-8CA7-6C2F6F161F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BAC651D-122F-FB42-A199-612A52957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20.03.2025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EFC20BF-C3EB-CA40-A5A1-76308E0DF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C9E653E-D71B-E546-89C2-5F24B6C94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16160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24CF4CB-8F1F-E342-84AF-DC8526050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89D8B64-CE05-6241-97C5-4ECD89CAC2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BFEB77B-CE48-F642-B390-B8EC48AC81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8F6119-D73D-8847-83F0-727145B654D5}" type="datetimeFigureOut">
              <a:rPr lang="da-DK" smtClean="0"/>
              <a:t>20.03.2025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491C30B-502B-6741-B4EB-E3C02EA9B2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F1D6B3D-CD12-D745-A461-618701B456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1105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ibco365-my.sharepoint.com/:u:/g/personal/arad_ibc_dk/EQnQS_p2oNdIlDIw8btzFdABH6HVqevKHHSHRJd8M4YCjQ?e=5DABg8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youtube.com/watch?v=n8tEutn7VHQ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youtube.com/watch?v=-hufB4DCwHs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youtube.com/watch?v=nTteRrBm5-4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youtube.com/watch?v=np9BRoOvgng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5" name="Rectangle 1054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892093E-A557-07BB-8D34-2CA6ECE4FA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t="21875" b="21875"/>
          <a:stretch/>
        </p:blipFill>
        <p:spPr bwMode="auto">
          <a:xfrm>
            <a:off x="20" y="10"/>
            <a:ext cx="1219198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7" name="Rectangle 1056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5" y="-1524511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4F79AA2-119A-3317-1D07-5F7B9E07E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3" y="3091928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b="1" noProof="0" dirty="0" err="1">
                <a:solidFill>
                  <a:schemeClr val="bg1"/>
                </a:solidFill>
              </a:rPr>
              <a:t>Databaser</a:t>
            </a:r>
            <a:endParaRPr lang="en-US" sz="6600" b="1" noProof="0" dirty="0">
              <a:solidFill>
                <a:schemeClr val="bg1"/>
              </a:solidFill>
            </a:endParaRPr>
          </a:p>
        </p:txBody>
      </p:sp>
      <p:sp>
        <p:nvSpPr>
          <p:cNvPr id="1059" name="Rectangle: Rounded Corners 1058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D87B8D6-6D9E-EB47-EB6E-314E6A4DB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553" y="5624945"/>
            <a:ext cx="9078562" cy="5929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400" noProof="0" dirty="0">
                <a:solidFill>
                  <a:schemeClr val="bg1"/>
                </a:solidFill>
              </a:rPr>
              <a:t>Informatik C, </a:t>
            </a:r>
            <a:r>
              <a:rPr lang="en-US" sz="2400" noProof="0" dirty="0" err="1">
                <a:solidFill>
                  <a:schemeClr val="bg1"/>
                </a:solidFill>
              </a:rPr>
              <a:t>lektion</a:t>
            </a:r>
            <a:r>
              <a:rPr lang="en-US" sz="2400" noProof="0">
                <a:solidFill>
                  <a:schemeClr val="bg1"/>
                </a:solidFill>
              </a:rPr>
              <a:t> 4</a:t>
            </a:r>
            <a:endParaRPr lang="en-US" sz="2400" noProof="0" dirty="0">
              <a:solidFill>
                <a:schemeClr val="bg1"/>
              </a:solidFill>
            </a:endParaRP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DBA89E05-A9EA-CCBE-411C-748502F98C30}"/>
              </a:ext>
            </a:extLst>
          </p:cNvPr>
          <p:cNvSpPr txBox="1"/>
          <p:nvPr/>
        </p:nvSpPr>
        <p:spPr>
          <a:xfrm>
            <a:off x="5312229" y="786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38771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DE0F74-30DA-CE26-6B4F-C0182F2F0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26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E7D295-C4FC-5E9D-BA63-51A4BAD5C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 sz="5400" dirty="0"/>
              <a:t>Agenda</a:t>
            </a:r>
          </a:p>
        </p:txBody>
      </p:sp>
      <p:sp>
        <p:nvSpPr>
          <p:cNvPr id="39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1" name="Pladsholder til indhold 2">
            <a:extLst>
              <a:ext uri="{FF2B5EF4-FFF2-40B4-BE49-F238E27FC236}">
                <a16:creationId xmlns:a16="http://schemas.microsoft.com/office/drawing/2014/main" id="{B7B29D5D-05C1-B6A2-592B-70F170F95F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2009635"/>
              </p:ext>
            </p:extLst>
          </p:nvPr>
        </p:nvGraphicFramePr>
        <p:xfrm>
          <a:off x="838200" y="1929384"/>
          <a:ext cx="10515600" cy="42519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1922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F38608-C714-569D-DD8D-355F23949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68">
            <a:extLst>
              <a:ext uri="{FF2B5EF4-FFF2-40B4-BE49-F238E27FC236}">
                <a16:creationId xmlns:a16="http://schemas.microsoft.com/office/drawing/2014/main" id="{EFE24E0A-C216-7E68-812A-BED02BF16D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681052A-A3E2-939E-241E-F211768A6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pPr algn="ctr"/>
            <a:r>
              <a:rPr lang="da-DK" sz="6500" i="0" u="none" strike="noStrike" dirty="0">
                <a:effectLst/>
                <a:latin typeface="-webkit-standard"/>
              </a:rPr>
              <a:t>ER-diagrammer</a:t>
            </a:r>
            <a:endParaRPr lang="da-DK" sz="6500" dirty="0"/>
          </a:p>
        </p:txBody>
      </p:sp>
      <p:sp>
        <p:nvSpPr>
          <p:cNvPr id="74" name="sketchy line">
            <a:extLst>
              <a:ext uri="{FF2B5EF4-FFF2-40B4-BE49-F238E27FC236}">
                <a16:creationId xmlns:a16="http://schemas.microsoft.com/office/drawing/2014/main" id="{B81627AE-8B4B-1248-4BD7-62835D701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dsholder til indhold 4" descr="Et billede, der indeholder tekst, diagram, skærmbillede, design&#10;&#10;Indhold genereret af kunstig intelligens kan være forkert.">
            <a:extLst>
              <a:ext uri="{FF2B5EF4-FFF2-40B4-BE49-F238E27FC236}">
                <a16:creationId xmlns:a16="http://schemas.microsoft.com/office/drawing/2014/main" id="{9A72B91D-F536-6A86-A0A3-8093BDE9B4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55224" y="3257293"/>
            <a:ext cx="6713537" cy="3513785"/>
          </a:xfrm>
          <a:prstGeom prst="rect">
            <a:avLst/>
          </a:prstGeom>
        </p:spPr>
      </p:pic>
      <p:pic>
        <p:nvPicPr>
          <p:cNvPr id="3" name="Billede 2" descr="Et billede, der indeholder diagram, cirkel, design&#10;&#10;Indhold genereret af kunstig intelligens kan være forkert.">
            <a:extLst>
              <a:ext uri="{FF2B5EF4-FFF2-40B4-BE49-F238E27FC236}">
                <a16:creationId xmlns:a16="http://schemas.microsoft.com/office/drawing/2014/main" id="{A9843664-A135-8DC9-BF5A-96A6F5791D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6543" y="1802435"/>
            <a:ext cx="6270897" cy="1298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104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C2BB827-C9E0-0511-F510-FE6CFCD14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777739"/>
            <a:ext cx="3418990" cy="1412119"/>
          </a:xfrm>
        </p:spPr>
        <p:txBody>
          <a:bodyPr>
            <a:normAutofit/>
          </a:bodyPr>
          <a:lstStyle/>
          <a:p>
            <a:r>
              <a:rPr lang="da-DK" sz="4800" b="0" i="0" u="none" strike="noStrike">
                <a:effectLst/>
                <a:latin typeface="-webkit-standard"/>
              </a:rPr>
              <a:t>Hvad er SQL?</a:t>
            </a:r>
            <a:endParaRPr lang="da-DK" sz="4800"/>
          </a:p>
        </p:txBody>
      </p:sp>
      <p:pic>
        <p:nvPicPr>
          <p:cNvPr id="4" name="Picture 2" descr="SQL Illustration">
            <a:extLst>
              <a:ext uri="{FF2B5EF4-FFF2-40B4-BE49-F238E27FC236}">
                <a16:creationId xmlns:a16="http://schemas.microsoft.com/office/drawing/2014/main" id="{809390C0-2264-AEFF-85C9-D5D46BFD31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7"/>
          <a:stretch/>
        </p:blipFill>
        <p:spPr bwMode="auto">
          <a:xfrm>
            <a:off x="20" y="10"/>
            <a:ext cx="12191980" cy="455842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ketch line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61305" y="5468206"/>
            <a:ext cx="1371600" cy="18288"/>
          </a:xfrm>
          <a:custGeom>
            <a:avLst/>
            <a:gdLst>
              <a:gd name="connsiteX0" fmla="*/ 0 w 1371600"/>
              <a:gd name="connsiteY0" fmla="*/ 0 h 18288"/>
              <a:gd name="connsiteX1" fmla="*/ 685800 w 1371600"/>
              <a:gd name="connsiteY1" fmla="*/ 0 h 18288"/>
              <a:gd name="connsiteX2" fmla="*/ 1371600 w 1371600"/>
              <a:gd name="connsiteY2" fmla="*/ 0 h 18288"/>
              <a:gd name="connsiteX3" fmla="*/ 1371600 w 1371600"/>
              <a:gd name="connsiteY3" fmla="*/ 18288 h 18288"/>
              <a:gd name="connsiteX4" fmla="*/ 713232 w 1371600"/>
              <a:gd name="connsiteY4" fmla="*/ 18288 h 18288"/>
              <a:gd name="connsiteX5" fmla="*/ 0 w 1371600"/>
              <a:gd name="connsiteY5" fmla="*/ 18288 h 18288"/>
              <a:gd name="connsiteX6" fmla="*/ 0 w 1371600"/>
              <a:gd name="connsiteY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18288" fill="none" extrusionOk="0">
                <a:moveTo>
                  <a:pt x="0" y="0"/>
                </a:moveTo>
                <a:cubicBezTo>
                  <a:pt x="247303" y="31625"/>
                  <a:pt x="422310" y="-25629"/>
                  <a:pt x="685800" y="0"/>
                </a:cubicBezTo>
                <a:cubicBezTo>
                  <a:pt x="949290" y="25629"/>
                  <a:pt x="1192357" y="6696"/>
                  <a:pt x="1371600" y="0"/>
                </a:cubicBezTo>
                <a:cubicBezTo>
                  <a:pt x="1371355" y="6649"/>
                  <a:pt x="1371915" y="11310"/>
                  <a:pt x="1371600" y="18288"/>
                </a:cubicBezTo>
                <a:cubicBezTo>
                  <a:pt x="1107995" y="26464"/>
                  <a:pt x="1033361" y="32942"/>
                  <a:pt x="713232" y="18288"/>
                </a:cubicBezTo>
                <a:cubicBezTo>
                  <a:pt x="393103" y="3634"/>
                  <a:pt x="289343" y="43221"/>
                  <a:pt x="0" y="18288"/>
                </a:cubicBezTo>
                <a:cubicBezTo>
                  <a:pt x="-459" y="11562"/>
                  <a:pt x="-31" y="5093"/>
                  <a:pt x="0" y="0"/>
                </a:cubicBezTo>
                <a:close/>
              </a:path>
              <a:path w="1371600" h="18288" stroke="0" extrusionOk="0">
                <a:moveTo>
                  <a:pt x="0" y="0"/>
                </a:moveTo>
                <a:cubicBezTo>
                  <a:pt x="170249" y="-24099"/>
                  <a:pt x="504634" y="14338"/>
                  <a:pt x="644652" y="0"/>
                </a:cubicBezTo>
                <a:cubicBezTo>
                  <a:pt x="784670" y="-14338"/>
                  <a:pt x="1087773" y="8679"/>
                  <a:pt x="1371600" y="0"/>
                </a:cubicBezTo>
                <a:cubicBezTo>
                  <a:pt x="1372456" y="3662"/>
                  <a:pt x="1371030" y="13946"/>
                  <a:pt x="1371600" y="18288"/>
                </a:cubicBezTo>
                <a:cubicBezTo>
                  <a:pt x="1176823" y="-1409"/>
                  <a:pt x="900830" y="9989"/>
                  <a:pt x="713232" y="18288"/>
                </a:cubicBezTo>
                <a:cubicBezTo>
                  <a:pt x="525634" y="26587"/>
                  <a:pt x="282837" y="5724"/>
                  <a:pt x="0" y="18288"/>
                </a:cubicBezTo>
                <a:cubicBezTo>
                  <a:pt x="367" y="13143"/>
                  <a:pt x="-823" y="58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615697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E104394-70B0-465D-C0EF-B03B7C8932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4" y="4777739"/>
            <a:ext cx="6897626" cy="139922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da-DK" sz="1900" b="0" i="0" u="none" strike="noStrike" dirty="0">
                <a:effectLst/>
                <a:latin typeface="-webkit-standard"/>
              </a:rPr>
              <a:t>SQL er kort sagt et databasesprog. Det står for </a:t>
            </a:r>
            <a:r>
              <a:rPr lang="da-DK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da-DK" sz="1900" dirty="0" err="1">
                <a:latin typeface="-webkit-standard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da-DK" sz="1900" b="0" i="0" u="none" strike="noStrike" dirty="0" err="1">
                <a:effectLst/>
                <a:latin typeface="-webkit-standard"/>
              </a:rPr>
              <a:t>tructured</a:t>
            </a:r>
            <a:r>
              <a:rPr lang="da-DK" sz="1900" b="0" i="0" u="none" strike="noStrike" dirty="0">
                <a:effectLst/>
                <a:latin typeface="-webkit-standard"/>
              </a:rPr>
              <a:t> Query Language</a:t>
            </a:r>
            <a:r>
              <a:rPr lang="da-DK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da-DK" sz="1900" b="0" i="0" u="none" strike="noStrike" dirty="0">
                <a:effectLst/>
                <a:latin typeface="-webkit-standard"/>
              </a:rPr>
              <a:t> (på dansk: </a:t>
            </a:r>
            <a:r>
              <a:rPr lang="da-DK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da-DK" sz="1900" b="0" i="0" u="none" strike="noStrike" dirty="0">
                <a:effectLst/>
                <a:latin typeface="-webkit-standard"/>
              </a:rPr>
              <a:t>struktureret forespørgselssprog</a:t>
            </a:r>
            <a:r>
              <a:rPr lang="da-DK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da-DK" sz="1900" b="0" i="0" u="none" strike="noStrike" dirty="0">
                <a:effectLst/>
                <a:latin typeface="-webkit-standard"/>
              </a:rPr>
              <a:t>). Det er det mest udbredte sprog til at arbejde med relationsdatabaser. SQL bruges til at udtrække og manipulere data i databasen."</a:t>
            </a:r>
            <a:endParaRPr lang="da-DK" sz="1900" dirty="0"/>
          </a:p>
        </p:txBody>
      </p:sp>
    </p:spTree>
    <p:extLst>
      <p:ext uri="{BB962C8B-B14F-4D97-AF65-F5344CB8AC3E}">
        <p14:creationId xmlns:p14="http://schemas.microsoft.com/office/powerpoint/2010/main" val="933712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8A5D366-FFF2-FE20-9D74-7529CD80B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6379464" cy="1481328"/>
          </a:xfrm>
        </p:spPr>
        <p:txBody>
          <a:bodyPr anchor="b">
            <a:normAutofit/>
          </a:bodyPr>
          <a:lstStyle/>
          <a:p>
            <a:r>
              <a:rPr lang="da-DK" sz="5000" i="0" dirty="0">
                <a:effectLst/>
                <a:latin typeface="-apple-system"/>
              </a:rPr>
              <a:t>Hvad kan du med SQL?</a:t>
            </a:r>
            <a:endParaRPr lang="da-DK" sz="5000" dirty="0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5A423B1-208A-1469-7E7A-3FE705FCA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52928"/>
            <a:ext cx="7350929" cy="3655568"/>
          </a:xfrm>
        </p:spPr>
        <p:txBody>
          <a:bodyPr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da-DK" sz="1700" b="1" i="0" u="none" strike="noStrike" dirty="0">
                <a:effectLst/>
              </a:rPr>
              <a:t>Opret databaser og tabeller</a:t>
            </a:r>
            <a:r>
              <a:rPr lang="da-DK" sz="1700" b="0" i="0" u="none" strike="noStrike" dirty="0">
                <a:effectLst/>
              </a:rPr>
              <a:t> – gem og strukturer dine data</a:t>
            </a:r>
            <a:endParaRPr lang="da-DK" sz="1700" dirty="0"/>
          </a:p>
          <a:p>
            <a:pPr>
              <a:lnSpc>
                <a:spcPct val="110000"/>
              </a:lnSpc>
            </a:pPr>
            <a:r>
              <a:rPr lang="da-DK" sz="1700" b="1" i="0" u="none" strike="noStrike" dirty="0">
                <a:effectLst/>
              </a:rPr>
              <a:t>Hent data</a:t>
            </a:r>
            <a:r>
              <a:rPr lang="da-DK" sz="1700" b="0" i="0" u="none" strike="noStrike" dirty="0">
                <a:effectLst/>
              </a:rPr>
              <a:t> – find præcis det, du leder efter (SELECT, WHERE, ORDER BY)</a:t>
            </a:r>
            <a:endParaRPr lang="da-DK" sz="1700" dirty="0"/>
          </a:p>
          <a:p>
            <a:pPr>
              <a:lnSpc>
                <a:spcPct val="110000"/>
              </a:lnSpc>
            </a:pPr>
            <a:r>
              <a:rPr lang="da-DK" sz="1700" b="1" i="0" u="none" strike="noStrike" dirty="0">
                <a:effectLst/>
              </a:rPr>
              <a:t>Rediger data/</a:t>
            </a:r>
            <a:r>
              <a:rPr lang="da-DK" sz="1800" b="1" i="0" u="none" strike="noStrike" dirty="0">
                <a:solidFill>
                  <a:srgbClr val="000000"/>
                </a:solidFill>
                <a:effectLst/>
              </a:rPr>
              <a:t>Manipulér data</a:t>
            </a:r>
            <a:r>
              <a:rPr lang="da-DK" sz="1700" b="0" i="0" u="none" strike="noStrike" dirty="0">
                <a:effectLst/>
              </a:rPr>
              <a:t> – tilføj(INSERT), opdatér(UPDATE), slet(DELETE)</a:t>
            </a:r>
            <a:endParaRPr lang="da-DK" sz="1700" dirty="0"/>
          </a:p>
          <a:p>
            <a:pPr>
              <a:lnSpc>
                <a:spcPct val="110000"/>
              </a:lnSpc>
            </a:pPr>
            <a:r>
              <a:rPr lang="da-DK" sz="1700" b="1" i="0" u="none" strike="noStrike" dirty="0">
                <a:effectLst/>
              </a:rPr>
              <a:t>Sammenkobl data</a:t>
            </a:r>
            <a:r>
              <a:rPr lang="da-DK" sz="1700" b="0" i="0" u="none" strike="noStrike" dirty="0">
                <a:effectLst/>
              </a:rPr>
              <a:t> – forbind oplysninger fra flere tabeller (JOIN)</a:t>
            </a:r>
            <a:endParaRPr lang="da-DK" sz="1700" dirty="0"/>
          </a:p>
          <a:p>
            <a:pPr>
              <a:lnSpc>
                <a:spcPct val="110000"/>
              </a:lnSpc>
            </a:pPr>
            <a:r>
              <a:rPr lang="da-DK" sz="1700" b="1" i="0" u="none" strike="noStrike" dirty="0">
                <a:effectLst/>
              </a:rPr>
              <a:t>Sorter og analysér data</a:t>
            </a:r>
            <a:r>
              <a:rPr lang="da-DK" sz="1700" b="0" i="0" u="none" strike="noStrike" dirty="0">
                <a:effectLst/>
              </a:rPr>
              <a:t> – få overblik og indsigt i mønstre</a:t>
            </a:r>
            <a:endParaRPr lang="da-DK" sz="1700" dirty="0"/>
          </a:p>
          <a:p>
            <a:pPr marL="0" indent="0">
              <a:lnSpc>
                <a:spcPct val="110000"/>
              </a:lnSpc>
              <a:buNone/>
            </a:pPr>
            <a:endParaRPr lang="da-DK" sz="1700" dirty="0"/>
          </a:p>
          <a:p>
            <a:pPr marL="0" indent="0">
              <a:lnSpc>
                <a:spcPct val="110000"/>
              </a:lnSpc>
              <a:buNone/>
            </a:pPr>
            <a:r>
              <a:rPr lang="da-DK" sz="1700" b="0" i="0" u="none" strike="noStrike" dirty="0">
                <a:effectLst/>
              </a:rPr>
              <a:t>Listen slutter ikke her – alt det, vi har lavet i Access, kan gøres med SQL og meget mere!</a:t>
            </a:r>
          </a:p>
          <a:p>
            <a:pPr marL="0" indent="0">
              <a:lnSpc>
                <a:spcPct val="110000"/>
              </a:lnSpc>
              <a:buNone/>
            </a:pPr>
            <a:endParaRPr lang="da-DK" sz="1700" dirty="0"/>
          </a:p>
        </p:txBody>
      </p:sp>
      <p:pic>
        <p:nvPicPr>
          <p:cNvPr id="4" name="Graphic 6" descr="Database">
            <a:extLst>
              <a:ext uri="{FF2B5EF4-FFF2-40B4-BE49-F238E27FC236}">
                <a16:creationId xmlns:a16="http://schemas.microsoft.com/office/drawing/2014/main" id="{8FBD1492-A87C-F43B-6090-CB82AF9F78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81865" y="2088896"/>
            <a:ext cx="4370324" cy="4370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24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ED93AC-F12A-D03B-5BAB-C6F5310B8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a-DK" sz="5400" b="1" i="0" u="none" strike="noStrike" dirty="0">
                <a:effectLst/>
              </a:rPr>
              <a:t>SQL</a:t>
            </a:r>
            <a:endParaRPr lang="da-DK" sz="5400" b="0" i="0" u="none" strike="noStrike" dirty="0">
              <a:effectLst/>
            </a:endParaRPr>
          </a:p>
        </p:txBody>
      </p:sp>
      <p:sp>
        <p:nvSpPr>
          <p:cNvPr id="15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C0063CA-D4E8-04BE-8786-1E3D68F67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a-DK" sz="2200" i="0" u="none" strike="noStrike" dirty="0">
                <a:effectLst/>
              </a:rPr>
              <a:t>SQL er et omfattende sprog, men vi vil fokusere på SELECT-ordren, da den bruges til at udtrække data fra en database.</a:t>
            </a:r>
          </a:p>
          <a:p>
            <a:pPr>
              <a:lnSpc>
                <a:spcPct val="150000"/>
              </a:lnSpc>
            </a:pPr>
            <a:r>
              <a:rPr lang="da-DK" sz="2200" i="0" u="none" strike="noStrike" dirty="0">
                <a:effectLst/>
              </a:rPr>
              <a:t>SQL skelner ikke mellem store og små bogstaver, bortset fra i dataværdier. </a:t>
            </a:r>
          </a:p>
          <a:p>
            <a:pPr>
              <a:lnSpc>
                <a:spcPct val="150000"/>
              </a:lnSpc>
            </a:pPr>
            <a:r>
              <a:rPr lang="da-DK" sz="2200" i="0" u="none" strike="noStrike" dirty="0">
                <a:effectLst/>
              </a:rPr>
              <a:t>Semikolon (;) bruges til at afslutte en kommando. </a:t>
            </a:r>
            <a:endParaRPr lang="da-DK" sz="2200" dirty="0"/>
          </a:p>
          <a:p>
            <a:pPr>
              <a:lnSpc>
                <a:spcPct val="150000"/>
              </a:lnSpc>
            </a:pPr>
            <a:r>
              <a:rPr lang="da-DK" sz="2200" i="0" u="none" strike="noStrike" dirty="0">
                <a:effectLst/>
              </a:rPr>
              <a:t>Tekstværdier skal have anførselstegn ('Odense'), mens tal skrives uden noget (5230).</a:t>
            </a:r>
          </a:p>
        </p:txBody>
      </p:sp>
    </p:spTree>
    <p:extLst>
      <p:ext uri="{BB962C8B-B14F-4D97-AF65-F5344CB8AC3E}">
        <p14:creationId xmlns:p14="http://schemas.microsoft.com/office/powerpoint/2010/main" val="3636956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43B663-56DF-3E0C-DDBB-C43B17D14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C59AB4C8-9178-4F7A-8404-6890510B5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F291A8F-A72F-B4E6-8F41-40EE35593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1"/>
            <a:ext cx="10909640" cy="183265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b="1" i="0" u="none" strike="noStrike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SELECT-ordren</a:t>
            </a:r>
            <a:endParaRPr lang="en-US" sz="6600" b="0" i="0" u="none" strike="noStrike" kern="1200"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22" name="sketch line">
            <a:extLst>
              <a:ext uri="{FF2B5EF4-FFF2-40B4-BE49-F238E27FC236}">
                <a16:creationId xmlns:a16="http://schemas.microsoft.com/office/drawing/2014/main" id="{4CFDFB37-4BC7-42C6-915D-A6609139B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2343912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Pladsholder til indhold 3">
            <a:extLst>
              <a:ext uri="{FF2B5EF4-FFF2-40B4-BE49-F238E27FC236}">
                <a16:creationId xmlns:a16="http://schemas.microsoft.com/office/drawing/2014/main" id="{72DCCCEF-812F-AA44-3446-A9452EE9A5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6983000"/>
              </p:ext>
            </p:extLst>
          </p:nvPr>
        </p:nvGraphicFramePr>
        <p:xfrm>
          <a:off x="674047" y="3124200"/>
          <a:ext cx="10840859" cy="3102865"/>
        </p:xfrm>
        <a:graphic>
          <a:graphicData uri="http://schemas.openxmlformats.org/drawingml/2006/table">
            <a:tbl>
              <a:tblPr>
                <a:solidFill>
                  <a:schemeClr val="bg1"/>
                </a:solidFill>
              </a:tblPr>
              <a:tblGrid>
                <a:gridCol w="3473864">
                  <a:extLst>
                    <a:ext uri="{9D8B030D-6E8A-4147-A177-3AD203B41FA5}">
                      <a16:colId xmlns:a16="http://schemas.microsoft.com/office/drawing/2014/main" val="2510792513"/>
                    </a:ext>
                  </a:extLst>
                </a:gridCol>
                <a:gridCol w="7366995">
                  <a:extLst>
                    <a:ext uri="{9D8B030D-6E8A-4147-A177-3AD203B41FA5}">
                      <a16:colId xmlns:a16="http://schemas.microsoft.com/office/drawing/2014/main" val="3414893902"/>
                    </a:ext>
                  </a:extLst>
                </a:gridCol>
              </a:tblGrid>
              <a:tr h="620573">
                <a:tc>
                  <a:txBody>
                    <a:bodyPr/>
                    <a:lstStyle/>
                    <a:p>
                      <a:r>
                        <a:rPr lang="da-DK" sz="2100" b="1" cap="none" spc="0" dirty="0">
                          <a:solidFill>
                            <a:schemeClr val="tx1"/>
                          </a:solidFill>
                        </a:rPr>
                        <a:t>Udtrække data</a:t>
                      </a:r>
                      <a:endParaRPr lang="da-DK" sz="21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79367" marR="137975" marT="137975" marB="137975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2100" b="1" cap="none" spc="0" dirty="0">
                          <a:solidFill>
                            <a:schemeClr val="tx1"/>
                          </a:solidFill>
                        </a:rPr>
                        <a:t>Beskrivelse</a:t>
                      </a:r>
                      <a:endParaRPr lang="da-DK" sz="21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79367" marR="137975" marT="137975" marB="137975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6405779"/>
                  </a:ext>
                </a:extLst>
              </a:tr>
              <a:tr h="620573">
                <a:tc>
                  <a:txBody>
                    <a:bodyPr/>
                    <a:lstStyle/>
                    <a:p>
                      <a:r>
                        <a:rPr lang="da-DK" sz="2100" b="1" cap="none" spc="0">
                          <a:solidFill>
                            <a:schemeClr val="tx1"/>
                          </a:solidFill>
                        </a:rPr>
                        <a:t>SELECT</a:t>
                      </a:r>
                      <a:endParaRPr lang="da-DK" sz="2100" cap="none" spc="0">
                        <a:solidFill>
                          <a:schemeClr val="tx1"/>
                        </a:solidFill>
                      </a:endParaRPr>
                    </a:p>
                  </a:txBody>
                  <a:tcPr marL="179367" marR="137975" marT="137975" marB="137975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a-DK" sz="2100" cap="none" spc="0">
                          <a:solidFill>
                            <a:schemeClr val="tx1"/>
                          </a:solidFill>
                        </a:rPr>
                        <a:t>Hvilke data vil jeg have?</a:t>
                      </a:r>
                    </a:p>
                  </a:txBody>
                  <a:tcPr marL="179367" marR="137975" marT="137975" marB="137975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346145"/>
                  </a:ext>
                </a:extLst>
              </a:tr>
              <a:tr h="620573">
                <a:tc>
                  <a:txBody>
                    <a:bodyPr/>
                    <a:lstStyle/>
                    <a:p>
                      <a:r>
                        <a:rPr lang="da-DK" sz="2100" b="1" cap="none" spc="0">
                          <a:solidFill>
                            <a:schemeClr val="tx1"/>
                          </a:solidFill>
                        </a:rPr>
                        <a:t>FROM</a:t>
                      </a:r>
                      <a:endParaRPr lang="da-DK" sz="2100" cap="none" spc="0">
                        <a:solidFill>
                          <a:schemeClr val="tx1"/>
                        </a:solidFill>
                      </a:endParaRPr>
                    </a:p>
                  </a:txBody>
                  <a:tcPr marL="179367" marR="137975" marT="137975" marB="137975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a-DK" sz="2100" cap="none" spc="0" dirty="0">
                          <a:solidFill>
                            <a:schemeClr val="tx1"/>
                          </a:solidFill>
                        </a:rPr>
                        <a:t>Hvor skal data komme fra?</a:t>
                      </a:r>
                    </a:p>
                  </a:txBody>
                  <a:tcPr marL="179367" marR="137975" marT="137975" marB="137975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3430947"/>
                  </a:ext>
                </a:extLst>
              </a:tr>
              <a:tr h="620573">
                <a:tc>
                  <a:txBody>
                    <a:bodyPr/>
                    <a:lstStyle/>
                    <a:p>
                      <a:r>
                        <a:rPr lang="da-DK" sz="2100" b="1" cap="none" spc="0">
                          <a:solidFill>
                            <a:schemeClr val="tx1"/>
                          </a:solidFill>
                        </a:rPr>
                        <a:t>WHERE</a:t>
                      </a:r>
                      <a:endParaRPr lang="da-DK" sz="2100" cap="none" spc="0">
                        <a:solidFill>
                          <a:schemeClr val="tx1"/>
                        </a:solidFill>
                      </a:endParaRPr>
                    </a:p>
                  </a:txBody>
                  <a:tcPr marL="179367" marR="137975" marT="137975" marB="137975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a-DK" sz="2100" cap="none" spc="0" dirty="0">
                          <a:solidFill>
                            <a:schemeClr val="tx1"/>
                          </a:solidFill>
                        </a:rPr>
                        <a:t>Hvilke betingelser skal være gældende?</a:t>
                      </a:r>
                    </a:p>
                  </a:txBody>
                  <a:tcPr marL="179367" marR="137975" marT="137975" marB="137975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1114319"/>
                  </a:ext>
                </a:extLst>
              </a:tr>
              <a:tr h="620573">
                <a:tc>
                  <a:txBody>
                    <a:bodyPr/>
                    <a:lstStyle/>
                    <a:p>
                      <a:r>
                        <a:rPr lang="da-DK" sz="2100" b="1" cap="none" spc="0">
                          <a:solidFill>
                            <a:schemeClr val="tx1"/>
                          </a:solidFill>
                        </a:rPr>
                        <a:t>ORDER BY</a:t>
                      </a:r>
                      <a:endParaRPr lang="da-DK" sz="2100" cap="none" spc="0">
                        <a:solidFill>
                          <a:schemeClr val="tx1"/>
                        </a:solidFill>
                      </a:endParaRPr>
                    </a:p>
                  </a:txBody>
                  <a:tcPr marL="179367" marR="137975" marT="137975" marB="137975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a-DK" sz="2100" cap="none" spc="0" dirty="0">
                          <a:solidFill>
                            <a:schemeClr val="tx1"/>
                          </a:solidFill>
                        </a:rPr>
                        <a:t>Hvordan skal data sorteres?</a:t>
                      </a:r>
                    </a:p>
                  </a:txBody>
                  <a:tcPr marL="179367" marR="137975" marT="137975" marB="137975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13666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9692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B7A9BAD-BF0E-1B8F-95A0-D16BF402A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da-DK" sz="4600" b="1" i="0" u="none" strike="noStrike" dirty="0">
                <a:effectLst/>
              </a:rPr>
              <a:t>Sådan laver du en SQL-forespørgsel i Access</a:t>
            </a:r>
            <a:endParaRPr lang="da-DK" sz="4600" b="0" i="0" u="none" strike="noStrike" dirty="0">
              <a:effectLst/>
            </a:endParaRP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E3F2B3A-7859-EC3D-2693-84284C76DD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da-DK" sz="2200" b="0" i="0" u="none" strike="noStrike" dirty="0">
                <a:effectLst/>
              </a:rPr>
              <a:t>Åbn Access og vælg en af dine databaser. For eksempel: </a:t>
            </a:r>
            <a:r>
              <a:rPr lang="da-DK" sz="2200" b="0" i="0" u="none" strike="noStrike" dirty="0">
                <a:effectLst/>
                <a:hlinkClick r:id="rId2"/>
              </a:rPr>
              <a:t>ElevAktiviteter.accdb</a:t>
            </a:r>
            <a:endParaRPr lang="da-DK" sz="2200" b="0" i="0" u="none" strike="noStrike" dirty="0">
              <a:effectLst/>
            </a:endParaRPr>
          </a:p>
          <a:p>
            <a:pPr marL="514350" indent="-514350">
              <a:buFont typeface="+mj-lt"/>
              <a:buAutoNum type="arabicPeriod"/>
            </a:pPr>
            <a:r>
              <a:rPr lang="da-DK" sz="2200" b="0" i="0" u="none" strike="noStrike" dirty="0">
                <a:effectLst/>
              </a:rPr>
              <a:t>Klik på ”Opret</a:t>
            </a:r>
            <a:r>
              <a:rPr lang="da-DK" sz="2200" dirty="0"/>
              <a:t>”</a:t>
            </a:r>
            <a:r>
              <a:rPr lang="da-DK" sz="2200" b="0" i="0" u="none" strike="noStrike" dirty="0">
                <a:effectLst/>
              </a:rPr>
              <a:t> → </a:t>
            </a:r>
            <a:r>
              <a:rPr lang="da-DK" sz="2200" dirty="0"/>
              <a:t>”</a:t>
            </a:r>
            <a:r>
              <a:rPr lang="da-DK" sz="2200" b="0" i="0" u="none" strike="noStrike" dirty="0">
                <a:effectLst/>
              </a:rPr>
              <a:t>Forespørgselsdesign”.</a:t>
            </a:r>
            <a:endParaRPr lang="da-DK" sz="2200" dirty="0"/>
          </a:p>
          <a:p>
            <a:pPr marL="514350" indent="-514350">
              <a:buFont typeface="+mj-lt"/>
              <a:buAutoNum type="arabicPeriod"/>
            </a:pPr>
            <a:r>
              <a:rPr lang="da-DK" sz="2200" b="0" i="0" u="none" strike="noStrike" dirty="0">
                <a:effectLst/>
              </a:rPr>
              <a:t>Vælg ”SQL-visning”.</a:t>
            </a:r>
            <a:endParaRPr lang="da-DK" sz="2200" dirty="0"/>
          </a:p>
          <a:p>
            <a:pPr marL="514350" indent="-514350">
              <a:buFont typeface="+mj-lt"/>
              <a:buAutoNum type="arabicPeriod"/>
            </a:pPr>
            <a:r>
              <a:rPr lang="da-DK" sz="2200" b="0" i="0" u="none" strike="noStrike" dirty="0">
                <a:effectLst/>
              </a:rPr>
              <a:t>Skriv din forespørgsel, for eksempel:</a:t>
            </a:r>
            <a:br>
              <a:rPr lang="da-DK" sz="2200" b="0" i="0" u="none" strike="noStrike" dirty="0">
                <a:effectLst/>
              </a:rPr>
            </a:br>
            <a:r>
              <a:rPr lang="da-DK" sz="2200" b="0" i="0" u="none" strike="noStrike" dirty="0">
                <a:effectLst/>
              </a:rPr>
              <a:t>SELECT Fornavn, Efternavn FROM Elever WHERE By = ”Odense”;</a:t>
            </a:r>
            <a:endParaRPr lang="da-DK" sz="2200" dirty="0"/>
          </a:p>
          <a:p>
            <a:pPr marL="514350" indent="-514350">
              <a:buFont typeface="+mj-lt"/>
              <a:buAutoNum type="arabicPeriod"/>
            </a:pPr>
            <a:r>
              <a:rPr lang="da-DK" sz="2200" b="0" i="0" u="none" strike="noStrike" dirty="0">
                <a:effectLst/>
              </a:rPr>
              <a:t>Klik på ”Vis</a:t>
            </a:r>
            <a:r>
              <a:rPr lang="da-DK" sz="2200" dirty="0"/>
              <a:t>”</a:t>
            </a:r>
            <a:r>
              <a:rPr lang="da-DK" sz="2200" b="0" i="0" u="none" strike="noStrike" dirty="0">
                <a:effectLst/>
              </a:rPr>
              <a:t> for at se resultatet.</a:t>
            </a:r>
            <a:endParaRPr lang="da-DK" sz="2200" dirty="0"/>
          </a:p>
          <a:p>
            <a:pPr marL="514350" indent="-514350">
              <a:buFont typeface="+mj-lt"/>
              <a:buAutoNum type="arabicPeriod"/>
            </a:pPr>
            <a:r>
              <a:rPr lang="da-DK" sz="2200" b="0" i="0" u="none" strike="noStrike" dirty="0">
                <a:effectLst/>
              </a:rPr>
              <a:t>Gem forespørgslen.</a:t>
            </a:r>
          </a:p>
        </p:txBody>
      </p:sp>
    </p:spTree>
    <p:extLst>
      <p:ext uri="{BB962C8B-B14F-4D97-AF65-F5344CB8AC3E}">
        <p14:creationId xmlns:p14="http://schemas.microsoft.com/office/powerpoint/2010/main" val="2082857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51F9617-5C1D-BE44-8E15-5573039B7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7964424" cy="1481328"/>
          </a:xfrm>
        </p:spPr>
        <p:txBody>
          <a:bodyPr anchor="b">
            <a:normAutofit/>
          </a:bodyPr>
          <a:lstStyle/>
          <a:p>
            <a:r>
              <a:rPr lang="da-DK" sz="4600" dirty="0"/>
              <a:t>OPGAVE 1: SELECT STATEMENT</a:t>
            </a:r>
          </a:p>
        </p:txBody>
      </p:sp>
      <p:sp>
        <p:nvSpPr>
          <p:cNvPr id="23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A78BD17-2868-6D4C-A19E-5B50277E8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r>
              <a:rPr lang="da-DK" sz="2200" dirty="0"/>
              <a:t>Se YouTube-videoen </a:t>
            </a:r>
            <a:r>
              <a:rPr lang="da-DK" sz="2200" dirty="0">
                <a:hlinkClick r:id="rId2"/>
              </a:rPr>
              <a:t>SQL SELECT</a:t>
            </a:r>
            <a:r>
              <a:rPr lang="da-DK" sz="2200" dirty="0"/>
              <a:t>, hvor der arbejdes i W3Schools, og afprøv det derefter i din egen Access-database (husk at gemme dine SQL-forespørgsler).</a:t>
            </a:r>
          </a:p>
          <a:p>
            <a:r>
              <a:rPr lang="da-DK" sz="2200" dirty="0"/>
              <a:t>Lav mindst to forskellige forespørgsler med SQL SELECT.</a:t>
            </a:r>
          </a:p>
        </p:txBody>
      </p:sp>
      <p:pic>
        <p:nvPicPr>
          <p:cNvPr id="4" name="Billede 3" descr="Et billede, der indeholder tekst&#10;&#10;Automatisk genereret beskrivelse">
            <a:extLst>
              <a:ext uri="{FF2B5EF4-FFF2-40B4-BE49-F238E27FC236}">
                <a16:creationId xmlns:a16="http://schemas.microsoft.com/office/drawing/2014/main" id="{56C7E48D-5F7A-F79C-DD68-5B3C33B8F3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096" y="2761488"/>
            <a:ext cx="5458968" cy="204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1227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BF37176-6931-8C48-82EE-56ED3563E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6542024" cy="1481328"/>
          </a:xfrm>
        </p:spPr>
        <p:txBody>
          <a:bodyPr anchor="b">
            <a:normAutofit/>
          </a:bodyPr>
          <a:lstStyle/>
          <a:p>
            <a:r>
              <a:rPr lang="da-DK" sz="5000" dirty="0"/>
              <a:t>OPGAVE 2: WHERE</a:t>
            </a:r>
          </a:p>
        </p:txBody>
      </p:sp>
      <p:sp>
        <p:nvSpPr>
          <p:cNvPr id="23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BCA64FC-6B53-2B43-BB2C-3E67F5B867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r>
              <a:rPr lang="da-DK" sz="2200" dirty="0"/>
              <a:t>Se YouTube-videoen </a:t>
            </a:r>
            <a:r>
              <a:rPr lang="da-DK" sz="2200" dirty="0">
                <a:hlinkClick r:id="rId2"/>
              </a:rPr>
              <a:t>SQL WHERE</a:t>
            </a:r>
            <a:r>
              <a:rPr lang="da-DK" sz="2200" dirty="0"/>
              <a:t>, og afprøv det derefter i din egen Microsoft Access-database (husk at gemme dine SQL-forespørgsler).</a:t>
            </a:r>
          </a:p>
          <a:p>
            <a:r>
              <a:rPr lang="da-DK" sz="2200" dirty="0"/>
              <a:t>Lav mindst to forskellige forespørgsler med SQL WHERE.</a:t>
            </a:r>
          </a:p>
        </p:txBody>
      </p:sp>
      <p:pic>
        <p:nvPicPr>
          <p:cNvPr id="4" name="Billede 3" descr="Et billede, der indeholder tekst&#10;&#10;Automatisk genereret beskrivelse">
            <a:extLst>
              <a:ext uri="{FF2B5EF4-FFF2-40B4-BE49-F238E27FC236}">
                <a16:creationId xmlns:a16="http://schemas.microsoft.com/office/drawing/2014/main" id="{D190B5B0-B8D5-EA77-6C35-C61628CFD4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0760" y="2391156"/>
            <a:ext cx="5458968" cy="2729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1150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B2CFD7F-1BC8-0643-A9DA-93D87DFD4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10423144" cy="1481328"/>
          </a:xfrm>
        </p:spPr>
        <p:txBody>
          <a:bodyPr anchor="b">
            <a:noAutofit/>
          </a:bodyPr>
          <a:lstStyle/>
          <a:p>
            <a:r>
              <a:rPr lang="da-DK" sz="5000" dirty="0"/>
              <a:t>OPGAVE 3: AND, OR &amp; NOT Operators</a:t>
            </a:r>
            <a:br>
              <a:rPr lang="da-DK" sz="4000" dirty="0"/>
            </a:br>
            <a:endParaRPr lang="da-DK" sz="4000" dirty="0"/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49FE447-A6F5-2A4B-81DB-C1BF3D35A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r>
              <a:rPr lang="da-DK" sz="2200" dirty="0"/>
              <a:t>Se YouTube-videoen </a:t>
            </a:r>
            <a:r>
              <a:rPr lang="da-DK" sz="2200" dirty="0">
                <a:hlinkClick r:id="rId2"/>
              </a:rPr>
              <a:t>SQL operators</a:t>
            </a:r>
            <a:r>
              <a:rPr lang="da-DK" sz="2200" dirty="0"/>
              <a:t>, og afprøv det derefter i din egen Microsoft Access-database (husk at gemme dine SQL-forespørgsler).</a:t>
            </a:r>
          </a:p>
          <a:p>
            <a:r>
              <a:rPr lang="da-DK" sz="2200" dirty="0"/>
              <a:t>Lav mindst to forskellige forespørgsler med AND, OR eller NOT-operatorerne..</a:t>
            </a:r>
          </a:p>
          <a:p>
            <a:pPr marL="0" indent="0">
              <a:buNone/>
            </a:pPr>
            <a:endParaRPr lang="da-DK" sz="2200" dirty="0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41E5F1A8-D5AE-B645-8549-9ABA91BBE8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096" y="3192925"/>
            <a:ext cx="5458968" cy="1241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029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85EE025-A107-B24E-96CF-A171E998F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10037064" cy="1481328"/>
          </a:xfrm>
        </p:spPr>
        <p:txBody>
          <a:bodyPr anchor="b">
            <a:noAutofit/>
          </a:bodyPr>
          <a:lstStyle/>
          <a:p>
            <a:r>
              <a:rPr lang="da-DK" sz="5000" dirty="0"/>
              <a:t>OPGAVE 4: ORDER BY/ ORDER BY DESC</a:t>
            </a:r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CBE689F-24CA-8943-B4C3-B00D292D35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r>
              <a:rPr lang="da-DK" sz="2200" dirty="0"/>
              <a:t>Se YouTube-videoen </a:t>
            </a:r>
            <a:r>
              <a:rPr lang="da-DK" sz="2200" dirty="0">
                <a:hlinkClick r:id="rId2"/>
              </a:rPr>
              <a:t>SQL ORDER BY</a:t>
            </a:r>
            <a:r>
              <a:rPr lang="da-DK" sz="2200" dirty="0"/>
              <a:t>, og afprøv det derefter i din egen Microsoft Access-database (husk at gemme dine SQL-forespørgsler).</a:t>
            </a:r>
          </a:p>
          <a:p>
            <a:r>
              <a:rPr lang="da-DK" sz="2200" dirty="0"/>
              <a:t>Lav mindst to forskellige forespørgsler med SQL ORDER BY.</a:t>
            </a:r>
          </a:p>
          <a:p>
            <a:r>
              <a:rPr lang="da-DK" sz="2200" dirty="0"/>
              <a:t>Aflever dine SQL-forespørgsler på Lectio.</a:t>
            </a:r>
          </a:p>
        </p:txBody>
      </p:sp>
      <p:pic>
        <p:nvPicPr>
          <p:cNvPr id="9" name="Billede 8" descr="Et billede, der indeholder tekst&#10;&#10;Automatisk genereret beskrivelse">
            <a:extLst>
              <a:ext uri="{FF2B5EF4-FFF2-40B4-BE49-F238E27FC236}">
                <a16:creationId xmlns:a16="http://schemas.microsoft.com/office/drawing/2014/main" id="{D41029E3-73DE-DC41-94F0-DEF6D34EB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0760" y="3186101"/>
            <a:ext cx="5458968" cy="2497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0945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6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8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036E494-93F6-2C5E-0135-73D8854A8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b="0" i="0" u="none" strike="noStrike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☕️ </a:t>
            </a:r>
            <a:r>
              <a:rPr lang="en-US" sz="5400" b="1" i="0" u="none" strike="noStrike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Pause (5 min)</a:t>
            </a:r>
            <a:r>
              <a:rPr lang="en-US" sz="5400" b="0" i="0" u="none" strike="noStrike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 </a:t>
            </a:r>
            <a:endParaRPr lang="en-US" sz="5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6073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3074286-7AD5-82B7-A143-1BDA5253D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💬 </a:t>
            </a:r>
            <a:r>
              <a:rPr lang="da-DK" sz="5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Opsamling</a:t>
            </a:r>
            <a:endParaRPr lang="en-US" sz="54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5226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160B2B-77CF-6A21-F007-4C92759E6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D0B5DA0-E39F-4E4C-944E-5D4AD2836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🧠 </a:t>
            </a:r>
            <a:r>
              <a:rPr lang="da-DK" sz="5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G</a:t>
            </a:r>
            <a:r>
              <a:rPr lang="da-DK" sz="5400" b="1" i="0" u="none" strike="noStrike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ennemgang af opgaveløsninger samt evaluering</a:t>
            </a:r>
            <a:endParaRPr lang="en-US" sz="54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0470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5F50064-4345-1992-AC3E-FF25E0E12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da-DK" sz="4600" b="1" i="0" u="none" strike="noStrike" dirty="0">
                <a:effectLst/>
              </a:rPr>
              <a:t>Ordforklaringer: Vigtige begreber i databaser</a:t>
            </a:r>
            <a:endParaRPr lang="da-DK" sz="4600" b="0" i="0" u="none" strike="noStrike" dirty="0">
              <a:effectLst/>
            </a:endParaRPr>
          </a:p>
        </p:txBody>
      </p:sp>
      <p:sp>
        <p:nvSpPr>
          <p:cNvPr id="17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2FCD09D-CA01-64FF-B43C-1AD5581388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da-DK" sz="1900" b="1" i="0" u="none" strike="noStrike">
                <a:effectLst/>
              </a:rPr>
              <a:t>ER-diagram</a:t>
            </a:r>
            <a:r>
              <a:rPr lang="da-DK" sz="1900" b="0" i="0" u="none" strike="noStrike">
                <a:effectLst/>
              </a:rPr>
              <a:t>: Tegning, der viser, hvordan data hænger sammen.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sz="1900" b="1" i="0" u="none" strike="noStrike">
                <a:effectLst/>
              </a:rPr>
              <a:t>Entitet (rektangel)</a:t>
            </a:r>
            <a:r>
              <a:rPr lang="da-DK" sz="1900" b="0" i="0" u="none" strike="noStrike">
                <a:effectLst/>
              </a:rPr>
              <a:t>: En ting, person eller objekt, vi gemmer data om (fx en elev).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sz="1900" b="1" i="0" u="none" strike="noStrike">
                <a:effectLst/>
              </a:rPr>
              <a:t>Attribut (oval)</a:t>
            </a:r>
            <a:r>
              <a:rPr lang="da-DK" sz="1900" b="0" i="0" u="none" strike="noStrike">
                <a:effectLst/>
              </a:rPr>
              <a:t>: En egenskab ved en entitet (fx navn eller alder).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sz="1900" b="1" i="0" u="none" strike="noStrike">
                <a:effectLst/>
              </a:rPr>
              <a:t>Diamant</a:t>
            </a:r>
            <a:r>
              <a:rPr lang="da-DK" sz="1900" b="0" i="0" u="none" strike="noStrike">
                <a:effectLst/>
              </a:rPr>
              <a:t>: Symbol i et ER-diagram, der viser en relation mellem entiteter.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sz="1900" b="1" i="0" u="none" strike="noStrike">
                <a:effectLst/>
              </a:rPr>
              <a:t>Kardinalitet</a:t>
            </a:r>
            <a:r>
              <a:rPr lang="da-DK" sz="1900" b="0" i="0" u="none" strike="noStrike">
                <a:effectLst/>
              </a:rPr>
              <a:t>: Viser, hvor mange entiteter der kan kobles sammen (fx én kunde kan have flere ordrer).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sz="1900" b="1" i="0" u="none" strike="noStrike">
                <a:effectLst/>
              </a:rPr>
              <a:t>Primærnøgle</a:t>
            </a:r>
            <a:r>
              <a:rPr lang="da-DK" sz="1900" b="0" i="0" u="none" strike="noStrike">
                <a:effectLst/>
              </a:rPr>
              <a:t>: En unik identifikator i en tabel (fx ElevID).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sz="1900" b="1" i="0" u="none" strike="noStrike">
                <a:effectLst/>
              </a:rPr>
              <a:t>Fremmednøgle</a:t>
            </a:r>
            <a:r>
              <a:rPr lang="da-DK" sz="1900" b="0" i="0" u="none" strike="noStrike">
                <a:effectLst/>
              </a:rPr>
              <a:t>: En nøgle, der forbinder to tabeller.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sz="1900" b="1" i="0" u="none" strike="noStrike">
                <a:effectLst/>
              </a:rPr>
              <a:t>Relationsdatabase</a:t>
            </a:r>
            <a:r>
              <a:rPr lang="da-DK" sz="1900" b="0" i="0" u="none" strike="noStrike">
                <a:effectLst/>
              </a:rPr>
              <a:t>: En database med flere forbundne tabeller.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sz="1900" b="1" i="0" u="none" strike="noStrike">
                <a:effectLst/>
              </a:rPr>
              <a:t>Flad database</a:t>
            </a:r>
            <a:r>
              <a:rPr lang="da-DK" sz="1900" b="0" i="0" u="none" strike="noStrike">
                <a:effectLst/>
              </a:rPr>
              <a:t>: En simpel database med kun én tabel.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sz="1900" b="1" i="0" u="none" strike="noStrike">
                <a:effectLst/>
              </a:rPr>
              <a:t>Redundans</a:t>
            </a:r>
            <a:r>
              <a:rPr lang="da-DK" sz="1900" b="0" i="0" u="none" strike="noStrike">
                <a:effectLst/>
              </a:rPr>
              <a:t>: Når de samme data gemmes flere gange unødvendigt.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sz="1900" b="1" i="0" u="none" strike="noStrike">
                <a:effectLst/>
              </a:rPr>
              <a:t>SQL</a:t>
            </a:r>
            <a:r>
              <a:rPr lang="da-DK" sz="1900" b="0" i="0" u="none" strike="noStrike">
                <a:effectLst/>
              </a:rPr>
              <a:t>: Et sprog til at hente og ændre data i databaser.</a:t>
            </a:r>
          </a:p>
        </p:txBody>
      </p:sp>
    </p:spTree>
    <p:extLst>
      <p:ext uri="{BB962C8B-B14F-4D97-AF65-F5344CB8AC3E}">
        <p14:creationId xmlns:p14="http://schemas.microsoft.com/office/powerpoint/2010/main" val="8734267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7612</TotalTime>
  <Words>708</Words>
  <Application>Microsoft Macintosh PowerPoint</Application>
  <PresentationFormat>Widescreen</PresentationFormat>
  <Paragraphs>75</Paragraphs>
  <Slides>16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16</vt:i4>
      </vt:variant>
    </vt:vector>
  </HeadingPairs>
  <TitlesOfParts>
    <vt:vector size="23" baseType="lpstr">
      <vt:lpstr>-apple-system</vt:lpstr>
      <vt:lpstr>-webkit-standard</vt:lpstr>
      <vt:lpstr>Aptos</vt:lpstr>
      <vt:lpstr>Arial</vt:lpstr>
      <vt:lpstr>Calibri</vt:lpstr>
      <vt:lpstr>Calibri Light</vt:lpstr>
      <vt:lpstr>Office-tema</vt:lpstr>
      <vt:lpstr>Databaser</vt:lpstr>
      <vt:lpstr>Agenda</vt:lpstr>
      <vt:lpstr>ER-diagrammer</vt:lpstr>
      <vt:lpstr>Hvad er SQL?</vt:lpstr>
      <vt:lpstr>Hvad kan du med SQL?</vt:lpstr>
      <vt:lpstr>SQL</vt:lpstr>
      <vt:lpstr>SELECT-ordren</vt:lpstr>
      <vt:lpstr>Sådan laver du en SQL-forespørgsel i Access</vt:lpstr>
      <vt:lpstr>OPGAVE 1: SELECT STATEMENT</vt:lpstr>
      <vt:lpstr>OPGAVE 2: WHERE</vt:lpstr>
      <vt:lpstr>OPGAVE 3: AND, OR &amp; NOT Operators </vt:lpstr>
      <vt:lpstr>OPGAVE 4: ORDER BY/ ORDER BY DESC</vt:lpstr>
      <vt:lpstr>☕️ Pause (5 min) </vt:lpstr>
      <vt:lpstr>💬 Opsamling</vt:lpstr>
      <vt:lpstr>🧠 Gennemgang af opgaveløsninger samt evaluering</vt:lpstr>
      <vt:lpstr>Ordforklaringer: Vigtige begreber i databaser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Informatik </dc:title>
  <dc:creator>Armin Adrovic - ARAD</dc:creator>
  <cp:lastModifiedBy>Armin Adrovic - ARAD</cp:lastModifiedBy>
  <cp:revision>128</cp:revision>
  <dcterms:created xsi:type="dcterms:W3CDTF">2020-11-11T11:15:43Z</dcterms:created>
  <dcterms:modified xsi:type="dcterms:W3CDTF">2025-03-20T20:54:59Z</dcterms:modified>
</cp:coreProperties>
</file>