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355" r:id="rId2"/>
    <p:sldId id="442" r:id="rId3"/>
    <p:sldId id="474" r:id="rId4"/>
    <p:sldId id="270" r:id="rId5"/>
    <p:sldId id="453" r:id="rId6"/>
    <p:sldId id="456" r:id="rId7"/>
    <p:sldId id="457" r:id="rId8"/>
    <p:sldId id="458" r:id="rId9"/>
    <p:sldId id="459" r:id="rId10"/>
    <p:sldId id="468" r:id="rId11"/>
    <p:sldId id="464" r:id="rId12"/>
    <p:sldId id="289" r:id="rId13"/>
    <p:sldId id="292" r:id="rId14"/>
    <p:sldId id="469" r:id="rId15"/>
    <p:sldId id="470" r:id="rId16"/>
    <p:sldId id="472" r:id="rId17"/>
    <p:sldId id="473" r:id="rId18"/>
    <p:sldId id="466" r:id="rId19"/>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yst layout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yst layout 1 - Markering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EC20E35-A176-4012-BC5E-935CFFF8708E}" styleName="Mellemlayout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yst layout 3 - Markering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8603FDC-E32A-4AB5-989C-0864C3EAD2B8}" styleName="Tema til typografi 2 - Markering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43"/>
    <p:restoredTop sz="94444"/>
  </p:normalViewPr>
  <p:slideViewPr>
    <p:cSldViewPr snapToGrid="0" snapToObjects="1">
      <p:cViewPr varScale="1">
        <p:scale>
          <a:sx n="87" d="100"/>
          <a:sy n="87" d="100"/>
        </p:scale>
        <p:origin x="216" y="5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A8937E-68F3-634D-9712-FB10B73DC09C}" type="datetimeFigureOut">
              <a:rPr lang="da-DK" smtClean="0"/>
              <a:t>25.04.2025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9A7219-DBC7-764A-ACEC-EBF27CAEEA26}" type="slidenum">
              <a:rPr lang="da-DK" smtClean="0"/>
              <a:t>‹nr.›</a:t>
            </a:fld>
            <a:endParaRPr lang="da-DK"/>
          </a:p>
        </p:txBody>
      </p:sp>
    </p:spTree>
    <p:extLst>
      <p:ext uri="{BB962C8B-B14F-4D97-AF65-F5344CB8AC3E}">
        <p14:creationId xmlns:p14="http://schemas.microsoft.com/office/powerpoint/2010/main" val="53185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39A7219-DBC7-764A-ACEC-EBF27CAEEA26}" type="slidenum">
              <a:rPr lang="da-DK" smtClean="0"/>
              <a:t>1</a:t>
            </a:fld>
            <a:endParaRPr lang="da-DK"/>
          </a:p>
        </p:txBody>
      </p:sp>
    </p:spTree>
    <p:extLst>
      <p:ext uri="{BB962C8B-B14F-4D97-AF65-F5344CB8AC3E}">
        <p14:creationId xmlns:p14="http://schemas.microsoft.com/office/powerpoint/2010/main" val="3738586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39A7219-DBC7-764A-ACEC-EBF27CAEEA26}" type="slidenum">
              <a:rPr lang="da-DK" smtClean="0"/>
              <a:t>5</a:t>
            </a:fld>
            <a:endParaRPr lang="da-DK"/>
          </a:p>
        </p:txBody>
      </p:sp>
    </p:spTree>
    <p:extLst>
      <p:ext uri="{BB962C8B-B14F-4D97-AF65-F5344CB8AC3E}">
        <p14:creationId xmlns:p14="http://schemas.microsoft.com/office/powerpoint/2010/main" val="17034010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27C76-FD82-265D-493E-2E44C4F587F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2AEFC54-330E-1659-8CC0-D749F562DAB5}"/>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559F753-C622-8AE3-2BD7-4612E5FC18EB}"/>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B9E5E452-921A-ACBD-BDEE-F4C613D276CA}"/>
              </a:ext>
            </a:extLst>
          </p:cNvPr>
          <p:cNvSpPr>
            <a:spLocks noGrp="1"/>
          </p:cNvSpPr>
          <p:nvPr>
            <p:ph type="sldNum" sz="quarter" idx="5"/>
          </p:nvPr>
        </p:nvSpPr>
        <p:spPr/>
        <p:txBody>
          <a:bodyPr/>
          <a:lstStyle/>
          <a:p>
            <a:fld id="{739A7219-DBC7-764A-ACEC-EBF27CAEEA26}" type="slidenum">
              <a:rPr lang="da-DK" smtClean="0"/>
              <a:t>6</a:t>
            </a:fld>
            <a:endParaRPr lang="da-DK"/>
          </a:p>
        </p:txBody>
      </p:sp>
    </p:spTree>
    <p:extLst>
      <p:ext uri="{BB962C8B-B14F-4D97-AF65-F5344CB8AC3E}">
        <p14:creationId xmlns:p14="http://schemas.microsoft.com/office/powerpoint/2010/main" val="37083208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A85E0-C32F-995F-8792-802C8128D80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E04D963-5040-59B2-A85D-38832B07019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1C19234E-1370-0F5C-17FB-B705CB827CE4}"/>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280561F9-6A46-1518-937B-2825103221CE}"/>
              </a:ext>
            </a:extLst>
          </p:cNvPr>
          <p:cNvSpPr>
            <a:spLocks noGrp="1"/>
          </p:cNvSpPr>
          <p:nvPr>
            <p:ph type="sldNum" sz="quarter" idx="5"/>
          </p:nvPr>
        </p:nvSpPr>
        <p:spPr/>
        <p:txBody>
          <a:bodyPr/>
          <a:lstStyle/>
          <a:p>
            <a:fld id="{739A7219-DBC7-764A-ACEC-EBF27CAEEA26}" type="slidenum">
              <a:rPr lang="da-DK" smtClean="0"/>
              <a:t>7</a:t>
            </a:fld>
            <a:endParaRPr lang="da-DK"/>
          </a:p>
        </p:txBody>
      </p:sp>
    </p:spTree>
    <p:extLst>
      <p:ext uri="{BB962C8B-B14F-4D97-AF65-F5344CB8AC3E}">
        <p14:creationId xmlns:p14="http://schemas.microsoft.com/office/powerpoint/2010/main" val="21547181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1A23C-EEE5-D909-640B-372F6E8948A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9DF6785B-01FF-BCBE-EA94-47B0CBBE7E0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3274362-1386-80A3-45D2-337B035999FE}"/>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264D4FBB-C85F-F585-0971-9223A9B4AFD9}"/>
              </a:ext>
            </a:extLst>
          </p:cNvPr>
          <p:cNvSpPr>
            <a:spLocks noGrp="1"/>
          </p:cNvSpPr>
          <p:nvPr>
            <p:ph type="sldNum" sz="quarter" idx="5"/>
          </p:nvPr>
        </p:nvSpPr>
        <p:spPr/>
        <p:txBody>
          <a:bodyPr/>
          <a:lstStyle/>
          <a:p>
            <a:fld id="{739A7219-DBC7-764A-ACEC-EBF27CAEEA26}" type="slidenum">
              <a:rPr lang="da-DK" smtClean="0"/>
              <a:t>8</a:t>
            </a:fld>
            <a:endParaRPr lang="da-DK"/>
          </a:p>
        </p:txBody>
      </p:sp>
    </p:spTree>
    <p:extLst>
      <p:ext uri="{BB962C8B-B14F-4D97-AF65-F5344CB8AC3E}">
        <p14:creationId xmlns:p14="http://schemas.microsoft.com/office/powerpoint/2010/main" val="39164734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55736-D232-8C1A-B1F4-6C011FEB3F16}"/>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7E20569-929A-349E-7142-69AF095FE6D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E289A67E-6C2D-2CC3-4627-A0F7ABD25496}"/>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F7967B9F-32A4-7E54-A371-2900BD6A9F88}"/>
              </a:ext>
            </a:extLst>
          </p:cNvPr>
          <p:cNvSpPr>
            <a:spLocks noGrp="1"/>
          </p:cNvSpPr>
          <p:nvPr>
            <p:ph type="sldNum" sz="quarter" idx="5"/>
          </p:nvPr>
        </p:nvSpPr>
        <p:spPr/>
        <p:txBody>
          <a:bodyPr/>
          <a:lstStyle/>
          <a:p>
            <a:fld id="{739A7219-DBC7-764A-ACEC-EBF27CAEEA26}" type="slidenum">
              <a:rPr lang="da-DK" smtClean="0"/>
              <a:t>9</a:t>
            </a:fld>
            <a:endParaRPr lang="da-DK"/>
          </a:p>
        </p:txBody>
      </p:sp>
    </p:spTree>
    <p:extLst>
      <p:ext uri="{BB962C8B-B14F-4D97-AF65-F5344CB8AC3E}">
        <p14:creationId xmlns:p14="http://schemas.microsoft.com/office/powerpoint/2010/main" val="2319155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CA8924-9AC0-F941-AA74-FA36BEEA0932}"/>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E72B9F74-1F4A-7443-ABB4-580FEF134D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CA76EBEF-08EC-7F4F-9C9E-C59C912EF652}"/>
              </a:ext>
            </a:extLst>
          </p:cNvPr>
          <p:cNvSpPr>
            <a:spLocks noGrp="1"/>
          </p:cNvSpPr>
          <p:nvPr>
            <p:ph type="dt" sz="half" idx="10"/>
          </p:nvPr>
        </p:nvSpPr>
        <p:spPr/>
        <p:txBody>
          <a:bodyPr/>
          <a:lstStyle/>
          <a:p>
            <a:fld id="{7B8F6119-D73D-8847-83F0-727145B654D5}" type="datetimeFigureOut">
              <a:rPr lang="da-DK" smtClean="0"/>
              <a:t>25.04.2025</a:t>
            </a:fld>
            <a:endParaRPr lang="da-DK"/>
          </a:p>
        </p:txBody>
      </p:sp>
      <p:sp>
        <p:nvSpPr>
          <p:cNvPr id="5" name="Pladsholder til sidefod 4">
            <a:extLst>
              <a:ext uri="{FF2B5EF4-FFF2-40B4-BE49-F238E27FC236}">
                <a16:creationId xmlns:a16="http://schemas.microsoft.com/office/drawing/2014/main" id="{E4823774-C181-1847-BAC7-48D5357E27F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B725694-92CC-CB48-B595-9940B21B24ED}"/>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70681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FC1957-2E4B-274C-AA05-1FF52D414353}"/>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7A200FD0-9669-0843-B6A3-14F0E2E2B3AC}"/>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E15B595-D93A-5B4D-B6D9-DAD60C77649D}"/>
              </a:ext>
            </a:extLst>
          </p:cNvPr>
          <p:cNvSpPr>
            <a:spLocks noGrp="1"/>
          </p:cNvSpPr>
          <p:nvPr>
            <p:ph type="dt" sz="half" idx="10"/>
          </p:nvPr>
        </p:nvSpPr>
        <p:spPr/>
        <p:txBody>
          <a:bodyPr/>
          <a:lstStyle/>
          <a:p>
            <a:fld id="{7B8F6119-D73D-8847-83F0-727145B654D5}" type="datetimeFigureOut">
              <a:rPr lang="da-DK" smtClean="0"/>
              <a:t>25.04.2025</a:t>
            </a:fld>
            <a:endParaRPr lang="da-DK"/>
          </a:p>
        </p:txBody>
      </p:sp>
      <p:sp>
        <p:nvSpPr>
          <p:cNvPr id="5" name="Pladsholder til sidefod 4">
            <a:extLst>
              <a:ext uri="{FF2B5EF4-FFF2-40B4-BE49-F238E27FC236}">
                <a16:creationId xmlns:a16="http://schemas.microsoft.com/office/drawing/2014/main" id="{45952285-3ECA-8A4D-918F-9C3F4075E28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DB94695-E5B3-6B45-9B1D-8D53F5E951F5}"/>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2719926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642E9E-57B7-7540-88A1-043758FF2FE5}"/>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967235A9-604D-C641-B277-A4338736E0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3D54D66A-6D7B-4E4E-AD5F-634FD73E99E6}"/>
              </a:ext>
            </a:extLst>
          </p:cNvPr>
          <p:cNvSpPr>
            <a:spLocks noGrp="1"/>
          </p:cNvSpPr>
          <p:nvPr>
            <p:ph type="dt" sz="half" idx="10"/>
          </p:nvPr>
        </p:nvSpPr>
        <p:spPr/>
        <p:txBody>
          <a:bodyPr/>
          <a:lstStyle/>
          <a:p>
            <a:fld id="{7B8F6119-D73D-8847-83F0-727145B654D5}" type="datetimeFigureOut">
              <a:rPr lang="da-DK" smtClean="0"/>
              <a:t>25.04.2025</a:t>
            </a:fld>
            <a:endParaRPr lang="da-DK"/>
          </a:p>
        </p:txBody>
      </p:sp>
      <p:sp>
        <p:nvSpPr>
          <p:cNvPr id="5" name="Pladsholder til sidefod 4">
            <a:extLst>
              <a:ext uri="{FF2B5EF4-FFF2-40B4-BE49-F238E27FC236}">
                <a16:creationId xmlns:a16="http://schemas.microsoft.com/office/drawing/2014/main" id="{7C53E520-FD81-EA4D-904F-F07C762D841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167AEB1-0C1B-F14C-BF35-B5DA7E408F77}"/>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3756621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8650CB-E19E-F543-B66D-1A0C7A6BF849}"/>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173A8D0D-E714-A741-A08D-AA674A85AA8A}"/>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6C98EDFC-CA7F-0148-95C0-DAAEA9BD2F0C}"/>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9DBF85BC-4B04-7E41-AC19-55888B31F235}"/>
              </a:ext>
            </a:extLst>
          </p:cNvPr>
          <p:cNvSpPr>
            <a:spLocks noGrp="1"/>
          </p:cNvSpPr>
          <p:nvPr>
            <p:ph type="dt" sz="half" idx="10"/>
          </p:nvPr>
        </p:nvSpPr>
        <p:spPr/>
        <p:txBody>
          <a:bodyPr/>
          <a:lstStyle/>
          <a:p>
            <a:fld id="{7B8F6119-D73D-8847-83F0-727145B654D5}" type="datetimeFigureOut">
              <a:rPr lang="da-DK" smtClean="0"/>
              <a:t>25.04.2025</a:t>
            </a:fld>
            <a:endParaRPr lang="da-DK"/>
          </a:p>
        </p:txBody>
      </p:sp>
      <p:sp>
        <p:nvSpPr>
          <p:cNvPr id="6" name="Pladsholder til sidefod 5">
            <a:extLst>
              <a:ext uri="{FF2B5EF4-FFF2-40B4-BE49-F238E27FC236}">
                <a16:creationId xmlns:a16="http://schemas.microsoft.com/office/drawing/2014/main" id="{D7A65A23-9C46-9948-B880-AF8F9B85197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90F8722-6038-FA40-AD95-D9CCEABD5327}"/>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2201064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2EE144-890F-BF47-B40F-D363D56C5904}"/>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6DC5C4D5-8137-694F-AD6D-DFECB2D5B5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F272DC2D-436B-1445-B6F0-AE6CC251C7ED}"/>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E44B2FCC-A13D-8E40-A255-5387B47BED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10624BD6-8440-6942-8747-F87154652751}"/>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7D9B56BD-091B-C24E-ACFB-D9984B07C9C9}"/>
              </a:ext>
            </a:extLst>
          </p:cNvPr>
          <p:cNvSpPr>
            <a:spLocks noGrp="1"/>
          </p:cNvSpPr>
          <p:nvPr>
            <p:ph type="dt" sz="half" idx="10"/>
          </p:nvPr>
        </p:nvSpPr>
        <p:spPr/>
        <p:txBody>
          <a:bodyPr/>
          <a:lstStyle/>
          <a:p>
            <a:fld id="{7B8F6119-D73D-8847-83F0-727145B654D5}" type="datetimeFigureOut">
              <a:rPr lang="da-DK" smtClean="0"/>
              <a:t>25.04.2025</a:t>
            </a:fld>
            <a:endParaRPr lang="da-DK"/>
          </a:p>
        </p:txBody>
      </p:sp>
      <p:sp>
        <p:nvSpPr>
          <p:cNvPr id="8" name="Pladsholder til sidefod 7">
            <a:extLst>
              <a:ext uri="{FF2B5EF4-FFF2-40B4-BE49-F238E27FC236}">
                <a16:creationId xmlns:a16="http://schemas.microsoft.com/office/drawing/2014/main" id="{52CAF28C-5D91-E145-841F-44B3DC4BBAB4}"/>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169EDE8D-90A7-8245-AEF1-B3D104656078}"/>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29091850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065156-58AB-B545-80BC-28848EAB79BC}"/>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2C9ADC80-3285-1C41-82DF-77AB352EB155}"/>
              </a:ext>
            </a:extLst>
          </p:cNvPr>
          <p:cNvSpPr>
            <a:spLocks noGrp="1"/>
          </p:cNvSpPr>
          <p:nvPr>
            <p:ph type="dt" sz="half" idx="10"/>
          </p:nvPr>
        </p:nvSpPr>
        <p:spPr/>
        <p:txBody>
          <a:bodyPr/>
          <a:lstStyle/>
          <a:p>
            <a:fld id="{7B8F6119-D73D-8847-83F0-727145B654D5}" type="datetimeFigureOut">
              <a:rPr lang="da-DK" smtClean="0"/>
              <a:t>25.04.2025</a:t>
            </a:fld>
            <a:endParaRPr lang="da-DK"/>
          </a:p>
        </p:txBody>
      </p:sp>
      <p:sp>
        <p:nvSpPr>
          <p:cNvPr id="4" name="Pladsholder til sidefod 3">
            <a:extLst>
              <a:ext uri="{FF2B5EF4-FFF2-40B4-BE49-F238E27FC236}">
                <a16:creationId xmlns:a16="http://schemas.microsoft.com/office/drawing/2014/main" id="{8F5588F4-F495-FC4A-B3B3-08EA66200FEC}"/>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BDAA8CDF-642F-5044-BBAB-46E521436FD4}"/>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4623345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E818F762-0397-9B4B-ACB2-757DCB5027FB}"/>
              </a:ext>
            </a:extLst>
          </p:cNvPr>
          <p:cNvSpPr>
            <a:spLocks noGrp="1"/>
          </p:cNvSpPr>
          <p:nvPr>
            <p:ph type="dt" sz="half" idx="10"/>
          </p:nvPr>
        </p:nvSpPr>
        <p:spPr/>
        <p:txBody>
          <a:bodyPr/>
          <a:lstStyle/>
          <a:p>
            <a:fld id="{7B8F6119-D73D-8847-83F0-727145B654D5}" type="datetimeFigureOut">
              <a:rPr lang="da-DK" smtClean="0"/>
              <a:t>25.04.2025</a:t>
            </a:fld>
            <a:endParaRPr lang="da-DK"/>
          </a:p>
        </p:txBody>
      </p:sp>
      <p:sp>
        <p:nvSpPr>
          <p:cNvPr id="3" name="Pladsholder til sidefod 2">
            <a:extLst>
              <a:ext uri="{FF2B5EF4-FFF2-40B4-BE49-F238E27FC236}">
                <a16:creationId xmlns:a16="http://schemas.microsoft.com/office/drawing/2014/main" id="{2C0B7B55-6A2A-3A49-82C2-92EEA76679B2}"/>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500EBB2F-23AF-C64F-9A65-9D8ED8BEF2F8}"/>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1681933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9D0999-6162-4A43-9E4E-CF716FD036FF}"/>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F4B0FED2-F2D7-5D4A-BF14-2138C1DF7B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2B4A71EA-2C47-E546-BCD6-079838E418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3E609E3D-B11A-8740-922B-49226BDD7A96}"/>
              </a:ext>
            </a:extLst>
          </p:cNvPr>
          <p:cNvSpPr>
            <a:spLocks noGrp="1"/>
          </p:cNvSpPr>
          <p:nvPr>
            <p:ph type="dt" sz="half" idx="10"/>
          </p:nvPr>
        </p:nvSpPr>
        <p:spPr/>
        <p:txBody>
          <a:bodyPr/>
          <a:lstStyle/>
          <a:p>
            <a:fld id="{7B8F6119-D73D-8847-83F0-727145B654D5}" type="datetimeFigureOut">
              <a:rPr lang="da-DK" smtClean="0"/>
              <a:t>25.04.2025</a:t>
            </a:fld>
            <a:endParaRPr lang="da-DK"/>
          </a:p>
        </p:txBody>
      </p:sp>
      <p:sp>
        <p:nvSpPr>
          <p:cNvPr id="6" name="Pladsholder til sidefod 5">
            <a:extLst>
              <a:ext uri="{FF2B5EF4-FFF2-40B4-BE49-F238E27FC236}">
                <a16:creationId xmlns:a16="http://schemas.microsoft.com/office/drawing/2014/main" id="{2507407A-D877-0F4A-BCD7-763DC4C0417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0DC5173-A78C-7541-AF00-8A1544853DB0}"/>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2482762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5ADA61-2968-334B-9EA3-4CD5DD8422C2}"/>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5C195525-A535-9442-AA2E-6FE0616013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2083F005-FDAE-1240-A759-63A5DA964E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115FC9BC-8023-5A4C-B40B-3963B488E2F6}"/>
              </a:ext>
            </a:extLst>
          </p:cNvPr>
          <p:cNvSpPr>
            <a:spLocks noGrp="1"/>
          </p:cNvSpPr>
          <p:nvPr>
            <p:ph type="dt" sz="half" idx="10"/>
          </p:nvPr>
        </p:nvSpPr>
        <p:spPr/>
        <p:txBody>
          <a:bodyPr/>
          <a:lstStyle/>
          <a:p>
            <a:fld id="{7B8F6119-D73D-8847-83F0-727145B654D5}" type="datetimeFigureOut">
              <a:rPr lang="da-DK" smtClean="0"/>
              <a:t>25.04.2025</a:t>
            </a:fld>
            <a:endParaRPr lang="da-DK"/>
          </a:p>
        </p:txBody>
      </p:sp>
      <p:sp>
        <p:nvSpPr>
          <p:cNvPr id="6" name="Pladsholder til sidefod 5">
            <a:extLst>
              <a:ext uri="{FF2B5EF4-FFF2-40B4-BE49-F238E27FC236}">
                <a16:creationId xmlns:a16="http://schemas.microsoft.com/office/drawing/2014/main" id="{1525807E-CF9A-AA47-8FB4-F61D7D37A26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F69F69E9-7B9B-214A-B4DA-BD740E3A2F20}"/>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12324088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04FA5C-78C3-A044-A282-80AD3079F307}"/>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6E191039-E94E-4547-8AF2-2251349D6002}"/>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15DA5FE-5936-AB45-853F-CF62DA2FC084}"/>
              </a:ext>
            </a:extLst>
          </p:cNvPr>
          <p:cNvSpPr>
            <a:spLocks noGrp="1"/>
          </p:cNvSpPr>
          <p:nvPr>
            <p:ph type="dt" sz="half" idx="10"/>
          </p:nvPr>
        </p:nvSpPr>
        <p:spPr/>
        <p:txBody>
          <a:bodyPr/>
          <a:lstStyle/>
          <a:p>
            <a:fld id="{7B8F6119-D73D-8847-83F0-727145B654D5}" type="datetimeFigureOut">
              <a:rPr lang="da-DK" smtClean="0"/>
              <a:t>25.04.2025</a:t>
            </a:fld>
            <a:endParaRPr lang="da-DK"/>
          </a:p>
        </p:txBody>
      </p:sp>
      <p:sp>
        <p:nvSpPr>
          <p:cNvPr id="5" name="Pladsholder til sidefod 4">
            <a:extLst>
              <a:ext uri="{FF2B5EF4-FFF2-40B4-BE49-F238E27FC236}">
                <a16:creationId xmlns:a16="http://schemas.microsoft.com/office/drawing/2014/main" id="{3BB2A9B3-7971-6B4D-9426-DEE3A7EB582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2AEB304-7E61-2748-A94C-620154CC0BD6}"/>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34950564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FAE6C89E-A4C5-B747-8299-100EECF97797}"/>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E04F3D65-2689-174E-8CA7-6C2F6F161F12}"/>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BAC651D-122F-FB42-A199-612A52957D94}"/>
              </a:ext>
            </a:extLst>
          </p:cNvPr>
          <p:cNvSpPr>
            <a:spLocks noGrp="1"/>
          </p:cNvSpPr>
          <p:nvPr>
            <p:ph type="dt" sz="half" idx="10"/>
          </p:nvPr>
        </p:nvSpPr>
        <p:spPr/>
        <p:txBody>
          <a:bodyPr/>
          <a:lstStyle/>
          <a:p>
            <a:fld id="{7B8F6119-D73D-8847-83F0-727145B654D5}" type="datetimeFigureOut">
              <a:rPr lang="da-DK" smtClean="0"/>
              <a:t>25.04.2025</a:t>
            </a:fld>
            <a:endParaRPr lang="da-DK"/>
          </a:p>
        </p:txBody>
      </p:sp>
      <p:sp>
        <p:nvSpPr>
          <p:cNvPr id="5" name="Pladsholder til sidefod 4">
            <a:extLst>
              <a:ext uri="{FF2B5EF4-FFF2-40B4-BE49-F238E27FC236}">
                <a16:creationId xmlns:a16="http://schemas.microsoft.com/office/drawing/2014/main" id="{7EFC20BF-C3EB-CA40-A5A1-76308E0DF14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C9E653E-D71B-E546-89C2-5F24B6C947BC}"/>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1316160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D24CF4CB-8F1F-E342-84AF-DC85260506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A89D8B64-CE05-6241-97C5-4ECD89CAC2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BFEB77B-CE48-F642-B390-B8EC48AC81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8F6119-D73D-8847-83F0-727145B654D5}" type="datetimeFigureOut">
              <a:rPr lang="da-DK" smtClean="0"/>
              <a:t>25.04.2025</a:t>
            </a:fld>
            <a:endParaRPr lang="da-DK"/>
          </a:p>
        </p:txBody>
      </p:sp>
      <p:sp>
        <p:nvSpPr>
          <p:cNvPr id="5" name="Pladsholder til sidefod 4">
            <a:extLst>
              <a:ext uri="{FF2B5EF4-FFF2-40B4-BE49-F238E27FC236}">
                <a16:creationId xmlns:a16="http://schemas.microsoft.com/office/drawing/2014/main" id="{B491C30B-502B-6741-B4EB-E3C02EA9B2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4F1D6B3D-CD12-D745-A461-618701B4569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3DB44B-0945-7944-BF0D-C13908ADC3B3}" type="slidenum">
              <a:rPr lang="da-DK" smtClean="0"/>
              <a:t>‹nr.›</a:t>
            </a:fld>
            <a:endParaRPr lang="da-DK"/>
          </a:p>
        </p:txBody>
      </p:sp>
    </p:spTree>
    <p:extLst>
      <p:ext uri="{BB962C8B-B14F-4D97-AF65-F5344CB8AC3E}">
        <p14:creationId xmlns:p14="http://schemas.microsoft.com/office/powerpoint/2010/main" val="9111054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ebtextshop.dk/8-sekunder-foer-de-klikker-videre/" TargetMode="External"/><Relationship Id="rId7" Type="http://schemas.openxmlformats.org/officeDocument/2006/relationships/hyperlink" Target="https://writefulcopy.com/blog/f-shaped-pattern-explained" TargetMode="External"/><Relationship Id="rId2" Type="http://schemas.openxmlformats.org/officeDocument/2006/relationships/hyperlink" Target="https://www.farvernesbetydning.dk/farven-gron/" TargetMode="External"/><Relationship Id="rId1" Type="http://schemas.openxmlformats.org/officeDocument/2006/relationships/slideLayout" Target="../slideLayouts/slideLayout2.xml"/><Relationship Id="rId6" Type="http://schemas.openxmlformats.org/officeDocument/2006/relationships/hyperlink" Target="https://kommitc.systime.dk/?id=246" TargetMode="External"/><Relationship Id="rId5" Type="http://schemas.openxmlformats.org/officeDocument/2006/relationships/hyperlink" Target="https://uxdesign.systime.dk/?id=135#c458" TargetMode="External"/><Relationship Id="rId4" Type="http://schemas.openxmlformats.org/officeDocument/2006/relationships/hyperlink" Target="https://tildegundel.dk/3-klik-regle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73" name="Rectangle 1072">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Webdesign - hvad skal du overveje når du skal have ny hjemmeside?">
            <a:extLst>
              <a:ext uri="{FF2B5EF4-FFF2-40B4-BE49-F238E27FC236}">
                <a16:creationId xmlns:a16="http://schemas.microsoft.com/office/drawing/2014/main" id="{3E9F0E1C-8FC8-27E0-5456-B69B164B29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9111" r="-1" b="-1"/>
          <a:stretch/>
        </p:blipFill>
        <p:spPr bwMode="auto">
          <a:xfrm>
            <a:off x="20" y="10"/>
            <a:ext cx="12191981" cy="6857990"/>
          </a:xfrm>
          <a:prstGeom prst="rect">
            <a:avLst/>
          </a:prstGeom>
          <a:noFill/>
          <a:effectLst>
            <a:outerShdw blurRad="50800" dist="50800" dir="5400000" algn="ctr" rotWithShape="0">
              <a:srgbClr val="000000"/>
            </a:outerShdw>
          </a:effectLst>
          <a:extLst>
            <a:ext uri="{909E8E84-426E-40DD-AFC4-6F175D3DCCD1}">
              <a14:hiddenFill xmlns:a14="http://schemas.microsoft.com/office/drawing/2010/main">
                <a:solidFill>
                  <a:srgbClr val="FFFFFF"/>
                </a:solidFill>
              </a14:hiddenFill>
            </a:ext>
          </a:extLst>
        </p:spPr>
      </p:pic>
      <p:sp>
        <p:nvSpPr>
          <p:cNvPr id="1075" name="Rectangle 1074">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F4F79AA2-119A-3317-1D07-5F7B9E07E42D}"/>
              </a:ext>
            </a:extLst>
          </p:cNvPr>
          <p:cNvSpPr>
            <a:spLocks noGrp="1"/>
          </p:cNvSpPr>
          <p:nvPr>
            <p:ph type="title"/>
          </p:nvPr>
        </p:nvSpPr>
        <p:spPr>
          <a:xfrm>
            <a:off x="404553" y="3091928"/>
            <a:ext cx="9078562" cy="2387600"/>
          </a:xfrm>
        </p:spPr>
        <p:txBody>
          <a:bodyPr vert="horz" lIns="91440" tIns="45720" rIns="91440" bIns="45720" rtlCol="0" anchor="b">
            <a:normAutofit/>
          </a:bodyPr>
          <a:lstStyle/>
          <a:p>
            <a:r>
              <a:rPr lang="en-US" sz="6600" b="1">
                <a:solidFill>
                  <a:schemeClr val="bg1"/>
                </a:solidFill>
              </a:rPr>
              <a:t>Webdesign</a:t>
            </a:r>
            <a:endParaRPr lang="en-US" sz="6600" b="1" noProof="0" dirty="0">
              <a:solidFill>
                <a:schemeClr val="bg1"/>
              </a:solidFill>
            </a:endParaRPr>
          </a:p>
        </p:txBody>
      </p:sp>
      <p:sp>
        <p:nvSpPr>
          <p:cNvPr id="1077" name="Rectangle: Rounded Corners 1076">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ED87B8D6-6D9E-EB47-EB6E-314E6A4DBB05}"/>
              </a:ext>
            </a:extLst>
          </p:cNvPr>
          <p:cNvSpPr>
            <a:spLocks noGrp="1"/>
          </p:cNvSpPr>
          <p:nvPr>
            <p:ph idx="1"/>
          </p:nvPr>
        </p:nvSpPr>
        <p:spPr>
          <a:xfrm>
            <a:off x="404553" y="5624945"/>
            <a:ext cx="9078562" cy="592975"/>
          </a:xfrm>
        </p:spPr>
        <p:txBody>
          <a:bodyPr vert="horz" lIns="91440" tIns="45720" rIns="91440" bIns="45720" rtlCol="0" anchor="ctr">
            <a:normAutofit/>
          </a:bodyPr>
          <a:lstStyle/>
          <a:p>
            <a:pPr marL="0" indent="0">
              <a:buNone/>
            </a:pPr>
            <a:r>
              <a:rPr lang="en-US" sz="2400" noProof="0" dirty="0">
                <a:solidFill>
                  <a:schemeClr val="bg1"/>
                </a:solidFill>
              </a:rPr>
              <a:t>Informatik C, </a:t>
            </a:r>
            <a:r>
              <a:rPr lang="en-US" sz="2400" noProof="0" dirty="0" err="1">
                <a:solidFill>
                  <a:schemeClr val="bg1"/>
                </a:solidFill>
              </a:rPr>
              <a:t>lektion</a:t>
            </a:r>
            <a:r>
              <a:rPr lang="en-US" sz="2400" noProof="0" dirty="0">
                <a:solidFill>
                  <a:schemeClr val="bg1"/>
                </a:solidFill>
              </a:rPr>
              <a:t> 2</a:t>
            </a:r>
          </a:p>
        </p:txBody>
      </p:sp>
      <p:sp>
        <p:nvSpPr>
          <p:cNvPr id="6" name="Tekstfelt 5">
            <a:extLst>
              <a:ext uri="{FF2B5EF4-FFF2-40B4-BE49-F238E27FC236}">
                <a16:creationId xmlns:a16="http://schemas.microsoft.com/office/drawing/2014/main" id="{DBA89E05-A9EA-CCBE-411C-748502F98C30}"/>
              </a:ext>
            </a:extLst>
          </p:cNvPr>
          <p:cNvSpPr txBox="1"/>
          <p:nvPr/>
        </p:nvSpPr>
        <p:spPr>
          <a:xfrm>
            <a:off x="5312229" y="7866743"/>
            <a:ext cx="184731" cy="369332"/>
          </a:xfrm>
          <a:prstGeom prst="rect">
            <a:avLst/>
          </a:prstGeom>
          <a:noFill/>
        </p:spPr>
        <p:txBody>
          <a:bodyPr wrap="none" rtlCol="0">
            <a:spAutoFit/>
          </a:bodyPr>
          <a:lstStyle/>
          <a:p>
            <a:endParaRPr lang="da-DK"/>
          </a:p>
        </p:txBody>
      </p:sp>
    </p:spTree>
    <p:extLst>
      <p:ext uri="{BB962C8B-B14F-4D97-AF65-F5344CB8AC3E}">
        <p14:creationId xmlns:p14="http://schemas.microsoft.com/office/powerpoint/2010/main" val="2738771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7FD724A-94CA-789D-87A5-303B7BD2F4A4}"/>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A7D10C1-B39F-3014-9515-9126D897850E}"/>
              </a:ext>
            </a:extLst>
          </p:cNvPr>
          <p:cNvSpPr>
            <a:spLocks noGrp="1"/>
          </p:cNvSpPr>
          <p:nvPr>
            <p:ph type="title"/>
          </p:nvPr>
        </p:nvSpPr>
        <p:spPr>
          <a:xfrm>
            <a:off x="838200" y="365125"/>
            <a:ext cx="10515600" cy="1325563"/>
          </a:xfrm>
        </p:spPr>
        <p:txBody>
          <a:bodyPr>
            <a:normAutofit/>
          </a:bodyPr>
          <a:lstStyle/>
          <a:p>
            <a:r>
              <a:rPr lang="da-DK" sz="5400" dirty="0"/>
              <a:t>Agenda</a:t>
            </a:r>
          </a:p>
        </p:txBody>
      </p:sp>
      <p:sp>
        <p:nvSpPr>
          <p:cNvPr id="29"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Pladsholder til indhold 2">
            <a:extLst>
              <a:ext uri="{FF2B5EF4-FFF2-40B4-BE49-F238E27FC236}">
                <a16:creationId xmlns:a16="http://schemas.microsoft.com/office/drawing/2014/main" id="{273985EA-BCDA-B759-0CA9-C382641F0994}"/>
              </a:ext>
            </a:extLst>
          </p:cNvPr>
          <p:cNvSpPr>
            <a:spLocks noGrp="1"/>
          </p:cNvSpPr>
          <p:nvPr>
            <p:ph idx="1"/>
          </p:nvPr>
        </p:nvSpPr>
        <p:spPr>
          <a:xfrm>
            <a:off x="838200" y="1929384"/>
            <a:ext cx="10515600" cy="4251960"/>
          </a:xfrm>
        </p:spPr>
        <p:txBody>
          <a:bodyPr>
            <a:normAutofit/>
          </a:bodyPr>
          <a:lstStyle/>
          <a:p>
            <a:pPr marL="342900" indent="-342900">
              <a:lnSpc>
                <a:spcPct val="150000"/>
              </a:lnSpc>
              <a:buFont typeface="+mj-lt"/>
              <a:buAutoNum type="arabicPeriod"/>
            </a:pPr>
            <a:r>
              <a:rPr lang="da-DK" sz="2200" b="0" i="0" u="none" strike="noStrike" dirty="0">
                <a:effectLst/>
              </a:rPr>
              <a:t>ℹ️ </a:t>
            </a:r>
            <a:r>
              <a:rPr lang="da-DK" sz="2200" b="1" i="0" u="none" strike="noStrike" dirty="0">
                <a:effectLst/>
              </a:rPr>
              <a:t>Introduktion og opsamling fra sidst</a:t>
            </a:r>
            <a:r>
              <a:rPr lang="da-DK" sz="2200" b="0" i="0" u="none" strike="noStrike" dirty="0">
                <a:effectLst/>
              </a:rPr>
              <a:t> – 20 minutter</a:t>
            </a:r>
          </a:p>
          <a:p>
            <a:pPr marL="342900" indent="-342900">
              <a:lnSpc>
                <a:spcPct val="150000"/>
              </a:lnSpc>
              <a:buFont typeface="+mj-lt"/>
              <a:buAutoNum type="arabicPeriod"/>
            </a:pPr>
            <a:r>
              <a:rPr lang="da-DK" sz="2200" b="0" i="0" u="none" strike="noStrike" dirty="0">
                <a:effectLst/>
              </a:rPr>
              <a:t>👥 </a:t>
            </a:r>
            <a:r>
              <a:rPr lang="da-DK" sz="2200" b="1" i="0" u="none" strike="noStrike" dirty="0">
                <a:effectLst/>
              </a:rPr>
              <a:t>Arbejde videre med jeres hjemmesider </a:t>
            </a:r>
            <a:r>
              <a:rPr lang="da-DK" sz="2200" b="0" i="0" u="none" strike="noStrike" dirty="0">
                <a:effectLst/>
              </a:rPr>
              <a:t>– 30 minutter</a:t>
            </a:r>
          </a:p>
          <a:p>
            <a:pPr marL="342900" indent="-342900">
              <a:lnSpc>
                <a:spcPct val="150000"/>
              </a:lnSpc>
              <a:buFont typeface="+mj-lt"/>
              <a:buAutoNum type="arabicPeriod"/>
            </a:pPr>
            <a:r>
              <a:rPr lang="da-DK" sz="2200" b="0" i="0" u="none" strike="noStrike" dirty="0">
                <a:effectLst/>
              </a:rPr>
              <a:t>☕ </a:t>
            </a:r>
            <a:r>
              <a:rPr lang="da-DK" sz="2200" b="1" i="0" u="none" strike="noStrike" dirty="0">
                <a:effectLst/>
              </a:rPr>
              <a:t>Pause</a:t>
            </a:r>
            <a:r>
              <a:rPr lang="da-DK" sz="2200" b="0" i="0" u="none" strike="noStrike" dirty="0">
                <a:effectLst/>
              </a:rPr>
              <a:t> – 5 minutter</a:t>
            </a:r>
          </a:p>
          <a:p>
            <a:pPr marL="342900" indent="-342900">
              <a:lnSpc>
                <a:spcPct val="150000"/>
              </a:lnSpc>
              <a:buFont typeface="+mj-lt"/>
              <a:buAutoNum type="arabicPeriod"/>
            </a:pPr>
            <a:r>
              <a:rPr lang="da-DK" sz="2400" dirty="0"/>
              <a:t>💬 </a:t>
            </a:r>
            <a:r>
              <a:rPr lang="da-DK" sz="2200" b="1" i="0" u="none" strike="noStrike" dirty="0">
                <a:effectLst/>
              </a:rPr>
              <a:t>Opsamling </a:t>
            </a:r>
            <a:r>
              <a:rPr lang="da-DK" sz="2200" b="0" i="0" u="none" strike="noStrike" dirty="0">
                <a:effectLst/>
              </a:rPr>
              <a:t>– 5 minutter</a:t>
            </a:r>
          </a:p>
          <a:p>
            <a:pPr marL="342900" indent="-342900">
              <a:lnSpc>
                <a:spcPct val="150000"/>
              </a:lnSpc>
              <a:buFont typeface="+mj-lt"/>
              <a:buAutoNum type="arabicPeriod"/>
            </a:pPr>
            <a:r>
              <a:rPr lang="da-DK" sz="2200" b="0" i="0" u="none" strike="noStrike" dirty="0">
                <a:effectLst/>
              </a:rPr>
              <a:t>🧩 </a:t>
            </a:r>
            <a:r>
              <a:rPr lang="da-DK" sz="2200" b="1" i="0" u="none" strike="noStrike" dirty="0">
                <a:effectLst/>
              </a:rPr>
              <a:t> </a:t>
            </a:r>
            <a:r>
              <a:rPr lang="da-DK" sz="2200" b="1" dirty="0"/>
              <a:t>A</a:t>
            </a:r>
            <a:r>
              <a:rPr lang="da-DK" sz="2200" b="1" i="0" u="none" strike="noStrike" dirty="0">
                <a:effectLst/>
              </a:rPr>
              <a:t>rbejde videre i Wix</a:t>
            </a:r>
            <a:r>
              <a:rPr lang="da-DK" sz="2200" b="0" i="0" u="none" strike="noStrike" dirty="0">
                <a:effectLst/>
              </a:rPr>
              <a:t> – </a:t>
            </a:r>
            <a:r>
              <a:rPr lang="da-DK" sz="2200" dirty="0"/>
              <a:t>25</a:t>
            </a:r>
            <a:r>
              <a:rPr lang="da-DK" sz="2200" b="0" i="0" u="none" strike="noStrike" dirty="0">
                <a:effectLst/>
              </a:rPr>
              <a:t> minutter</a:t>
            </a:r>
          </a:p>
          <a:p>
            <a:pPr marL="342900" indent="-342900">
              <a:lnSpc>
                <a:spcPct val="150000"/>
              </a:lnSpc>
              <a:buFont typeface="+mj-lt"/>
              <a:buAutoNum type="arabicPeriod"/>
            </a:pPr>
            <a:r>
              <a:rPr lang="da-DK" sz="2200" b="0" i="0" u="none" strike="noStrike" dirty="0">
                <a:effectLst/>
              </a:rPr>
              <a:t>🧠 </a:t>
            </a:r>
            <a:r>
              <a:rPr lang="da-DK" sz="2200" b="1" i="0" u="none" strike="noStrike" dirty="0">
                <a:effectLst/>
              </a:rPr>
              <a:t>Afslutning og evaluering</a:t>
            </a:r>
            <a:r>
              <a:rPr lang="da-DK" sz="2200" b="0" i="0" u="none" strike="noStrike" dirty="0">
                <a:effectLst/>
              </a:rPr>
              <a:t> – 15 minutter</a:t>
            </a:r>
          </a:p>
        </p:txBody>
      </p:sp>
    </p:spTree>
    <p:extLst>
      <p:ext uri="{BB962C8B-B14F-4D97-AF65-F5344CB8AC3E}">
        <p14:creationId xmlns:p14="http://schemas.microsoft.com/office/powerpoint/2010/main" val="2597335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0D15B488-4945-194C-E5FE-A004E4114AC1}"/>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a:solidFill>
                  <a:schemeClr val="bg1">
                    <a:lumMod val="95000"/>
                    <a:lumOff val="5000"/>
                  </a:schemeClr>
                </a:solidFill>
              </a:rPr>
              <a:t>Opsamling fra sidst</a:t>
            </a:r>
          </a:p>
        </p:txBody>
      </p:sp>
    </p:spTree>
    <p:extLst>
      <p:ext uri="{BB962C8B-B14F-4D97-AF65-F5344CB8AC3E}">
        <p14:creationId xmlns:p14="http://schemas.microsoft.com/office/powerpoint/2010/main" val="390382474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7" name="Rectangle 9222">
            <a:extLst>
              <a:ext uri="{FF2B5EF4-FFF2-40B4-BE49-F238E27FC236}">
                <a16:creationId xmlns:a16="http://schemas.microsoft.com/office/drawing/2014/main" id="{A6D37EE4-EA1B-46EE-A54B-5233C63C9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1E85556-EF86-A94F-8C31-E7BD23216F7A}"/>
              </a:ext>
            </a:extLst>
          </p:cNvPr>
          <p:cNvSpPr>
            <a:spLocks noGrp="1"/>
          </p:cNvSpPr>
          <p:nvPr>
            <p:ph type="title"/>
          </p:nvPr>
        </p:nvSpPr>
        <p:spPr>
          <a:xfrm>
            <a:off x="572493" y="238539"/>
            <a:ext cx="11047013" cy="1434415"/>
          </a:xfrm>
        </p:spPr>
        <p:txBody>
          <a:bodyPr anchor="b">
            <a:normAutofit/>
          </a:bodyPr>
          <a:lstStyle/>
          <a:p>
            <a:pPr algn="ctr"/>
            <a:r>
              <a:rPr lang="da-DK" sz="5400" b="1" dirty="0"/>
              <a:t>Gestaltlovene</a:t>
            </a:r>
          </a:p>
        </p:txBody>
      </p:sp>
      <p:sp>
        <p:nvSpPr>
          <p:cNvPr id="9228" name="sketch line">
            <a:extLst>
              <a:ext uri="{FF2B5EF4-FFF2-40B4-BE49-F238E27FC236}">
                <a16:creationId xmlns:a16="http://schemas.microsoft.com/office/drawing/2014/main" id="{927D5270-6648-4CC1-8F78-48BE299CA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767709"/>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1AC3CE23-AD31-7F49-B81D-36A7BB4650EA}"/>
              </a:ext>
            </a:extLst>
          </p:cNvPr>
          <p:cNvSpPr>
            <a:spLocks noGrp="1"/>
          </p:cNvSpPr>
          <p:nvPr>
            <p:ph idx="1"/>
          </p:nvPr>
        </p:nvSpPr>
        <p:spPr>
          <a:xfrm>
            <a:off x="6302829" y="2071316"/>
            <a:ext cx="5316678" cy="4114800"/>
          </a:xfrm>
        </p:spPr>
        <p:txBody>
          <a:bodyPr anchor="t">
            <a:normAutofit/>
          </a:bodyPr>
          <a:lstStyle/>
          <a:p>
            <a:r>
              <a:rPr lang="da-DK" sz="2200" i="0" u="none" strike="noStrike" dirty="0">
                <a:effectLst/>
              </a:rPr>
              <a:t>Gestaltlovene er nogle grundlæggende regler for, hvordan vi mennesker opfatter visuelle ting. De forklarer, hvordan vores hjerne automatisk grupperer og forstår det, vi ser – som tekst, billeder, knapper eller figurer.</a:t>
            </a:r>
          </a:p>
          <a:p>
            <a:r>
              <a:rPr lang="da-DK" sz="2200" i="0" u="none" strike="noStrike" dirty="0">
                <a:effectLst/>
              </a:rPr>
              <a:t>Designere bruger dem til at skabe orden, sammenhæng og overblik i alt fra plakater og grafik til hjemmesider og apps.</a:t>
            </a:r>
          </a:p>
          <a:p>
            <a:r>
              <a:rPr lang="da-DK" sz="2200" i="0" u="none" strike="noStrike" dirty="0">
                <a:effectLst/>
              </a:rPr>
              <a:t>De gestaltlove, som vi arbejder med er:</a:t>
            </a:r>
            <a:br>
              <a:rPr lang="da-DK" sz="2200" i="0" u="none" strike="noStrike" dirty="0">
                <a:effectLst/>
              </a:rPr>
            </a:br>
            <a:r>
              <a:rPr lang="da-DK" sz="2200" i="0" u="none" strike="noStrike" dirty="0">
                <a:effectLst/>
              </a:rPr>
              <a:t>Nærhed, lighed, lukkethed, forbundethed og figur/baggrund</a:t>
            </a:r>
            <a:r>
              <a:rPr lang="da-DK" sz="2200" b="1" i="0" u="none" strike="noStrike" dirty="0">
                <a:effectLst/>
              </a:rPr>
              <a:t>.</a:t>
            </a:r>
            <a:endParaRPr lang="da-DK" sz="2200" b="0" i="0" u="none" strike="noStrike" dirty="0">
              <a:effectLst/>
            </a:endParaRPr>
          </a:p>
        </p:txBody>
      </p:sp>
      <p:pic>
        <p:nvPicPr>
          <p:cNvPr id="4" name="Picture 2" descr="Loven om Figur og Baggrund">
            <a:extLst>
              <a:ext uri="{FF2B5EF4-FFF2-40B4-BE49-F238E27FC236}">
                <a16:creationId xmlns:a16="http://schemas.microsoft.com/office/drawing/2014/main" id="{E4FBB10E-C545-9334-56C9-39AADC42D3A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47662" y="2655005"/>
            <a:ext cx="4807506" cy="25681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5328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D552F4-38A4-1439-E9FD-228A46CBF8EC}"/>
              </a:ext>
            </a:extLst>
          </p:cNvPr>
          <p:cNvSpPr>
            <a:spLocks noGrp="1"/>
          </p:cNvSpPr>
          <p:nvPr>
            <p:ph type="title"/>
          </p:nvPr>
        </p:nvSpPr>
        <p:spPr>
          <a:solidFill>
            <a:schemeClr val="accent2"/>
          </a:solidFill>
        </p:spPr>
        <p:txBody>
          <a:bodyPr>
            <a:normAutofit/>
          </a:bodyPr>
          <a:lstStyle/>
          <a:p>
            <a:pPr algn="ctr"/>
            <a:r>
              <a:rPr lang="da-DK" dirty="0">
                <a:solidFill>
                  <a:srgbClr val="FFFFFF"/>
                </a:solidFill>
              </a:rPr>
              <a:t>Loven om n</a:t>
            </a:r>
            <a:r>
              <a:rPr lang="da-DK" sz="4400" dirty="0">
                <a:solidFill>
                  <a:srgbClr val="FFFFFF"/>
                </a:solidFill>
              </a:rPr>
              <a:t>ærhed</a:t>
            </a:r>
            <a:endParaRPr lang="da-DK" dirty="0">
              <a:solidFill>
                <a:srgbClr val="FFFFFF"/>
              </a:solidFill>
            </a:endParaRPr>
          </a:p>
        </p:txBody>
      </p:sp>
      <p:sp>
        <p:nvSpPr>
          <p:cNvPr id="3" name="Pladsholder til indhold 2">
            <a:extLst>
              <a:ext uri="{FF2B5EF4-FFF2-40B4-BE49-F238E27FC236}">
                <a16:creationId xmlns:a16="http://schemas.microsoft.com/office/drawing/2014/main" id="{4134932F-20DB-923B-8528-041BB5948EF6}"/>
              </a:ext>
            </a:extLst>
          </p:cNvPr>
          <p:cNvSpPr>
            <a:spLocks noGrp="1"/>
          </p:cNvSpPr>
          <p:nvPr>
            <p:ph sz="half" idx="1"/>
          </p:nvPr>
        </p:nvSpPr>
        <p:spPr>
          <a:xfrm>
            <a:off x="820684" y="1825625"/>
            <a:ext cx="5181600" cy="4351338"/>
          </a:xfrm>
        </p:spPr>
        <p:txBody>
          <a:bodyPr/>
          <a:lstStyle/>
          <a:p>
            <a:endParaRPr lang="da-DK" dirty="0"/>
          </a:p>
          <a:p>
            <a:r>
              <a:rPr lang="da-DK" dirty="0"/>
              <a:t>Elementer der står tæt på hinanden, opfattes som sammenhørende.</a:t>
            </a:r>
          </a:p>
          <a:p>
            <a:endParaRPr lang="da-DK" dirty="0"/>
          </a:p>
          <a:p>
            <a:endParaRPr lang="da-DK" dirty="0"/>
          </a:p>
        </p:txBody>
      </p:sp>
      <p:sp>
        <p:nvSpPr>
          <p:cNvPr id="4" name="Pladsholder til indhold 3">
            <a:extLst>
              <a:ext uri="{FF2B5EF4-FFF2-40B4-BE49-F238E27FC236}">
                <a16:creationId xmlns:a16="http://schemas.microsoft.com/office/drawing/2014/main" id="{400801B5-0716-B4A2-45DF-F2916A570244}"/>
              </a:ext>
            </a:extLst>
          </p:cNvPr>
          <p:cNvSpPr>
            <a:spLocks noGrp="1"/>
          </p:cNvSpPr>
          <p:nvPr>
            <p:ph sz="half" idx="2"/>
          </p:nvPr>
        </p:nvSpPr>
        <p:spPr>
          <a:xfrm>
            <a:off x="5678129" y="1825625"/>
            <a:ext cx="5675671" cy="4351338"/>
          </a:xfrm>
        </p:spPr>
        <p:txBody>
          <a:bodyPr/>
          <a:lstStyle/>
          <a:p>
            <a:endParaRPr lang="da-DK" dirty="0"/>
          </a:p>
          <a:p>
            <a:r>
              <a:rPr lang="da-DK" dirty="0"/>
              <a:t>Hvilke elementer ser du som grupperet på billedet og hvorfor?</a:t>
            </a:r>
          </a:p>
        </p:txBody>
      </p:sp>
      <p:pic>
        <p:nvPicPr>
          <p:cNvPr id="7" name="Billede 6" descr="Et billede, der indeholder tegning&#10;&#10;Automatisk genereret beskrivelse">
            <a:extLst>
              <a:ext uri="{FF2B5EF4-FFF2-40B4-BE49-F238E27FC236}">
                <a16:creationId xmlns:a16="http://schemas.microsoft.com/office/drawing/2014/main" id="{B576ED5C-8F43-0C2C-2F11-779D87B385EB}"/>
              </a:ext>
            </a:extLst>
          </p:cNvPr>
          <p:cNvPicPr>
            <a:picLocks noChangeAspect="1"/>
          </p:cNvPicPr>
          <p:nvPr/>
        </p:nvPicPr>
        <p:blipFill>
          <a:blip r:embed="rId3"/>
          <a:stretch>
            <a:fillRect/>
          </a:stretch>
        </p:blipFill>
        <p:spPr>
          <a:xfrm>
            <a:off x="820684" y="4078449"/>
            <a:ext cx="4220497" cy="1498275"/>
          </a:xfrm>
          <a:prstGeom prst="rect">
            <a:avLst/>
          </a:prstGeom>
        </p:spPr>
      </p:pic>
      <p:pic>
        <p:nvPicPr>
          <p:cNvPr id="8" name="Billede 7" descr="Et billede, der indeholder skærmbillede, computer&#10;&#10;Automatisk genereret beskrivelse">
            <a:extLst>
              <a:ext uri="{FF2B5EF4-FFF2-40B4-BE49-F238E27FC236}">
                <a16:creationId xmlns:a16="http://schemas.microsoft.com/office/drawing/2014/main" id="{1A563450-0933-43E6-125C-723D1B89D0DB}"/>
              </a:ext>
            </a:extLst>
          </p:cNvPr>
          <p:cNvPicPr>
            <a:picLocks noChangeAspect="1"/>
          </p:cNvPicPr>
          <p:nvPr/>
        </p:nvPicPr>
        <p:blipFill>
          <a:blip r:embed="rId4"/>
          <a:stretch>
            <a:fillRect/>
          </a:stretch>
        </p:blipFill>
        <p:spPr>
          <a:xfrm>
            <a:off x="5678129" y="3822830"/>
            <a:ext cx="5411801" cy="2354133"/>
          </a:xfrm>
          <a:prstGeom prst="rect">
            <a:avLst/>
          </a:prstGeom>
        </p:spPr>
      </p:pic>
    </p:spTree>
    <p:extLst>
      <p:ext uri="{BB962C8B-B14F-4D97-AF65-F5344CB8AC3E}">
        <p14:creationId xmlns:p14="http://schemas.microsoft.com/office/powerpoint/2010/main" val="3582102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5391D-9046-476B-1ED7-873CCBB4657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B508757-B58B-6E48-7084-734EBE1E1A97}"/>
              </a:ext>
            </a:extLst>
          </p:cNvPr>
          <p:cNvSpPr>
            <a:spLocks noGrp="1"/>
          </p:cNvSpPr>
          <p:nvPr>
            <p:ph type="title"/>
          </p:nvPr>
        </p:nvSpPr>
        <p:spPr>
          <a:solidFill>
            <a:schemeClr val="accent2"/>
          </a:solidFill>
        </p:spPr>
        <p:txBody>
          <a:bodyPr>
            <a:normAutofit/>
          </a:bodyPr>
          <a:lstStyle/>
          <a:p>
            <a:pPr algn="ctr"/>
            <a:r>
              <a:rPr lang="da-DK" dirty="0">
                <a:solidFill>
                  <a:srgbClr val="FFFFFF"/>
                </a:solidFill>
              </a:rPr>
              <a:t>Loven om lighed</a:t>
            </a:r>
          </a:p>
        </p:txBody>
      </p:sp>
      <p:sp>
        <p:nvSpPr>
          <p:cNvPr id="3" name="Pladsholder til indhold 2">
            <a:extLst>
              <a:ext uri="{FF2B5EF4-FFF2-40B4-BE49-F238E27FC236}">
                <a16:creationId xmlns:a16="http://schemas.microsoft.com/office/drawing/2014/main" id="{38C0B885-5A9D-45C3-C5DE-CEEED6CBA4F9}"/>
              </a:ext>
            </a:extLst>
          </p:cNvPr>
          <p:cNvSpPr>
            <a:spLocks noGrp="1"/>
          </p:cNvSpPr>
          <p:nvPr>
            <p:ph sz="half" idx="1"/>
          </p:nvPr>
        </p:nvSpPr>
        <p:spPr>
          <a:xfrm>
            <a:off x="820684" y="1825625"/>
            <a:ext cx="5181600" cy="4351338"/>
          </a:xfrm>
        </p:spPr>
        <p:txBody>
          <a:bodyPr/>
          <a:lstStyle/>
          <a:p>
            <a:endParaRPr lang="da-DK" dirty="0"/>
          </a:p>
          <a:p>
            <a:r>
              <a:rPr lang="da-DK" dirty="0"/>
              <a:t>Elementer der ligner hinanden i form, farve eller størrelse, opfattes som en gruppe.</a:t>
            </a:r>
          </a:p>
          <a:p>
            <a:endParaRPr lang="da-DK" dirty="0"/>
          </a:p>
          <a:p>
            <a:endParaRPr lang="da-DK" dirty="0"/>
          </a:p>
        </p:txBody>
      </p:sp>
      <p:sp>
        <p:nvSpPr>
          <p:cNvPr id="4" name="Pladsholder til indhold 3">
            <a:extLst>
              <a:ext uri="{FF2B5EF4-FFF2-40B4-BE49-F238E27FC236}">
                <a16:creationId xmlns:a16="http://schemas.microsoft.com/office/drawing/2014/main" id="{04718ED8-1238-DBEC-CC94-DE6EBD9C6913}"/>
              </a:ext>
            </a:extLst>
          </p:cNvPr>
          <p:cNvSpPr>
            <a:spLocks noGrp="1"/>
          </p:cNvSpPr>
          <p:nvPr>
            <p:ph sz="half" idx="2"/>
          </p:nvPr>
        </p:nvSpPr>
        <p:spPr>
          <a:xfrm>
            <a:off x="6002284" y="1825625"/>
            <a:ext cx="5351516" cy="4351338"/>
          </a:xfrm>
        </p:spPr>
        <p:txBody>
          <a:bodyPr/>
          <a:lstStyle/>
          <a:p>
            <a:endParaRPr lang="da-DK" dirty="0"/>
          </a:p>
          <a:p>
            <a:r>
              <a:rPr lang="da-DK" dirty="0">
                <a:solidFill>
                  <a:srgbClr val="000000"/>
                </a:solidFill>
                <a:latin typeface="-webkit-standard"/>
              </a:rPr>
              <a:t>Hvordan kommer lighed til udtryk i nedenstående billede?</a:t>
            </a:r>
            <a:endParaRPr lang="da-DK" dirty="0"/>
          </a:p>
        </p:txBody>
      </p:sp>
      <p:pic>
        <p:nvPicPr>
          <p:cNvPr id="5" name="Billede 4">
            <a:extLst>
              <a:ext uri="{FF2B5EF4-FFF2-40B4-BE49-F238E27FC236}">
                <a16:creationId xmlns:a16="http://schemas.microsoft.com/office/drawing/2014/main" id="{4AE9CAF6-05A7-F4AC-0491-40618DA88E22}"/>
              </a:ext>
            </a:extLst>
          </p:cNvPr>
          <p:cNvPicPr>
            <a:picLocks noChangeAspect="1"/>
          </p:cNvPicPr>
          <p:nvPr/>
        </p:nvPicPr>
        <p:blipFill rotWithShape="1">
          <a:blip r:embed="rId3"/>
          <a:srcRect r="1649"/>
          <a:stretch/>
        </p:blipFill>
        <p:spPr>
          <a:xfrm>
            <a:off x="1048502" y="3865690"/>
            <a:ext cx="1516935" cy="1549194"/>
          </a:xfrm>
          <a:prstGeom prst="rect">
            <a:avLst/>
          </a:prstGeom>
        </p:spPr>
      </p:pic>
      <p:pic>
        <p:nvPicPr>
          <p:cNvPr id="1026" name="Picture 2">
            <a:extLst>
              <a:ext uri="{FF2B5EF4-FFF2-40B4-BE49-F238E27FC236}">
                <a16:creationId xmlns:a16="http://schemas.microsoft.com/office/drawing/2014/main" id="{63ECF154-325C-6C39-14D4-CB68686C13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41355" y="3865690"/>
            <a:ext cx="1544030" cy="1549194"/>
          </a:xfrm>
          <a:prstGeom prst="rect">
            <a:avLst/>
          </a:prstGeom>
          <a:noFill/>
          <a:extLst>
            <a:ext uri="{909E8E84-426E-40DD-AFC4-6F175D3DCCD1}">
              <a14:hiddenFill xmlns:a14="http://schemas.microsoft.com/office/drawing/2010/main">
                <a:solidFill>
                  <a:srgbClr val="FFFFFF"/>
                </a:solidFill>
              </a14:hiddenFill>
            </a:ext>
          </a:extLst>
        </p:spPr>
      </p:pic>
      <p:pic>
        <p:nvPicPr>
          <p:cNvPr id="6" name="Billede 5" descr="Et billede, der indeholder tekst, skærmbillede, Font/skrifttype, linje/række&#10;&#10;Indhold genereret af kunstig intelligens kan være forkert.">
            <a:extLst>
              <a:ext uri="{FF2B5EF4-FFF2-40B4-BE49-F238E27FC236}">
                <a16:creationId xmlns:a16="http://schemas.microsoft.com/office/drawing/2014/main" id="{AFD68889-8597-1EB6-1676-EC06F3888477}"/>
              </a:ext>
            </a:extLst>
          </p:cNvPr>
          <p:cNvPicPr>
            <a:picLocks noChangeAspect="1"/>
          </p:cNvPicPr>
          <p:nvPr/>
        </p:nvPicPr>
        <p:blipFill>
          <a:blip r:embed="rId5"/>
          <a:stretch>
            <a:fillRect/>
          </a:stretch>
        </p:blipFill>
        <p:spPr>
          <a:xfrm>
            <a:off x="6096000" y="3865690"/>
            <a:ext cx="5351516" cy="1192706"/>
          </a:xfrm>
          <a:prstGeom prst="rect">
            <a:avLst/>
          </a:prstGeom>
        </p:spPr>
      </p:pic>
    </p:spTree>
    <p:extLst>
      <p:ext uri="{BB962C8B-B14F-4D97-AF65-F5344CB8AC3E}">
        <p14:creationId xmlns:p14="http://schemas.microsoft.com/office/powerpoint/2010/main" val="1481887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76922-3595-BE22-904C-F9094FC2F64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4194EBF-9E67-2468-A2F0-3F61D7AC29CD}"/>
              </a:ext>
            </a:extLst>
          </p:cNvPr>
          <p:cNvSpPr>
            <a:spLocks noGrp="1"/>
          </p:cNvSpPr>
          <p:nvPr>
            <p:ph type="title"/>
          </p:nvPr>
        </p:nvSpPr>
        <p:spPr>
          <a:solidFill>
            <a:schemeClr val="accent2"/>
          </a:solidFill>
        </p:spPr>
        <p:txBody>
          <a:bodyPr>
            <a:normAutofit/>
          </a:bodyPr>
          <a:lstStyle/>
          <a:p>
            <a:pPr algn="ctr"/>
            <a:r>
              <a:rPr lang="da-DK" dirty="0">
                <a:solidFill>
                  <a:srgbClr val="FFFFFF"/>
                </a:solidFill>
              </a:rPr>
              <a:t>Loven om lukkethed</a:t>
            </a:r>
          </a:p>
        </p:txBody>
      </p:sp>
      <p:sp>
        <p:nvSpPr>
          <p:cNvPr id="3" name="Pladsholder til indhold 2">
            <a:extLst>
              <a:ext uri="{FF2B5EF4-FFF2-40B4-BE49-F238E27FC236}">
                <a16:creationId xmlns:a16="http://schemas.microsoft.com/office/drawing/2014/main" id="{24361347-21EB-B7BB-927D-FED9E1CCA904}"/>
              </a:ext>
            </a:extLst>
          </p:cNvPr>
          <p:cNvSpPr>
            <a:spLocks noGrp="1"/>
          </p:cNvSpPr>
          <p:nvPr>
            <p:ph sz="half" idx="1"/>
          </p:nvPr>
        </p:nvSpPr>
        <p:spPr>
          <a:xfrm>
            <a:off x="969555" y="1893093"/>
            <a:ext cx="4605336" cy="4351338"/>
          </a:xfrm>
        </p:spPr>
        <p:txBody>
          <a:bodyPr/>
          <a:lstStyle/>
          <a:p>
            <a:endParaRPr lang="da-DK" dirty="0"/>
          </a:p>
          <a:p>
            <a:r>
              <a:rPr lang="da-DK" dirty="0"/>
              <a:t>Ting, der er inde i samme ramme eller på samme baggrund, bliver set som om, de hører sammen.</a:t>
            </a:r>
          </a:p>
          <a:p>
            <a:pPr marL="0" indent="0">
              <a:buNone/>
            </a:pPr>
            <a:endParaRPr lang="da-DK" dirty="0"/>
          </a:p>
          <a:p>
            <a:endParaRPr lang="da-DK" dirty="0"/>
          </a:p>
        </p:txBody>
      </p:sp>
      <p:sp>
        <p:nvSpPr>
          <p:cNvPr id="4" name="Pladsholder til indhold 3">
            <a:extLst>
              <a:ext uri="{FF2B5EF4-FFF2-40B4-BE49-F238E27FC236}">
                <a16:creationId xmlns:a16="http://schemas.microsoft.com/office/drawing/2014/main" id="{17438743-4901-F659-669A-4FAD00C677F9}"/>
              </a:ext>
            </a:extLst>
          </p:cNvPr>
          <p:cNvSpPr>
            <a:spLocks noGrp="1"/>
          </p:cNvSpPr>
          <p:nvPr>
            <p:ph sz="half" idx="2"/>
          </p:nvPr>
        </p:nvSpPr>
        <p:spPr>
          <a:xfrm>
            <a:off x="6002284" y="1825625"/>
            <a:ext cx="5351516" cy="4351338"/>
          </a:xfrm>
        </p:spPr>
        <p:txBody>
          <a:bodyPr/>
          <a:lstStyle/>
          <a:p>
            <a:pPr marL="0" indent="0">
              <a:buNone/>
            </a:pPr>
            <a:endParaRPr lang="da-DK" dirty="0"/>
          </a:p>
          <a:p>
            <a:r>
              <a:rPr lang="da-DK" dirty="0">
                <a:solidFill>
                  <a:srgbClr val="000000"/>
                </a:solidFill>
                <a:latin typeface="-webkit-standard"/>
              </a:rPr>
              <a:t>Hvordan kommer lukkethed til udtryk i nedenstående billede?</a:t>
            </a:r>
            <a:endParaRPr lang="da-DK" dirty="0"/>
          </a:p>
        </p:txBody>
      </p:sp>
      <p:pic>
        <p:nvPicPr>
          <p:cNvPr id="4098" name="Picture 2">
            <a:extLst>
              <a:ext uri="{FF2B5EF4-FFF2-40B4-BE49-F238E27FC236}">
                <a16:creationId xmlns:a16="http://schemas.microsoft.com/office/drawing/2014/main" id="{EECB47EB-CA68-AE64-BF5E-9DE42959E6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7471" y="4243385"/>
            <a:ext cx="1554216" cy="155941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753B0C8D-FE77-5129-5F24-6362EB55B7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3779" y="4243385"/>
            <a:ext cx="1554216" cy="1559414"/>
          </a:xfrm>
          <a:prstGeom prst="rect">
            <a:avLst/>
          </a:prstGeom>
          <a:noFill/>
          <a:extLst>
            <a:ext uri="{909E8E84-426E-40DD-AFC4-6F175D3DCCD1}">
              <a14:hiddenFill xmlns:a14="http://schemas.microsoft.com/office/drawing/2010/main">
                <a:solidFill>
                  <a:srgbClr val="FFFFFF"/>
                </a:solidFill>
              </a14:hiddenFill>
            </a:ext>
          </a:extLst>
        </p:spPr>
      </p:pic>
      <p:pic>
        <p:nvPicPr>
          <p:cNvPr id="7" name="Billede 6" descr="Et billede, der indeholder skærmbillede&#10;&#10;Automatisk genereret beskrivelse">
            <a:extLst>
              <a:ext uri="{FF2B5EF4-FFF2-40B4-BE49-F238E27FC236}">
                <a16:creationId xmlns:a16="http://schemas.microsoft.com/office/drawing/2014/main" id="{4E21BF2C-2808-0447-FF92-9A81F07FDB09}"/>
              </a:ext>
            </a:extLst>
          </p:cNvPr>
          <p:cNvPicPr>
            <a:picLocks noChangeAspect="1"/>
          </p:cNvPicPr>
          <p:nvPr/>
        </p:nvPicPr>
        <p:blipFill>
          <a:blip r:embed="rId5"/>
          <a:stretch>
            <a:fillRect/>
          </a:stretch>
        </p:blipFill>
        <p:spPr>
          <a:xfrm>
            <a:off x="6096000" y="3519034"/>
            <a:ext cx="5450797" cy="2725397"/>
          </a:xfrm>
          <a:prstGeom prst="rect">
            <a:avLst/>
          </a:prstGeom>
        </p:spPr>
      </p:pic>
    </p:spTree>
    <p:extLst>
      <p:ext uri="{BB962C8B-B14F-4D97-AF65-F5344CB8AC3E}">
        <p14:creationId xmlns:p14="http://schemas.microsoft.com/office/powerpoint/2010/main" val="1384262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1F832-CCE3-1B84-97F5-A0A085047C8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FF3DDD4-EC3F-09F4-5B10-4D36E182BF02}"/>
              </a:ext>
            </a:extLst>
          </p:cNvPr>
          <p:cNvSpPr>
            <a:spLocks noGrp="1"/>
          </p:cNvSpPr>
          <p:nvPr>
            <p:ph type="title"/>
          </p:nvPr>
        </p:nvSpPr>
        <p:spPr>
          <a:solidFill>
            <a:schemeClr val="accent2"/>
          </a:solidFill>
        </p:spPr>
        <p:txBody>
          <a:bodyPr>
            <a:normAutofit/>
          </a:bodyPr>
          <a:lstStyle/>
          <a:p>
            <a:pPr algn="ctr"/>
            <a:r>
              <a:rPr lang="da-DK" dirty="0">
                <a:solidFill>
                  <a:srgbClr val="FFFFFF"/>
                </a:solidFill>
              </a:rPr>
              <a:t>Loven om forbundethed</a:t>
            </a:r>
          </a:p>
        </p:txBody>
      </p:sp>
      <p:sp>
        <p:nvSpPr>
          <p:cNvPr id="3" name="Pladsholder til indhold 2">
            <a:extLst>
              <a:ext uri="{FF2B5EF4-FFF2-40B4-BE49-F238E27FC236}">
                <a16:creationId xmlns:a16="http://schemas.microsoft.com/office/drawing/2014/main" id="{A7B8CAEC-D49A-9DB0-4C8D-2929FF83B39F}"/>
              </a:ext>
            </a:extLst>
          </p:cNvPr>
          <p:cNvSpPr>
            <a:spLocks noGrp="1"/>
          </p:cNvSpPr>
          <p:nvPr>
            <p:ph sz="half" idx="1"/>
          </p:nvPr>
        </p:nvSpPr>
        <p:spPr>
          <a:xfrm>
            <a:off x="969555" y="2176737"/>
            <a:ext cx="3818680" cy="4351338"/>
          </a:xfrm>
        </p:spPr>
        <p:txBody>
          <a:bodyPr/>
          <a:lstStyle/>
          <a:p>
            <a:r>
              <a:rPr lang="da-DK" sz="2000" b="0" i="0" u="none" strike="noStrike" dirty="0">
                <a:solidFill>
                  <a:srgbClr val="000000"/>
                </a:solidFill>
                <a:effectLst/>
                <a:latin typeface="-webkit-standard"/>
              </a:rPr>
              <a:t>Elementer der er forbundet med en linje eller en visuel forbindelse bliver opfattet som én gruppe, også selvom de ikke står tæt eller ligner hinanden.</a:t>
            </a:r>
          </a:p>
          <a:p>
            <a:endParaRPr lang="da-DK" dirty="0">
              <a:solidFill>
                <a:srgbClr val="000000"/>
              </a:solidFill>
              <a:latin typeface="-webkit-standard"/>
            </a:endParaRPr>
          </a:p>
          <a:p>
            <a:endParaRPr lang="da-DK" dirty="0"/>
          </a:p>
        </p:txBody>
      </p:sp>
      <p:sp>
        <p:nvSpPr>
          <p:cNvPr id="4" name="Pladsholder til indhold 3">
            <a:extLst>
              <a:ext uri="{FF2B5EF4-FFF2-40B4-BE49-F238E27FC236}">
                <a16:creationId xmlns:a16="http://schemas.microsoft.com/office/drawing/2014/main" id="{88A8CD08-1B9E-47CE-5628-AECA4B2CF808}"/>
              </a:ext>
            </a:extLst>
          </p:cNvPr>
          <p:cNvSpPr>
            <a:spLocks noGrp="1"/>
          </p:cNvSpPr>
          <p:nvPr>
            <p:ph sz="half" idx="2"/>
          </p:nvPr>
        </p:nvSpPr>
        <p:spPr>
          <a:xfrm>
            <a:off x="5152906" y="1825625"/>
            <a:ext cx="6200894" cy="4351338"/>
          </a:xfrm>
        </p:spPr>
        <p:txBody>
          <a:bodyPr>
            <a:normAutofit/>
          </a:bodyPr>
          <a:lstStyle/>
          <a:p>
            <a:pPr marL="0" indent="0">
              <a:buNone/>
            </a:pPr>
            <a:endParaRPr lang="da-DK" sz="2000" dirty="0"/>
          </a:p>
          <a:p>
            <a:r>
              <a:rPr lang="da-DK" sz="2000" b="0" i="0" u="none" strike="noStrike" dirty="0">
                <a:solidFill>
                  <a:srgbClr val="000000"/>
                </a:solidFill>
                <a:effectLst/>
                <a:latin typeface="-webkit-standard"/>
              </a:rPr>
              <a:t>Hvor ser vi forbundethed på nedenstående billeder?</a:t>
            </a:r>
            <a:endParaRPr lang="da-DK" sz="2000" dirty="0"/>
          </a:p>
        </p:txBody>
      </p:sp>
      <p:pic>
        <p:nvPicPr>
          <p:cNvPr id="6" name="Billede 5" descr="Et billede, der indeholder skærmbillede, tøj, tekst, person&#10;&#10;Indhold genereret af kunstig intelligens kan være forkert.">
            <a:extLst>
              <a:ext uri="{FF2B5EF4-FFF2-40B4-BE49-F238E27FC236}">
                <a16:creationId xmlns:a16="http://schemas.microsoft.com/office/drawing/2014/main" id="{16C89889-00F2-265C-B0CF-F9021A1ED705}"/>
              </a:ext>
            </a:extLst>
          </p:cNvPr>
          <p:cNvPicPr>
            <a:picLocks noChangeAspect="1"/>
          </p:cNvPicPr>
          <p:nvPr/>
        </p:nvPicPr>
        <p:blipFill>
          <a:blip r:embed="rId3"/>
          <a:stretch>
            <a:fillRect/>
          </a:stretch>
        </p:blipFill>
        <p:spPr>
          <a:xfrm>
            <a:off x="5349142" y="2757737"/>
            <a:ext cx="5346072" cy="1662635"/>
          </a:xfrm>
          <a:prstGeom prst="rect">
            <a:avLst/>
          </a:prstGeom>
        </p:spPr>
      </p:pic>
      <p:pic>
        <p:nvPicPr>
          <p:cNvPr id="6146" name="Picture 2">
            <a:extLst>
              <a:ext uri="{FF2B5EF4-FFF2-40B4-BE49-F238E27FC236}">
                <a16:creationId xmlns:a16="http://schemas.microsoft.com/office/drawing/2014/main" id="{04DF20F8-7FF0-F35D-26D6-F4D64722D7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4658" y="4262469"/>
            <a:ext cx="1727785" cy="1733564"/>
          </a:xfrm>
          <a:prstGeom prst="rect">
            <a:avLst/>
          </a:prstGeom>
          <a:noFill/>
          <a:extLst>
            <a:ext uri="{909E8E84-426E-40DD-AFC4-6F175D3DCCD1}">
              <a14:hiddenFill xmlns:a14="http://schemas.microsoft.com/office/drawing/2010/main">
                <a:solidFill>
                  <a:srgbClr val="FFFFFF"/>
                </a:solidFill>
              </a14:hiddenFill>
            </a:ext>
          </a:extLst>
        </p:spPr>
      </p:pic>
      <p:pic>
        <p:nvPicPr>
          <p:cNvPr id="9" name="Billede 8" descr="Et billede, der indeholder tekst, skærmbillede, Font/skrifttype&#10;&#10;Indhold genereret af kunstig intelligens kan være forkert.">
            <a:extLst>
              <a:ext uri="{FF2B5EF4-FFF2-40B4-BE49-F238E27FC236}">
                <a16:creationId xmlns:a16="http://schemas.microsoft.com/office/drawing/2014/main" id="{79D34151-918D-7065-5BB6-91B0C37B6950}"/>
              </a:ext>
            </a:extLst>
          </p:cNvPr>
          <p:cNvPicPr>
            <a:picLocks noChangeAspect="1"/>
          </p:cNvPicPr>
          <p:nvPr/>
        </p:nvPicPr>
        <p:blipFill>
          <a:blip r:embed="rId5"/>
          <a:stretch>
            <a:fillRect/>
          </a:stretch>
        </p:blipFill>
        <p:spPr>
          <a:xfrm>
            <a:off x="5349142" y="4506212"/>
            <a:ext cx="6004658" cy="1198391"/>
          </a:xfrm>
          <a:prstGeom prst="rect">
            <a:avLst/>
          </a:prstGeom>
        </p:spPr>
      </p:pic>
      <p:pic>
        <p:nvPicPr>
          <p:cNvPr id="11" name="Billede 10">
            <a:extLst>
              <a:ext uri="{FF2B5EF4-FFF2-40B4-BE49-F238E27FC236}">
                <a16:creationId xmlns:a16="http://schemas.microsoft.com/office/drawing/2014/main" id="{E087EBF9-6284-FE8D-55F4-F2726CE8B43E}"/>
              </a:ext>
            </a:extLst>
          </p:cNvPr>
          <p:cNvPicPr>
            <a:picLocks noChangeAspect="1"/>
          </p:cNvPicPr>
          <p:nvPr/>
        </p:nvPicPr>
        <p:blipFill>
          <a:blip r:embed="rId6"/>
          <a:stretch>
            <a:fillRect/>
          </a:stretch>
        </p:blipFill>
        <p:spPr>
          <a:xfrm>
            <a:off x="5349142" y="5885857"/>
            <a:ext cx="5639987" cy="220353"/>
          </a:xfrm>
          <a:prstGeom prst="rect">
            <a:avLst/>
          </a:prstGeom>
        </p:spPr>
      </p:pic>
    </p:spTree>
    <p:extLst>
      <p:ext uri="{BB962C8B-B14F-4D97-AF65-F5344CB8AC3E}">
        <p14:creationId xmlns:p14="http://schemas.microsoft.com/office/powerpoint/2010/main" val="12396782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54643-7B5C-0154-1346-233E2A537AD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9CFBA55-5E3A-11EA-B531-1A28A1807025}"/>
              </a:ext>
            </a:extLst>
          </p:cNvPr>
          <p:cNvSpPr>
            <a:spLocks noGrp="1"/>
          </p:cNvSpPr>
          <p:nvPr>
            <p:ph type="title"/>
          </p:nvPr>
        </p:nvSpPr>
        <p:spPr>
          <a:solidFill>
            <a:schemeClr val="accent2"/>
          </a:solidFill>
        </p:spPr>
        <p:txBody>
          <a:bodyPr>
            <a:normAutofit/>
          </a:bodyPr>
          <a:lstStyle/>
          <a:p>
            <a:pPr algn="ctr"/>
            <a:r>
              <a:rPr lang="da-DK" dirty="0">
                <a:solidFill>
                  <a:srgbClr val="FFFFFF"/>
                </a:solidFill>
              </a:rPr>
              <a:t>Loven om figur og baggrund</a:t>
            </a:r>
          </a:p>
        </p:txBody>
      </p:sp>
      <p:sp>
        <p:nvSpPr>
          <p:cNvPr id="3" name="Pladsholder til indhold 2">
            <a:extLst>
              <a:ext uri="{FF2B5EF4-FFF2-40B4-BE49-F238E27FC236}">
                <a16:creationId xmlns:a16="http://schemas.microsoft.com/office/drawing/2014/main" id="{64904BF8-2FBE-D8B7-BF12-D30D39B22726}"/>
              </a:ext>
            </a:extLst>
          </p:cNvPr>
          <p:cNvSpPr>
            <a:spLocks noGrp="1"/>
          </p:cNvSpPr>
          <p:nvPr>
            <p:ph sz="half" idx="1"/>
          </p:nvPr>
        </p:nvSpPr>
        <p:spPr>
          <a:xfrm>
            <a:off x="969554" y="1893093"/>
            <a:ext cx="5032729" cy="4351338"/>
          </a:xfrm>
        </p:spPr>
        <p:txBody>
          <a:bodyPr>
            <a:normAutofit/>
          </a:bodyPr>
          <a:lstStyle/>
          <a:p>
            <a:endParaRPr lang="da-DK" dirty="0"/>
          </a:p>
          <a:p>
            <a:r>
              <a:rPr lang="da-DK" sz="2000" dirty="0"/>
              <a:t>Den mindste figur på en flade opfattes som vigtigst og vil blive opfattet først. Den største flade opfattes som baggrund. For at overholde denne lov, er det selvfølgelig vigtigt, at det tydeligt kan ses, at der er en forgrund og en baggrund. Dette kan sikres med en tydelig kontrast.</a:t>
            </a:r>
          </a:p>
          <a:p>
            <a:pPr marL="0" indent="0">
              <a:buNone/>
            </a:pPr>
            <a:endParaRPr lang="da-DK" dirty="0"/>
          </a:p>
          <a:p>
            <a:endParaRPr lang="da-DK" dirty="0"/>
          </a:p>
        </p:txBody>
      </p:sp>
      <p:sp>
        <p:nvSpPr>
          <p:cNvPr id="4" name="Pladsholder til indhold 3">
            <a:extLst>
              <a:ext uri="{FF2B5EF4-FFF2-40B4-BE49-F238E27FC236}">
                <a16:creationId xmlns:a16="http://schemas.microsoft.com/office/drawing/2014/main" id="{CD9BFC84-643D-9DDD-191D-A584E11C3B35}"/>
              </a:ext>
            </a:extLst>
          </p:cNvPr>
          <p:cNvSpPr>
            <a:spLocks noGrp="1"/>
          </p:cNvSpPr>
          <p:nvPr>
            <p:ph sz="half" idx="2"/>
          </p:nvPr>
        </p:nvSpPr>
        <p:spPr>
          <a:xfrm>
            <a:off x="6096000" y="2024854"/>
            <a:ext cx="5351516" cy="4351338"/>
          </a:xfrm>
        </p:spPr>
        <p:txBody>
          <a:bodyPr>
            <a:normAutofit/>
          </a:bodyPr>
          <a:lstStyle/>
          <a:p>
            <a:pPr marL="0" indent="0">
              <a:buNone/>
            </a:pPr>
            <a:endParaRPr lang="da-DK" sz="2000" dirty="0"/>
          </a:p>
          <a:p>
            <a:r>
              <a:rPr lang="da-DK" sz="2000" b="0" i="0" u="none" strike="noStrike" dirty="0">
                <a:solidFill>
                  <a:srgbClr val="000000"/>
                </a:solidFill>
                <a:effectLst/>
                <a:latin typeface="-webkit-standard"/>
              </a:rPr>
              <a:t>Hvad er figuren og hvad er baggrunden på nedenstående billede?</a:t>
            </a:r>
            <a:endParaRPr lang="da-DK" sz="2000" dirty="0"/>
          </a:p>
        </p:txBody>
      </p:sp>
      <p:pic>
        <p:nvPicPr>
          <p:cNvPr id="5" name="Billede 4">
            <a:extLst>
              <a:ext uri="{FF2B5EF4-FFF2-40B4-BE49-F238E27FC236}">
                <a16:creationId xmlns:a16="http://schemas.microsoft.com/office/drawing/2014/main" id="{CDD59527-7417-5D9D-17D6-709E2C552108}"/>
              </a:ext>
            </a:extLst>
          </p:cNvPr>
          <p:cNvPicPr>
            <a:picLocks noChangeAspect="1"/>
          </p:cNvPicPr>
          <p:nvPr/>
        </p:nvPicPr>
        <p:blipFill rotWithShape="1">
          <a:blip r:embed="rId3"/>
          <a:srcRect r="3473"/>
          <a:stretch/>
        </p:blipFill>
        <p:spPr>
          <a:xfrm>
            <a:off x="2496735" y="4738513"/>
            <a:ext cx="1692530" cy="1759292"/>
          </a:xfrm>
          <a:prstGeom prst="rect">
            <a:avLst/>
          </a:prstGeom>
        </p:spPr>
      </p:pic>
      <p:pic>
        <p:nvPicPr>
          <p:cNvPr id="6" name="Picture 4" descr="Erkmann: gestalt lovene">
            <a:extLst>
              <a:ext uri="{FF2B5EF4-FFF2-40B4-BE49-F238E27FC236}">
                <a16:creationId xmlns:a16="http://schemas.microsoft.com/office/drawing/2014/main" id="{9AEA60CF-0389-8149-34D3-C460D649B9D9}"/>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289579" y="3707851"/>
            <a:ext cx="1915778" cy="2705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74176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DBB6A03-3334-39A5-C201-D5C3556F284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177C867-89EB-E4BC-D077-70E1E9990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EFEA824-3A8A-2312-AF20-3F40C8D4410C}"/>
              </a:ext>
            </a:extLst>
          </p:cNvPr>
          <p:cNvSpPr>
            <a:spLocks noGrp="1"/>
          </p:cNvSpPr>
          <p:nvPr>
            <p:ph type="title"/>
          </p:nvPr>
        </p:nvSpPr>
        <p:spPr>
          <a:xfrm>
            <a:off x="838200" y="365125"/>
            <a:ext cx="10515600" cy="1325563"/>
          </a:xfrm>
        </p:spPr>
        <p:txBody>
          <a:bodyPr>
            <a:normAutofit/>
          </a:bodyPr>
          <a:lstStyle/>
          <a:p>
            <a:r>
              <a:rPr lang="da-DK" sz="3600" b="0" i="0" u="none" strike="noStrike" dirty="0">
                <a:effectLst/>
                <a:latin typeface="-webkit-standard"/>
              </a:rPr>
              <a:t>Øjets læseretning i design </a:t>
            </a:r>
            <a:endParaRPr lang="da-DK" sz="3500" dirty="0"/>
          </a:p>
        </p:txBody>
      </p:sp>
      <p:sp>
        <p:nvSpPr>
          <p:cNvPr id="14" name="sketch line">
            <a:extLst>
              <a:ext uri="{FF2B5EF4-FFF2-40B4-BE49-F238E27FC236}">
                <a16:creationId xmlns:a16="http://schemas.microsoft.com/office/drawing/2014/main" id="{61318687-8B89-9453-CA56-08065CFA54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4F118E17-A8F2-A5B3-66D9-F17073E07375}"/>
              </a:ext>
            </a:extLst>
          </p:cNvPr>
          <p:cNvSpPr>
            <a:spLocks noGrp="1"/>
          </p:cNvSpPr>
          <p:nvPr>
            <p:ph idx="1"/>
          </p:nvPr>
        </p:nvSpPr>
        <p:spPr>
          <a:xfrm>
            <a:off x="838200" y="1929384"/>
            <a:ext cx="10515600" cy="4251960"/>
          </a:xfrm>
        </p:spPr>
        <p:txBody>
          <a:bodyPr>
            <a:normAutofit/>
          </a:bodyPr>
          <a:lstStyle/>
          <a:p>
            <a:pPr marL="0" indent="0">
              <a:lnSpc>
                <a:spcPct val="150000"/>
              </a:lnSpc>
              <a:buNone/>
            </a:pPr>
            <a:r>
              <a:rPr lang="da-DK" sz="2200" dirty="0"/>
              <a:t> </a:t>
            </a:r>
          </a:p>
        </p:txBody>
      </p:sp>
      <p:pic>
        <p:nvPicPr>
          <p:cNvPr id="4" name="Picture 2" descr="Et billede, der indeholder tekst, ur&#10;&#10;Automatisk genereret beskrivelse">
            <a:extLst>
              <a:ext uri="{FF2B5EF4-FFF2-40B4-BE49-F238E27FC236}">
                <a16:creationId xmlns:a16="http://schemas.microsoft.com/office/drawing/2014/main" id="{0849BF63-9E8C-0128-0A3F-4FEC119F8EE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3278" y="3371853"/>
            <a:ext cx="10917936" cy="1364740"/>
          </a:xfrm>
          <a:prstGeom prst="rect">
            <a:avLst/>
          </a:prstGeom>
          <a:noFill/>
          <a:extLst>
            <a:ext uri="{909E8E84-426E-40DD-AFC4-6F175D3DCCD1}">
              <a14:hiddenFill xmlns:a14="http://schemas.microsoft.com/office/drawing/2010/main">
                <a:solidFill>
                  <a:srgbClr val="FFFFFF"/>
                </a:solidFill>
              </a14:hiddenFill>
            </a:ext>
          </a:extLst>
        </p:spPr>
      </p:pic>
      <p:sp>
        <p:nvSpPr>
          <p:cNvPr id="5" name="Rektangel 4" descr="Øje">
            <a:extLst>
              <a:ext uri="{FF2B5EF4-FFF2-40B4-BE49-F238E27FC236}">
                <a16:creationId xmlns:a16="http://schemas.microsoft.com/office/drawing/2014/main" id="{E4102DCA-B45A-73D4-248B-A1F4BC428280}"/>
              </a:ext>
            </a:extLst>
          </p:cNvPr>
          <p:cNvSpPr/>
          <p:nvPr/>
        </p:nvSpPr>
        <p:spPr>
          <a:xfrm>
            <a:off x="6169212" y="484633"/>
            <a:ext cx="1101743" cy="1114616"/>
          </a:xfrm>
          <a:prstGeom prst="rect">
            <a:avLst/>
          </a:prstGeom>
          <a:blipFill>
            <a:blip r:embed="rId3">
              <a:biLevel thresh="75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da-DK" dirty="0"/>
          </a:p>
        </p:txBody>
      </p:sp>
    </p:spTree>
    <p:extLst>
      <p:ext uri="{BB962C8B-B14F-4D97-AF65-F5344CB8AC3E}">
        <p14:creationId xmlns:p14="http://schemas.microsoft.com/office/powerpoint/2010/main" val="33432910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dsholder til indhold 3" descr="Et billede, der indeholder tekst, kylling, fugl, avis&#10;&#10;Indhold genereret af kunstig intelligens kan være forkert.">
            <a:extLst>
              <a:ext uri="{FF2B5EF4-FFF2-40B4-BE49-F238E27FC236}">
                <a16:creationId xmlns:a16="http://schemas.microsoft.com/office/drawing/2014/main" id="{082DF35D-215D-A650-2894-376294EF94A1}"/>
              </a:ext>
            </a:extLst>
          </p:cNvPr>
          <p:cNvPicPr>
            <a:picLocks noGrp="1" noChangeAspect="1"/>
          </p:cNvPicPr>
          <p:nvPr>
            <p:ph idx="1"/>
          </p:nvPr>
        </p:nvPicPr>
        <p:blipFill>
          <a:blip r:embed="rId2"/>
          <a:stretch>
            <a:fillRect/>
          </a:stretch>
        </p:blipFill>
        <p:spPr>
          <a:xfrm>
            <a:off x="3450772" y="84715"/>
            <a:ext cx="5290456" cy="6688569"/>
          </a:xfrm>
          <a:prstGeom prst="rect">
            <a:avLst/>
          </a:prstGeom>
        </p:spPr>
      </p:pic>
    </p:spTree>
    <p:extLst>
      <p:ext uri="{BB962C8B-B14F-4D97-AF65-F5344CB8AC3E}">
        <p14:creationId xmlns:p14="http://schemas.microsoft.com/office/powerpoint/2010/main" val="9380465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323" name="Rectangle 1331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5065523-4473-5E46-8377-9519FE967952}"/>
              </a:ext>
            </a:extLst>
          </p:cNvPr>
          <p:cNvSpPr>
            <a:spLocks noGrp="1"/>
          </p:cNvSpPr>
          <p:nvPr>
            <p:ph type="title"/>
          </p:nvPr>
        </p:nvSpPr>
        <p:spPr>
          <a:xfrm>
            <a:off x="630936" y="640080"/>
            <a:ext cx="4818888" cy="1481328"/>
          </a:xfrm>
        </p:spPr>
        <p:txBody>
          <a:bodyPr anchor="b">
            <a:normAutofit/>
          </a:bodyPr>
          <a:lstStyle/>
          <a:p>
            <a:r>
              <a:rPr lang="da-DK" sz="5000" b="1" cap="all" dirty="0"/>
              <a:t>FTF (FIRST THINGS FIRST)</a:t>
            </a:r>
            <a:endParaRPr lang="da-DK" sz="5000" dirty="0"/>
          </a:p>
        </p:txBody>
      </p:sp>
      <p:sp>
        <p:nvSpPr>
          <p:cNvPr id="13324"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51462FDE-9C88-664D-B366-215A61051AEE}"/>
              </a:ext>
            </a:extLst>
          </p:cNvPr>
          <p:cNvSpPr>
            <a:spLocks noGrp="1"/>
          </p:cNvSpPr>
          <p:nvPr>
            <p:ph idx="1"/>
          </p:nvPr>
        </p:nvSpPr>
        <p:spPr>
          <a:xfrm>
            <a:off x="630936" y="2660904"/>
            <a:ext cx="4818888" cy="3547872"/>
          </a:xfrm>
        </p:spPr>
        <p:txBody>
          <a:bodyPr anchor="t">
            <a:normAutofit/>
          </a:bodyPr>
          <a:lstStyle/>
          <a:p>
            <a:r>
              <a:rPr lang="da-DK" sz="1500" dirty="0"/>
              <a:t>Det vigtigste afsnit øverst på siden</a:t>
            </a:r>
          </a:p>
          <a:p>
            <a:r>
              <a:rPr lang="da-DK" sz="1500" dirty="0"/>
              <a:t>Den vigtigste sætning først i et afsnit</a:t>
            </a:r>
          </a:p>
          <a:p>
            <a:r>
              <a:rPr lang="da-DK" sz="1500" dirty="0"/>
              <a:t>De vigtigste ord først i en sætning</a:t>
            </a:r>
          </a:p>
          <a:p>
            <a:r>
              <a:rPr lang="da-DK" sz="1500" dirty="0"/>
              <a:t>Det vigtigste ord først i en overskrift</a:t>
            </a:r>
          </a:p>
          <a:p>
            <a:endParaRPr lang="da-DK" sz="1500" dirty="0"/>
          </a:p>
          <a:p>
            <a:pPr marL="0" indent="0">
              <a:buNone/>
            </a:pPr>
            <a:endParaRPr lang="da-DK" sz="1500" dirty="0"/>
          </a:p>
          <a:p>
            <a:pPr>
              <a:defRPr sz="1800"/>
            </a:pPr>
            <a:r>
              <a:rPr lang="da-DK" sz="1500" dirty="0"/>
              <a:t>Når vi skimmer en tekst, leder vores øjne typisk efter:</a:t>
            </a:r>
          </a:p>
          <a:p>
            <a:pPr>
              <a:defRPr sz="1800"/>
            </a:pPr>
            <a:endParaRPr lang="da-DK" sz="1500" dirty="0"/>
          </a:p>
          <a:p>
            <a:pPr lvl="1">
              <a:defRPr sz="1800"/>
            </a:pPr>
            <a:r>
              <a:rPr lang="da-DK" sz="1500" dirty="0"/>
              <a:t>Overskrifter</a:t>
            </a:r>
          </a:p>
          <a:p>
            <a:pPr lvl="1">
              <a:defRPr sz="1800"/>
            </a:pPr>
            <a:r>
              <a:rPr lang="da-DK" sz="1500" dirty="0"/>
              <a:t>Punktlister</a:t>
            </a:r>
          </a:p>
          <a:p>
            <a:pPr lvl="1">
              <a:defRPr sz="1800"/>
            </a:pPr>
            <a:r>
              <a:rPr lang="da-DK" sz="1500" dirty="0"/>
              <a:t>Fremhævede ord</a:t>
            </a:r>
          </a:p>
          <a:p>
            <a:pPr marL="0" indent="0">
              <a:buNone/>
            </a:pPr>
            <a:endParaRPr lang="da-DK" sz="1500" dirty="0"/>
          </a:p>
          <a:p>
            <a:pPr marL="0" indent="0">
              <a:buNone/>
            </a:pPr>
            <a:endParaRPr lang="da-DK" sz="1500" b="1" dirty="0"/>
          </a:p>
        </p:txBody>
      </p:sp>
      <p:pic>
        <p:nvPicPr>
          <p:cNvPr id="13314" name="Picture 2" descr="First Things First | Ken Garland | Manifesto design, Brand manifesto,  Manifesto">
            <a:extLst>
              <a:ext uri="{FF2B5EF4-FFF2-40B4-BE49-F238E27FC236}">
                <a16:creationId xmlns:a16="http://schemas.microsoft.com/office/drawing/2014/main" id="{ADD8D688-044B-AC40-B74B-D046E3D6DF1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552" r="10582" b="-1"/>
          <a:stretch/>
        </p:blipFill>
        <p:spPr bwMode="auto">
          <a:xfrm>
            <a:off x="6099048" y="1175954"/>
            <a:ext cx="5458968" cy="4506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83243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57" name="Rectangle 14356">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0CB7E0C-91A8-4444-A469-5658FBF55183}"/>
              </a:ext>
            </a:extLst>
          </p:cNvPr>
          <p:cNvSpPr>
            <a:spLocks noGrp="1"/>
          </p:cNvSpPr>
          <p:nvPr>
            <p:ph type="title"/>
          </p:nvPr>
        </p:nvSpPr>
        <p:spPr>
          <a:xfrm>
            <a:off x="630936" y="640080"/>
            <a:ext cx="4818888" cy="1481328"/>
          </a:xfrm>
        </p:spPr>
        <p:txBody>
          <a:bodyPr anchor="b">
            <a:normAutofit/>
          </a:bodyPr>
          <a:lstStyle/>
          <a:p>
            <a:r>
              <a:rPr lang="da-DK" sz="5000"/>
              <a:t>KISS – Keep It Simple</a:t>
            </a:r>
          </a:p>
        </p:txBody>
      </p:sp>
      <p:sp>
        <p:nvSpPr>
          <p:cNvPr id="14359"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C148CF5F-E557-A340-B457-BF14F86295C7}"/>
              </a:ext>
            </a:extLst>
          </p:cNvPr>
          <p:cNvSpPr>
            <a:spLocks noGrp="1"/>
          </p:cNvSpPr>
          <p:nvPr>
            <p:ph idx="1"/>
          </p:nvPr>
        </p:nvSpPr>
        <p:spPr>
          <a:xfrm>
            <a:off x="630936" y="2660904"/>
            <a:ext cx="4818888" cy="3547872"/>
          </a:xfrm>
        </p:spPr>
        <p:txBody>
          <a:bodyPr anchor="t">
            <a:normAutofit/>
          </a:bodyPr>
          <a:lstStyle/>
          <a:p>
            <a:pPr>
              <a:buNone/>
            </a:pPr>
            <a:r>
              <a:rPr lang="da-DK" sz="1400" b="1" i="0" u="none" strike="noStrike">
                <a:effectLst/>
              </a:rPr>
              <a:t>KISS</a:t>
            </a:r>
            <a:r>
              <a:rPr lang="da-DK" sz="1400" b="0" i="0" u="none" strike="noStrike">
                <a:effectLst/>
              </a:rPr>
              <a:t> står for </a:t>
            </a:r>
            <a:r>
              <a:rPr lang="da-DK" sz="1400" b="0" i="1" u="none" strike="noStrike">
                <a:effectLst/>
              </a:rPr>
              <a:t>Keep It Simple, Stupid</a:t>
            </a:r>
            <a:r>
              <a:rPr lang="da-DK" sz="1400" b="0" i="0" u="none" strike="noStrike">
                <a:effectLst/>
              </a:rPr>
              <a:t> – eller mere venligt: </a:t>
            </a:r>
            <a:r>
              <a:rPr lang="da-DK" sz="1400" b="0" i="1" u="none" strike="noStrike">
                <a:effectLst/>
              </a:rPr>
              <a:t>Keep It Simple and Straight</a:t>
            </a:r>
            <a:r>
              <a:rPr lang="da-DK" sz="1400" b="0" i="0" u="none" strike="noStrike">
                <a:effectLst/>
              </a:rPr>
              <a:t>.</a:t>
            </a:r>
            <a:br>
              <a:rPr lang="da-DK" sz="1400" b="0" i="0" u="none" strike="noStrike">
                <a:effectLst/>
              </a:rPr>
            </a:br>
            <a:r>
              <a:rPr lang="da-DK" sz="1400" b="0" i="0" u="none" strike="noStrike">
                <a:effectLst/>
              </a:rPr>
              <a:t>Det betyder, at design skal være </a:t>
            </a:r>
            <a:r>
              <a:rPr lang="da-DK" sz="1400" b="1" i="0" u="none" strike="noStrike">
                <a:effectLst/>
              </a:rPr>
              <a:t>så simpelt som muligt</a:t>
            </a:r>
            <a:r>
              <a:rPr lang="da-DK" sz="1400" b="0" i="0" u="none" strike="noStrike">
                <a:effectLst/>
              </a:rPr>
              <a:t> – uden unødvendige ting.</a:t>
            </a:r>
          </a:p>
          <a:p>
            <a:pPr>
              <a:buNone/>
            </a:pPr>
            <a:r>
              <a:rPr lang="da-DK" sz="1400" b="1" i="0" u="none" strike="noStrike">
                <a:effectLst/>
              </a:rPr>
              <a:t>Når du arbejder med KISS, så husk:</a:t>
            </a:r>
          </a:p>
          <a:p>
            <a:r>
              <a:rPr lang="da-DK" sz="1400" b="0" i="0" u="none" strike="noStrike">
                <a:effectLst/>
              </a:rPr>
              <a:t>Fjern alt det, der ikke er nødvendigt</a:t>
            </a:r>
          </a:p>
          <a:p>
            <a:r>
              <a:rPr lang="da-DK" sz="1400" b="0" i="0" u="none" strike="noStrike">
                <a:effectLst/>
              </a:rPr>
              <a:t>Hvis noget kan gøres enklere – så gør det</a:t>
            </a:r>
          </a:p>
          <a:p>
            <a:r>
              <a:rPr lang="da-DK" sz="1400" i="0" u="none" strike="noStrike">
                <a:effectLst/>
              </a:rPr>
              <a:t>Det bedste design er det, du ikke kan forenkle mere</a:t>
            </a:r>
          </a:p>
          <a:p>
            <a:pPr>
              <a:buNone/>
            </a:pPr>
            <a:r>
              <a:rPr lang="da-DK" sz="1400" b="1" i="0" u="none" strike="noStrike">
                <a:effectLst/>
              </a:rPr>
              <a:t>Et godt design skal være nemt at:</a:t>
            </a:r>
          </a:p>
          <a:p>
            <a:r>
              <a:rPr lang="da-DK" sz="1400" b="1" i="0" u="none" strike="noStrike">
                <a:effectLst/>
              </a:rPr>
              <a:t>Forstå</a:t>
            </a:r>
            <a:r>
              <a:rPr lang="da-DK" sz="1400" b="0" i="0" u="none" strike="noStrike">
                <a:effectLst/>
              </a:rPr>
              <a:t> – man skal hurtigt se, hvad man kan gøre</a:t>
            </a:r>
          </a:p>
          <a:p>
            <a:r>
              <a:rPr lang="da-DK" sz="1400" b="1" i="0" u="none" strike="noStrike">
                <a:effectLst/>
              </a:rPr>
              <a:t>Find rundt i</a:t>
            </a:r>
            <a:r>
              <a:rPr lang="da-DK" sz="1400" b="0" i="0" u="none" strike="noStrike">
                <a:effectLst/>
              </a:rPr>
              <a:t> – det skal være tydeligt, hvor man klikker</a:t>
            </a:r>
          </a:p>
          <a:p>
            <a:r>
              <a:rPr lang="da-DK" sz="1400" b="1" i="0" u="none" strike="noStrike">
                <a:effectLst/>
              </a:rPr>
              <a:t>Brug</a:t>
            </a:r>
            <a:r>
              <a:rPr lang="da-DK" sz="1400" b="0" i="0" u="none" strike="noStrike">
                <a:effectLst/>
              </a:rPr>
              <a:t> – uden man behøver hjælp eller instruktion</a:t>
            </a:r>
            <a:endParaRPr lang="da-DK" sz="1400"/>
          </a:p>
          <a:p>
            <a:pPr marL="0" indent="0">
              <a:buNone/>
            </a:pPr>
            <a:endParaRPr lang="da-DK" sz="1400"/>
          </a:p>
        </p:txBody>
      </p:sp>
      <p:pic>
        <p:nvPicPr>
          <p:cNvPr id="14338" name="Picture 2">
            <a:extLst>
              <a:ext uri="{FF2B5EF4-FFF2-40B4-BE49-F238E27FC236}">
                <a16:creationId xmlns:a16="http://schemas.microsoft.com/office/drawing/2014/main" id="{42BEC76D-DDC8-8841-B6EC-555EF474019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588" r="10386" b="3"/>
          <a:stretch/>
        </p:blipFill>
        <p:spPr bwMode="auto">
          <a:xfrm>
            <a:off x="6145413" y="640080"/>
            <a:ext cx="5366238" cy="5577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81764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E0225222-BEC8-B1C6-3DC1-B94AC2C9DE6F}"/>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b="0" i="0" u="none" strike="noStrike" dirty="0">
                <a:solidFill>
                  <a:schemeClr val="bg1">
                    <a:lumMod val="95000"/>
                    <a:lumOff val="5000"/>
                  </a:schemeClr>
                </a:solidFill>
                <a:effectLst/>
              </a:rPr>
              <a:t>👥 </a:t>
            </a:r>
            <a:r>
              <a:rPr lang="en-US" sz="5400" b="0" i="0" u="none" strike="noStrike" dirty="0" err="1">
                <a:solidFill>
                  <a:schemeClr val="bg1">
                    <a:lumMod val="95000"/>
                    <a:lumOff val="5000"/>
                  </a:schemeClr>
                </a:solidFill>
                <a:effectLst/>
              </a:rPr>
              <a:t>Arbejde</a:t>
            </a:r>
            <a:r>
              <a:rPr lang="en-US" sz="5400" b="0" i="0" u="none" strike="noStrike" dirty="0">
                <a:solidFill>
                  <a:schemeClr val="bg1">
                    <a:lumMod val="95000"/>
                    <a:lumOff val="5000"/>
                  </a:schemeClr>
                </a:solidFill>
                <a:effectLst/>
              </a:rPr>
              <a:t> </a:t>
            </a:r>
            <a:r>
              <a:rPr lang="en-US" sz="5400" b="0" i="0" u="none" strike="noStrike" dirty="0" err="1">
                <a:solidFill>
                  <a:schemeClr val="bg1">
                    <a:lumMod val="95000"/>
                    <a:lumOff val="5000"/>
                  </a:schemeClr>
                </a:solidFill>
                <a:effectLst/>
              </a:rPr>
              <a:t>videre</a:t>
            </a:r>
            <a:r>
              <a:rPr lang="en-US" sz="5400" b="0" i="0" u="none" strike="noStrike" dirty="0">
                <a:solidFill>
                  <a:schemeClr val="bg1">
                    <a:lumMod val="95000"/>
                    <a:lumOff val="5000"/>
                  </a:schemeClr>
                </a:solidFill>
                <a:effectLst/>
              </a:rPr>
              <a:t> med </a:t>
            </a:r>
            <a:r>
              <a:rPr lang="en-US" sz="5400" b="0" i="0" u="none" strike="noStrike" dirty="0" err="1">
                <a:solidFill>
                  <a:schemeClr val="bg1">
                    <a:lumMod val="95000"/>
                    <a:lumOff val="5000"/>
                  </a:schemeClr>
                </a:solidFill>
                <a:effectLst/>
              </a:rPr>
              <a:t>jeres</a:t>
            </a:r>
            <a:r>
              <a:rPr lang="en-US" sz="5400" b="0" i="0" u="none" strike="noStrike" dirty="0">
                <a:solidFill>
                  <a:schemeClr val="bg1">
                    <a:lumMod val="95000"/>
                    <a:lumOff val="5000"/>
                  </a:schemeClr>
                </a:solidFill>
                <a:effectLst/>
              </a:rPr>
              <a:t> </a:t>
            </a:r>
            <a:r>
              <a:rPr lang="en-US" sz="5400" b="0" i="0" u="none" strike="noStrike" dirty="0" err="1">
                <a:solidFill>
                  <a:schemeClr val="bg1">
                    <a:lumMod val="95000"/>
                    <a:lumOff val="5000"/>
                  </a:schemeClr>
                </a:solidFill>
                <a:effectLst/>
              </a:rPr>
              <a:t>hjemmesider</a:t>
            </a:r>
            <a:endParaRPr lang="en-US" sz="5400" dirty="0">
              <a:solidFill>
                <a:schemeClr val="bg1">
                  <a:lumMod val="95000"/>
                  <a:lumOff val="5000"/>
                </a:schemeClr>
              </a:solidFill>
            </a:endParaRPr>
          </a:p>
        </p:txBody>
      </p:sp>
    </p:spTree>
    <p:extLst>
      <p:ext uri="{BB962C8B-B14F-4D97-AF65-F5344CB8AC3E}">
        <p14:creationId xmlns:p14="http://schemas.microsoft.com/office/powerpoint/2010/main" val="1905058285"/>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010F3130-862B-9DE7-8D4E-2A916A04BF14}"/>
            </a:ext>
          </a:extLst>
        </p:cNvPr>
        <p:cNvGrpSpPr/>
        <p:nvPr/>
      </p:nvGrpSpPr>
      <p:grpSpPr>
        <a:xfrm>
          <a:off x="0" y="0"/>
          <a:ext cx="0" cy="0"/>
          <a:chOff x="0" y="0"/>
          <a:chExt cx="0" cy="0"/>
        </a:xfrm>
      </p:grpSpPr>
      <p:sp>
        <p:nvSpPr>
          <p:cNvPr id="7" name="Freeform: Shape 6">
            <a:extLst>
              <a:ext uri="{FF2B5EF4-FFF2-40B4-BE49-F238E27FC236}">
                <a16:creationId xmlns:a16="http://schemas.microsoft.com/office/drawing/2014/main" id="{BDF65E08-E998-78F9-40E2-B287C01104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A27E49E9-1EC2-61E4-D7CB-AA2ACE72E7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B96A4584-287C-93F3-240D-3D9DAF99EE68}"/>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b="0" i="0" u="none" strike="noStrike">
                <a:solidFill>
                  <a:schemeClr val="bg1">
                    <a:lumMod val="95000"/>
                    <a:lumOff val="5000"/>
                  </a:schemeClr>
                </a:solidFill>
                <a:effectLst/>
              </a:rPr>
              <a:t>☕ </a:t>
            </a:r>
            <a:r>
              <a:rPr lang="en-US" sz="5400" b="1" i="0" u="none" strike="noStrike">
                <a:solidFill>
                  <a:schemeClr val="bg1">
                    <a:lumMod val="95000"/>
                    <a:lumOff val="5000"/>
                  </a:schemeClr>
                </a:solidFill>
                <a:effectLst/>
              </a:rPr>
              <a:t>Pause</a:t>
            </a:r>
            <a:br>
              <a:rPr lang="en-US" sz="5400" b="0" i="0" u="none" strike="noStrike">
                <a:solidFill>
                  <a:schemeClr val="bg1">
                    <a:lumMod val="95000"/>
                    <a:lumOff val="5000"/>
                  </a:schemeClr>
                </a:solidFill>
                <a:effectLst/>
              </a:rPr>
            </a:br>
            <a:endParaRPr lang="en-US" sz="5400">
              <a:solidFill>
                <a:schemeClr val="bg1">
                  <a:lumMod val="95000"/>
                  <a:lumOff val="5000"/>
                </a:schemeClr>
              </a:solidFill>
            </a:endParaRPr>
          </a:p>
        </p:txBody>
      </p:sp>
    </p:spTree>
    <p:extLst>
      <p:ext uri="{BB962C8B-B14F-4D97-AF65-F5344CB8AC3E}">
        <p14:creationId xmlns:p14="http://schemas.microsoft.com/office/powerpoint/2010/main" val="3237395802"/>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6B17657A-4060-3189-E2A6-58B00698ADAB}"/>
            </a:ext>
          </a:extLst>
        </p:cNvPr>
        <p:cNvGrpSpPr/>
        <p:nvPr/>
      </p:nvGrpSpPr>
      <p:grpSpPr>
        <a:xfrm>
          <a:off x="0" y="0"/>
          <a:ext cx="0" cy="0"/>
          <a:chOff x="0" y="0"/>
          <a:chExt cx="0" cy="0"/>
        </a:xfrm>
      </p:grpSpPr>
      <p:sp>
        <p:nvSpPr>
          <p:cNvPr id="7" name="Freeform: Shape 6">
            <a:extLst>
              <a:ext uri="{FF2B5EF4-FFF2-40B4-BE49-F238E27FC236}">
                <a16:creationId xmlns:a16="http://schemas.microsoft.com/office/drawing/2014/main" id="{7FD86740-6D2D-7094-4B44-05AE9ACE5F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DBA9644B-97E1-A649-A2D7-62AD17327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A8B05853-724E-39B0-545C-1A95CACFDB86}"/>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b="0" i="0" u="none" strike="noStrike" dirty="0">
                <a:solidFill>
                  <a:schemeClr val="bg1">
                    <a:lumMod val="95000"/>
                    <a:lumOff val="5000"/>
                  </a:schemeClr>
                </a:solidFill>
                <a:effectLst/>
              </a:rPr>
              <a:t>🧩  </a:t>
            </a:r>
            <a:r>
              <a:rPr lang="en-US" sz="5400" b="0" i="0" u="none" strike="noStrike" dirty="0" err="1">
                <a:solidFill>
                  <a:schemeClr val="bg1">
                    <a:lumMod val="95000"/>
                    <a:lumOff val="5000"/>
                  </a:schemeClr>
                </a:solidFill>
                <a:effectLst/>
              </a:rPr>
              <a:t>Arbejde</a:t>
            </a:r>
            <a:r>
              <a:rPr lang="en-US" sz="5400" b="0" i="0" u="none" strike="noStrike" dirty="0">
                <a:solidFill>
                  <a:schemeClr val="bg1">
                    <a:lumMod val="95000"/>
                    <a:lumOff val="5000"/>
                  </a:schemeClr>
                </a:solidFill>
                <a:effectLst/>
              </a:rPr>
              <a:t> </a:t>
            </a:r>
            <a:r>
              <a:rPr lang="en-US" sz="5400" b="0" i="0" u="none" strike="noStrike" dirty="0" err="1">
                <a:solidFill>
                  <a:schemeClr val="bg1">
                    <a:lumMod val="95000"/>
                    <a:lumOff val="5000"/>
                  </a:schemeClr>
                </a:solidFill>
                <a:effectLst/>
              </a:rPr>
              <a:t>videre</a:t>
            </a:r>
            <a:r>
              <a:rPr lang="en-US" sz="5400" b="0" i="0" u="none" strike="noStrike" dirty="0">
                <a:solidFill>
                  <a:schemeClr val="bg1">
                    <a:lumMod val="95000"/>
                    <a:lumOff val="5000"/>
                  </a:schemeClr>
                </a:solidFill>
                <a:effectLst/>
              </a:rPr>
              <a:t> </a:t>
            </a:r>
            <a:r>
              <a:rPr lang="en-US" sz="5400" b="0" i="0" u="none" strike="noStrike" dirty="0" err="1">
                <a:solidFill>
                  <a:schemeClr val="bg1">
                    <a:lumMod val="95000"/>
                    <a:lumOff val="5000"/>
                  </a:schemeClr>
                </a:solidFill>
                <a:effectLst/>
              </a:rPr>
              <a:t>i</a:t>
            </a:r>
            <a:r>
              <a:rPr lang="en-US" sz="5400" b="0" i="0" u="none" strike="noStrike" dirty="0">
                <a:solidFill>
                  <a:schemeClr val="bg1">
                    <a:lumMod val="95000"/>
                    <a:lumOff val="5000"/>
                  </a:schemeClr>
                </a:solidFill>
                <a:effectLst/>
              </a:rPr>
              <a:t> Wix </a:t>
            </a:r>
            <a:br>
              <a:rPr lang="en-US" sz="5400" b="0" i="0" u="none" strike="noStrike" dirty="0">
                <a:solidFill>
                  <a:schemeClr val="bg1">
                    <a:lumMod val="95000"/>
                    <a:lumOff val="5000"/>
                  </a:schemeClr>
                </a:solidFill>
                <a:effectLst/>
              </a:rPr>
            </a:br>
            <a:endParaRPr lang="en-US" sz="5400" dirty="0">
              <a:solidFill>
                <a:schemeClr val="bg1">
                  <a:lumMod val="95000"/>
                  <a:lumOff val="5000"/>
                </a:schemeClr>
              </a:solidFill>
            </a:endParaRPr>
          </a:p>
        </p:txBody>
      </p:sp>
    </p:spTree>
    <p:extLst>
      <p:ext uri="{BB962C8B-B14F-4D97-AF65-F5344CB8AC3E}">
        <p14:creationId xmlns:p14="http://schemas.microsoft.com/office/powerpoint/2010/main" val="3135118669"/>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F21EF609-0E77-8139-071A-5556BED08321}"/>
            </a:ext>
          </a:extLst>
        </p:cNvPr>
        <p:cNvGrpSpPr/>
        <p:nvPr/>
      </p:nvGrpSpPr>
      <p:grpSpPr>
        <a:xfrm>
          <a:off x="0" y="0"/>
          <a:ext cx="0" cy="0"/>
          <a:chOff x="0" y="0"/>
          <a:chExt cx="0" cy="0"/>
        </a:xfrm>
      </p:grpSpPr>
      <p:sp>
        <p:nvSpPr>
          <p:cNvPr id="7" name="Freeform: Shape 6">
            <a:extLst>
              <a:ext uri="{FF2B5EF4-FFF2-40B4-BE49-F238E27FC236}">
                <a16:creationId xmlns:a16="http://schemas.microsoft.com/office/drawing/2014/main" id="{FA4824B2-0926-B195-B1B9-951A4BB761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4BCB31E7-C82A-0421-68C8-E96975CD7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6A0736CD-7137-2090-47DE-9EA2AFAFDBE1}"/>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b="0" i="0" u="none" strike="noStrike" dirty="0">
                <a:solidFill>
                  <a:schemeClr val="bg1">
                    <a:lumMod val="95000"/>
                    <a:lumOff val="5000"/>
                  </a:schemeClr>
                </a:solidFill>
                <a:effectLst/>
              </a:rPr>
              <a:t>🧠 </a:t>
            </a:r>
            <a:r>
              <a:rPr lang="en-US" sz="5400" b="0" i="0" u="none" strike="noStrike" dirty="0" err="1">
                <a:solidFill>
                  <a:schemeClr val="bg1">
                    <a:lumMod val="95000"/>
                    <a:lumOff val="5000"/>
                  </a:schemeClr>
                </a:solidFill>
                <a:effectLst/>
              </a:rPr>
              <a:t>Afslutning</a:t>
            </a:r>
            <a:r>
              <a:rPr lang="en-US" sz="5400" b="0" i="0" u="none" strike="noStrike" dirty="0">
                <a:solidFill>
                  <a:schemeClr val="bg1">
                    <a:lumMod val="95000"/>
                    <a:lumOff val="5000"/>
                  </a:schemeClr>
                </a:solidFill>
                <a:effectLst/>
              </a:rPr>
              <a:t> </a:t>
            </a:r>
            <a:r>
              <a:rPr lang="en-US" sz="5400" b="0" i="0" u="none" strike="noStrike" dirty="0" err="1">
                <a:solidFill>
                  <a:schemeClr val="bg1">
                    <a:lumMod val="95000"/>
                    <a:lumOff val="5000"/>
                  </a:schemeClr>
                </a:solidFill>
                <a:effectLst/>
              </a:rPr>
              <a:t>og</a:t>
            </a:r>
            <a:r>
              <a:rPr lang="en-US" sz="5400" b="0" i="0" u="none" strike="noStrike" dirty="0">
                <a:solidFill>
                  <a:schemeClr val="bg1">
                    <a:lumMod val="95000"/>
                    <a:lumOff val="5000"/>
                  </a:schemeClr>
                </a:solidFill>
                <a:effectLst/>
              </a:rPr>
              <a:t> </a:t>
            </a:r>
            <a:r>
              <a:rPr lang="en-US" sz="5400" b="0" i="0" u="none" strike="noStrike" dirty="0" err="1">
                <a:solidFill>
                  <a:schemeClr val="bg1">
                    <a:lumMod val="95000"/>
                    <a:lumOff val="5000"/>
                  </a:schemeClr>
                </a:solidFill>
                <a:effectLst/>
              </a:rPr>
              <a:t>evaluering</a:t>
            </a:r>
            <a:r>
              <a:rPr lang="en-US" sz="5400" b="0" i="0" u="none" strike="noStrike" dirty="0">
                <a:solidFill>
                  <a:schemeClr val="bg1">
                    <a:lumMod val="95000"/>
                    <a:lumOff val="5000"/>
                  </a:schemeClr>
                </a:solidFill>
                <a:effectLst/>
              </a:rPr>
              <a:t> </a:t>
            </a:r>
            <a:br>
              <a:rPr lang="en-US" sz="5400" b="0" i="0" u="none" strike="noStrike" dirty="0">
                <a:solidFill>
                  <a:schemeClr val="bg1">
                    <a:lumMod val="95000"/>
                    <a:lumOff val="5000"/>
                  </a:schemeClr>
                </a:solidFill>
                <a:effectLst/>
              </a:rPr>
            </a:br>
            <a:endParaRPr lang="en-US" sz="5400" dirty="0">
              <a:solidFill>
                <a:schemeClr val="bg1">
                  <a:lumMod val="95000"/>
                  <a:lumOff val="5000"/>
                </a:schemeClr>
              </a:solidFill>
            </a:endParaRPr>
          </a:p>
        </p:txBody>
      </p:sp>
    </p:spTree>
    <p:extLst>
      <p:ext uri="{BB962C8B-B14F-4D97-AF65-F5344CB8AC3E}">
        <p14:creationId xmlns:p14="http://schemas.microsoft.com/office/powerpoint/2010/main" val="4246068421"/>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A63071D-121D-30EE-5429-E33E1BA268EF}"/>
              </a:ext>
            </a:extLst>
          </p:cNvPr>
          <p:cNvSpPr>
            <a:spLocks noGrp="1"/>
          </p:cNvSpPr>
          <p:nvPr>
            <p:ph type="title"/>
          </p:nvPr>
        </p:nvSpPr>
        <p:spPr>
          <a:xfrm>
            <a:off x="838200" y="365125"/>
            <a:ext cx="10515600" cy="1325563"/>
          </a:xfrm>
        </p:spPr>
        <p:txBody>
          <a:bodyPr>
            <a:normAutofit/>
          </a:bodyPr>
          <a:lstStyle/>
          <a:p>
            <a:r>
              <a:rPr lang="da-DK" sz="3500" b="0" i="0" u="none" strike="noStrike" dirty="0">
                <a:effectLst/>
                <a:latin typeface="-webkit-standard"/>
              </a:rPr>
              <a:t>Andre designprincipper – som evt</a:t>
            </a:r>
            <a:r>
              <a:rPr lang="da-DK" sz="3500" dirty="0">
                <a:latin typeface="-webkit-standard"/>
              </a:rPr>
              <a:t>. kan </a:t>
            </a:r>
            <a:r>
              <a:rPr lang="da-DK" sz="3500" dirty="0" err="1">
                <a:latin typeface="-webkit-standard"/>
              </a:rPr>
              <a:t>inddragges</a:t>
            </a:r>
            <a:endParaRPr lang="da-DK" sz="3500" dirty="0"/>
          </a:p>
        </p:txBody>
      </p:sp>
      <p:sp>
        <p:nvSpPr>
          <p:cNvPr id="14"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4D0EA7DB-5FCE-A062-91BD-C95259A820F5}"/>
              </a:ext>
            </a:extLst>
          </p:cNvPr>
          <p:cNvSpPr>
            <a:spLocks noGrp="1"/>
          </p:cNvSpPr>
          <p:nvPr>
            <p:ph idx="1"/>
          </p:nvPr>
        </p:nvSpPr>
        <p:spPr>
          <a:xfrm>
            <a:off x="838200" y="1929384"/>
            <a:ext cx="10515600" cy="4251960"/>
          </a:xfrm>
        </p:spPr>
        <p:txBody>
          <a:bodyPr>
            <a:normAutofit/>
          </a:bodyPr>
          <a:lstStyle/>
          <a:p>
            <a:pPr marL="0" indent="0">
              <a:lnSpc>
                <a:spcPct val="150000"/>
              </a:lnSpc>
              <a:buNone/>
            </a:pPr>
            <a:r>
              <a:rPr lang="da-DK" sz="2200" dirty="0"/>
              <a:t>🟢 </a:t>
            </a:r>
            <a:r>
              <a:rPr lang="da-DK" sz="2200" b="1" dirty="0">
                <a:hlinkClick r:id="rId2"/>
              </a:rPr>
              <a:t>Farvernes betydning</a:t>
            </a:r>
            <a:r>
              <a:rPr lang="da-DK" sz="2200" b="1" dirty="0"/>
              <a:t> </a:t>
            </a:r>
            <a:r>
              <a:rPr lang="da-DK" sz="2200" dirty="0"/>
              <a:t>– fx skaber grøn ro og signalerer natur og bæredygtighed</a:t>
            </a:r>
          </a:p>
          <a:p>
            <a:pPr marL="0" indent="0">
              <a:lnSpc>
                <a:spcPct val="150000"/>
              </a:lnSpc>
              <a:buNone/>
            </a:pPr>
            <a:r>
              <a:rPr lang="da-DK" sz="2200" dirty="0"/>
              <a:t>⏱️ </a:t>
            </a:r>
            <a:r>
              <a:rPr lang="da-DK" sz="2200" b="1" dirty="0">
                <a:hlinkClick r:id="rId3"/>
              </a:rPr>
              <a:t>8-sekunders reglen</a:t>
            </a:r>
            <a:r>
              <a:rPr lang="da-DK" sz="2200" b="1" dirty="0"/>
              <a:t> </a:t>
            </a:r>
            <a:r>
              <a:rPr lang="da-DK" sz="2200" dirty="0"/>
              <a:t>– du har kun få sekunder til at fange brugerens opmærksomhed</a:t>
            </a:r>
          </a:p>
          <a:p>
            <a:pPr marL="0" indent="0">
              <a:lnSpc>
                <a:spcPct val="150000"/>
              </a:lnSpc>
              <a:buNone/>
            </a:pPr>
            <a:r>
              <a:rPr lang="da-DK" sz="2200" dirty="0"/>
              <a:t>🖱️ </a:t>
            </a:r>
            <a:r>
              <a:rPr lang="da-DK" sz="2200" b="1" dirty="0">
                <a:hlinkClick r:id="rId4"/>
              </a:rPr>
              <a:t>3-klik reglen</a:t>
            </a:r>
            <a:r>
              <a:rPr lang="da-DK" sz="2200" dirty="0">
                <a:hlinkClick r:id="rId4"/>
              </a:rPr>
              <a:t> </a:t>
            </a:r>
            <a:r>
              <a:rPr lang="da-DK" sz="2200" dirty="0"/>
              <a:t>– brugeren skal kunne finde det, de søger, med maks. 3 klik</a:t>
            </a:r>
          </a:p>
          <a:p>
            <a:pPr marL="0" indent="0">
              <a:lnSpc>
                <a:spcPct val="150000"/>
              </a:lnSpc>
              <a:buNone/>
            </a:pPr>
            <a:r>
              <a:rPr lang="da-DK" sz="2200" dirty="0"/>
              <a:t>🔺 </a:t>
            </a:r>
            <a:r>
              <a:rPr lang="da-DK" sz="2200" b="1" dirty="0">
                <a:hlinkClick r:id="rId5"/>
              </a:rPr>
              <a:t>UX-trekanten</a:t>
            </a:r>
            <a:r>
              <a:rPr lang="da-DK" sz="2200" dirty="0">
                <a:hlinkClick r:id="rId5"/>
              </a:rPr>
              <a:t> </a:t>
            </a:r>
            <a:r>
              <a:rPr lang="da-DK" sz="2200" dirty="0"/>
              <a:t>– funktionalitet, æstetik og mening skal spille sammen</a:t>
            </a:r>
          </a:p>
          <a:p>
            <a:pPr marL="0" indent="0">
              <a:lnSpc>
                <a:spcPct val="150000"/>
              </a:lnSpc>
              <a:buNone/>
            </a:pPr>
            <a:r>
              <a:rPr lang="da-DK" sz="2200" b="0" i="0" u="none" strike="noStrike" dirty="0">
                <a:effectLst/>
              </a:rPr>
              <a:t>🎯</a:t>
            </a:r>
            <a:r>
              <a:rPr lang="da-DK" sz="2200" dirty="0"/>
              <a:t> </a:t>
            </a:r>
            <a:r>
              <a:rPr lang="da-DK" sz="2200" b="1" dirty="0">
                <a:hlinkClick r:id="rId6"/>
              </a:rPr>
              <a:t>AIDA-modellen</a:t>
            </a:r>
            <a:r>
              <a:rPr lang="da-DK" sz="2200" dirty="0"/>
              <a:t> – fang opmærksomhed, skab interesse, væk lyst, få dem til at handle</a:t>
            </a:r>
          </a:p>
          <a:p>
            <a:pPr marL="0" indent="0">
              <a:lnSpc>
                <a:spcPct val="150000"/>
              </a:lnSpc>
              <a:buNone/>
            </a:pPr>
            <a:r>
              <a:rPr lang="da-DK" sz="2200" dirty="0"/>
              <a:t>👁 </a:t>
            </a:r>
            <a:r>
              <a:rPr lang="da-DK" sz="2200" b="1" dirty="0">
                <a:hlinkClick r:id="rId7"/>
              </a:rPr>
              <a:t>Læseretning</a:t>
            </a:r>
            <a:r>
              <a:rPr lang="da-DK" sz="2200" dirty="0"/>
              <a:t> – placer det vigtigste øverst til venstre (vi læser i Z eller F-form)</a:t>
            </a:r>
          </a:p>
        </p:txBody>
      </p:sp>
    </p:spTree>
    <p:extLst>
      <p:ext uri="{BB962C8B-B14F-4D97-AF65-F5344CB8AC3E}">
        <p14:creationId xmlns:p14="http://schemas.microsoft.com/office/powerpoint/2010/main" val="145493422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5618</TotalTime>
  <Words>628</Words>
  <Application>Microsoft Macintosh PowerPoint</Application>
  <PresentationFormat>Widescreen</PresentationFormat>
  <Paragraphs>79</Paragraphs>
  <Slides>18</Slides>
  <Notes>6</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18</vt:i4>
      </vt:variant>
    </vt:vector>
  </HeadingPairs>
  <TitlesOfParts>
    <vt:vector size="24" baseType="lpstr">
      <vt:lpstr>-webkit-standard</vt:lpstr>
      <vt:lpstr>Aptos</vt:lpstr>
      <vt:lpstr>Arial</vt:lpstr>
      <vt:lpstr>Calibri</vt:lpstr>
      <vt:lpstr>Calibri Light</vt:lpstr>
      <vt:lpstr>Office-tema</vt:lpstr>
      <vt:lpstr>Webdesign</vt:lpstr>
      <vt:lpstr>Agenda</vt:lpstr>
      <vt:lpstr>Opsamling fra sidst</vt:lpstr>
      <vt:lpstr>Gestaltlovene</vt:lpstr>
      <vt:lpstr>Loven om nærhed</vt:lpstr>
      <vt:lpstr>Loven om lighed</vt:lpstr>
      <vt:lpstr>Loven om lukkethed</vt:lpstr>
      <vt:lpstr>Loven om forbundethed</vt:lpstr>
      <vt:lpstr>Loven om figur og baggrund</vt:lpstr>
      <vt:lpstr>Øjets læseretning i design </vt:lpstr>
      <vt:lpstr>PowerPoint-præsentation</vt:lpstr>
      <vt:lpstr>FTF (FIRST THINGS FIRST)</vt:lpstr>
      <vt:lpstr>KISS – Keep It Simple</vt:lpstr>
      <vt:lpstr>👥 Arbejde videre med jeres hjemmesider</vt:lpstr>
      <vt:lpstr>☕ Pause </vt:lpstr>
      <vt:lpstr>🧩  Arbejde videre i Wix  </vt:lpstr>
      <vt:lpstr>🧠 Afslutning og evaluering  </vt:lpstr>
      <vt:lpstr>Andre designprincipper – som evt. kan inddragges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Informatik </dc:title>
  <dc:creator>Armin Adrovic - ARAD</dc:creator>
  <cp:lastModifiedBy>Armin Adrovic</cp:lastModifiedBy>
  <cp:revision>105</cp:revision>
  <dcterms:created xsi:type="dcterms:W3CDTF">2020-11-11T11:15:43Z</dcterms:created>
  <dcterms:modified xsi:type="dcterms:W3CDTF">2025-04-24T23:15:16Z</dcterms:modified>
</cp:coreProperties>
</file>