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4" r:id="rId4"/>
    <p:sldId id="261" r:id="rId5"/>
    <p:sldId id="260" r:id="rId6"/>
    <p:sldId id="259" r:id="rId7"/>
    <p:sldId id="280" r:id="rId8"/>
    <p:sldId id="277" r:id="rId9"/>
    <p:sldId id="279" r:id="rId10"/>
    <p:sldId id="258" r:id="rId11"/>
    <p:sldId id="276" r:id="rId12"/>
    <p:sldId id="262" r:id="rId13"/>
    <p:sldId id="263"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3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Møller Hjortshøj" userId="c377641f-cde8-4422-9249-b88c3e63c4a2" providerId="ADAL" clId="{F1498E1B-5CE0-440F-AF6F-2A2A5FD17B02}"/>
    <pc:docChg chg="modSld">
      <pc:chgData name="Anne Møller Hjortshøj" userId="c377641f-cde8-4422-9249-b88c3e63c4a2" providerId="ADAL" clId="{F1498E1B-5CE0-440F-AF6F-2A2A5FD17B02}" dt="2023-09-04T08:05:18.012" v="1" actId="6549"/>
      <pc:docMkLst>
        <pc:docMk/>
      </pc:docMkLst>
      <pc:sldChg chg="modNotesTx">
        <pc:chgData name="Anne Møller Hjortshøj" userId="c377641f-cde8-4422-9249-b88c3e63c4a2" providerId="ADAL" clId="{F1498E1B-5CE0-440F-AF6F-2A2A5FD17B02}" dt="2023-09-04T08:05:04.320" v="0" actId="6549"/>
        <pc:sldMkLst>
          <pc:docMk/>
          <pc:sldMk cId="905434565" sldId="258"/>
        </pc:sldMkLst>
      </pc:sldChg>
      <pc:sldChg chg="modNotesTx">
        <pc:chgData name="Anne Møller Hjortshøj" userId="c377641f-cde8-4422-9249-b88c3e63c4a2" providerId="ADAL" clId="{F1498E1B-5CE0-440F-AF6F-2A2A5FD17B02}" dt="2023-09-04T08:05:18.012" v="1" actId="6549"/>
        <pc:sldMkLst>
          <pc:docMk/>
          <pc:sldMk cId="2701316619" sldId="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C9E008-A7D5-445D-B6B1-1B6864547A28}" type="datetimeFigureOut">
              <a:rPr lang="da-DK" smtClean="0"/>
              <a:t>04-09-2023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BEECAD-146E-496F-96DE-BC2F4ED167DD}" type="slidenum">
              <a:rPr lang="da-DK" smtClean="0"/>
              <a:t>‹nr.›</a:t>
            </a:fld>
            <a:endParaRPr lang="da-DK"/>
          </a:p>
        </p:txBody>
      </p:sp>
    </p:spTree>
    <p:extLst>
      <p:ext uri="{BB962C8B-B14F-4D97-AF65-F5344CB8AC3E}">
        <p14:creationId xmlns:p14="http://schemas.microsoft.com/office/powerpoint/2010/main" val="2804981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7BEECAD-146E-496F-96DE-BC2F4ED167DD}" type="slidenum">
              <a:rPr lang="da-DK" smtClean="0"/>
              <a:t>10</a:t>
            </a:fld>
            <a:endParaRPr lang="da-DK"/>
          </a:p>
        </p:txBody>
      </p:sp>
    </p:spTree>
    <p:extLst>
      <p:ext uri="{BB962C8B-B14F-4D97-AF65-F5344CB8AC3E}">
        <p14:creationId xmlns:p14="http://schemas.microsoft.com/office/powerpoint/2010/main" val="2989550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7BEECAD-146E-496F-96DE-BC2F4ED167DD}" type="slidenum">
              <a:rPr lang="da-DK" smtClean="0"/>
              <a:t>12</a:t>
            </a:fld>
            <a:endParaRPr lang="da-DK"/>
          </a:p>
        </p:txBody>
      </p:sp>
    </p:spTree>
    <p:extLst>
      <p:ext uri="{BB962C8B-B14F-4D97-AF65-F5344CB8AC3E}">
        <p14:creationId xmlns:p14="http://schemas.microsoft.com/office/powerpoint/2010/main" val="170439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7D7DDF-1A0F-BC49-356A-A0F1DA18C417}"/>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C570109-0C53-E250-B06A-A499267020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E6C7C56-1175-C117-C2EB-29CCD4B519C1}"/>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5" name="Pladsholder til sidefod 4">
            <a:extLst>
              <a:ext uri="{FF2B5EF4-FFF2-40B4-BE49-F238E27FC236}">
                <a16:creationId xmlns:a16="http://schemas.microsoft.com/office/drawing/2014/main" id="{E6B4E271-273E-91F5-7025-E72F923E1DE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438B41E-3903-3A87-3B43-6E2A42299449}"/>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3502946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18EB7A-16F5-9F1C-0798-3B6E10EDF87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8A25BFFA-FD1B-F70D-CCB4-858AD064A000}"/>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FAED9C1-06AF-4A56-360D-D0492A129D63}"/>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5" name="Pladsholder til sidefod 4">
            <a:extLst>
              <a:ext uri="{FF2B5EF4-FFF2-40B4-BE49-F238E27FC236}">
                <a16:creationId xmlns:a16="http://schemas.microsoft.com/office/drawing/2014/main" id="{FD73FB82-04F5-772B-6023-A2D1352FD2F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EE39869-0DBD-ED14-22DF-3D218FBA27D9}"/>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1483432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86BDE4-1FB2-310F-0738-284F977EBAE9}"/>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66C8A3A-3C7A-7E01-6973-3DCBC61EFF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60A468F-8858-F6C0-5EE4-93776946D0B3}"/>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5" name="Pladsholder til sidefod 4">
            <a:extLst>
              <a:ext uri="{FF2B5EF4-FFF2-40B4-BE49-F238E27FC236}">
                <a16:creationId xmlns:a16="http://schemas.microsoft.com/office/drawing/2014/main" id="{1CD4A772-6375-F796-458E-862CBFC6497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EC353E1-61E3-9082-9EAF-06D838AFB5B8}"/>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1757065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F63DF4-099D-69B8-29F6-FC2EF0C5CDD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2852C5B-F0EE-7AB1-366B-543491D8D3E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CC7943F-6D67-566E-D6E7-5A84E7C26A7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E374B75-0827-519B-CA5F-DADFB6725055}"/>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6" name="Pladsholder til sidefod 5">
            <a:extLst>
              <a:ext uri="{FF2B5EF4-FFF2-40B4-BE49-F238E27FC236}">
                <a16:creationId xmlns:a16="http://schemas.microsoft.com/office/drawing/2014/main" id="{2E48FA7D-3E02-4D9A-D56B-A4F733C9E3B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7923EF9-7627-C521-2224-4BAA6A4F315E}"/>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748599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2AFADF-6B38-FB86-DA93-E2AB99BDD26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02BCF5D-1E40-3274-EF4E-632F5E8C6F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42BB7C7-79F0-4DA1-F303-FAF51DD6B112}"/>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B5EFC542-EC79-6E79-C345-4BEA07EEB5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C925241-C8A7-619C-33ED-AD883D0D64B0}"/>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274A012A-D9E0-98B7-372B-6CDAA19BEADA}"/>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8" name="Pladsholder til sidefod 7">
            <a:extLst>
              <a:ext uri="{FF2B5EF4-FFF2-40B4-BE49-F238E27FC236}">
                <a16:creationId xmlns:a16="http://schemas.microsoft.com/office/drawing/2014/main" id="{740359E9-6569-8E8F-A1C8-596CB86A361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2B9EE47-07B6-377C-4E46-E929765DCFEB}"/>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1199346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E36876-E393-5F84-07A5-4DE6E69E8E5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80E1327-ACDB-CFDD-EFF3-50F900BF22D6}"/>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4" name="Pladsholder til sidefod 3">
            <a:extLst>
              <a:ext uri="{FF2B5EF4-FFF2-40B4-BE49-F238E27FC236}">
                <a16:creationId xmlns:a16="http://schemas.microsoft.com/office/drawing/2014/main" id="{F11D1974-38C5-A1F9-93DD-ED93B244514B}"/>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DD0C9068-EC9D-4E43-A0E4-CBC80554DEA2}"/>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3521118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E81101B-B478-CFCC-2E6B-C76D6BAC1467}"/>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3" name="Pladsholder til sidefod 2">
            <a:extLst>
              <a:ext uri="{FF2B5EF4-FFF2-40B4-BE49-F238E27FC236}">
                <a16:creationId xmlns:a16="http://schemas.microsoft.com/office/drawing/2014/main" id="{9C6A22E8-D4BE-38A8-229C-DE35519E609C}"/>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6433537-69A4-96C4-41E2-D8614EA0D625}"/>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1140268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D52DE7-448A-B600-3171-76BE3111B97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70B01D75-5FF0-1F8B-500F-C01B1D28B5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E13D8CFF-BB38-E027-074D-885A352439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484F1A2-8EA5-9A4D-4346-CAD5D08D137A}"/>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6" name="Pladsholder til sidefod 5">
            <a:extLst>
              <a:ext uri="{FF2B5EF4-FFF2-40B4-BE49-F238E27FC236}">
                <a16:creationId xmlns:a16="http://schemas.microsoft.com/office/drawing/2014/main" id="{F159A8D2-CF9E-BE81-8532-B882E2A8E70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BBF1790-6194-C43D-E7EB-06C8D0AACA4C}"/>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4245178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29F51-A579-7CAA-46E0-F32BB7922BB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391E103-6587-21B3-D325-E3D1566770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7152C0A-129B-090A-FDD3-7A01DE4654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6138031-2721-6EDE-5E7E-1E3023B8D7FA}"/>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6" name="Pladsholder til sidefod 5">
            <a:extLst>
              <a:ext uri="{FF2B5EF4-FFF2-40B4-BE49-F238E27FC236}">
                <a16:creationId xmlns:a16="http://schemas.microsoft.com/office/drawing/2014/main" id="{437A86DA-62E0-3FCB-245E-1A792A0457B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CF11043-29F6-9BBC-6267-BA4F29F3B6AB}"/>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2499876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DACAB-76DD-32E8-FD90-8BF8F3BB2E5D}"/>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B2BDCC0-8A16-A17E-B572-3AF3F77EE78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02F5951-42B4-B508-ED33-11EE6860F57A}"/>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5" name="Pladsholder til sidefod 4">
            <a:extLst>
              <a:ext uri="{FF2B5EF4-FFF2-40B4-BE49-F238E27FC236}">
                <a16:creationId xmlns:a16="http://schemas.microsoft.com/office/drawing/2014/main" id="{3A6596A1-6A34-0EF1-7D45-3F66A7C508E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A43F37F-7331-503C-1956-AA0807894E7D}"/>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3841957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73B0204-7504-E6B6-0B77-A79932EF703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A8111E8-D9AD-D1D3-56CF-3FAC090E301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6718700-522D-CC72-4583-6AF80AAEFD27}"/>
              </a:ext>
            </a:extLst>
          </p:cNvPr>
          <p:cNvSpPr>
            <a:spLocks noGrp="1"/>
          </p:cNvSpPr>
          <p:nvPr>
            <p:ph type="dt" sz="half" idx="10"/>
          </p:nvPr>
        </p:nvSpPr>
        <p:spPr/>
        <p:txBody>
          <a:bodyPr/>
          <a:lstStyle/>
          <a:p>
            <a:fld id="{7FA1CA5E-F159-40DA-8FB9-B01D2A323332}" type="datetimeFigureOut">
              <a:rPr lang="da-DK" smtClean="0"/>
              <a:t>04-09-2023</a:t>
            </a:fld>
            <a:endParaRPr lang="da-DK"/>
          </a:p>
        </p:txBody>
      </p:sp>
      <p:sp>
        <p:nvSpPr>
          <p:cNvPr id="5" name="Pladsholder til sidefod 4">
            <a:extLst>
              <a:ext uri="{FF2B5EF4-FFF2-40B4-BE49-F238E27FC236}">
                <a16:creationId xmlns:a16="http://schemas.microsoft.com/office/drawing/2014/main" id="{7A69A958-5B09-DE10-B490-EFB6F05AF74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9A7360D-76D5-DD48-B7DE-A79A2676AD5C}"/>
              </a:ext>
            </a:extLst>
          </p:cNvPr>
          <p:cNvSpPr>
            <a:spLocks noGrp="1"/>
          </p:cNvSpPr>
          <p:nvPr>
            <p:ph type="sldNum" sz="quarter" idx="12"/>
          </p:nvPr>
        </p:nvSpPr>
        <p:spPr/>
        <p:txBody>
          <a:bodyPr/>
          <a:lstStyle/>
          <a:p>
            <a:fld id="{A39C8A1B-89D4-4C33-9419-53BF272EC0BA}" type="slidenum">
              <a:rPr lang="da-DK" smtClean="0"/>
              <a:t>‹nr.›</a:t>
            </a:fld>
            <a:endParaRPr lang="da-DK"/>
          </a:p>
        </p:txBody>
      </p:sp>
    </p:spTree>
    <p:extLst>
      <p:ext uri="{BB962C8B-B14F-4D97-AF65-F5344CB8AC3E}">
        <p14:creationId xmlns:p14="http://schemas.microsoft.com/office/powerpoint/2010/main" val="493272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AF4461B-808E-7A65-4A45-F83C858A7A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09B268D-983C-140A-F439-F8801EB9F1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F1ABD49-7A32-BCCB-A8FC-1D846E3438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A1CA5E-F159-40DA-8FB9-B01D2A323332}" type="datetimeFigureOut">
              <a:rPr lang="da-DK" smtClean="0"/>
              <a:t>04-09-2023</a:t>
            </a:fld>
            <a:endParaRPr lang="da-DK"/>
          </a:p>
        </p:txBody>
      </p:sp>
      <p:sp>
        <p:nvSpPr>
          <p:cNvPr id="5" name="Pladsholder til sidefod 4">
            <a:extLst>
              <a:ext uri="{FF2B5EF4-FFF2-40B4-BE49-F238E27FC236}">
                <a16:creationId xmlns:a16="http://schemas.microsoft.com/office/drawing/2014/main" id="{D88F9D50-C183-7193-7661-623FAFE798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EC7BD048-448D-6996-1622-ED3EB26A3A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9C8A1B-89D4-4C33-9419-53BF272EC0BA}" type="slidenum">
              <a:rPr lang="da-DK" smtClean="0"/>
              <a:t>‹nr.›</a:t>
            </a:fld>
            <a:endParaRPr lang="da-DK"/>
          </a:p>
        </p:txBody>
      </p:sp>
    </p:spTree>
    <p:extLst>
      <p:ext uri="{BB962C8B-B14F-4D97-AF65-F5344CB8AC3E}">
        <p14:creationId xmlns:p14="http://schemas.microsoft.com/office/powerpoint/2010/main" val="1826804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TQPBged_wUg?feature=oembed"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danmarkshistorien.dk/vis/materiale/regulering-af-boernearbejdet-i-koebenhavn-1873-1919"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5C55F0BA-7D8B-4753-AB68-D54E59A24A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C75973D-75C0-1848-615F-7076F455FF7B}"/>
              </a:ext>
            </a:extLst>
          </p:cNvPr>
          <p:cNvSpPr>
            <a:spLocks noGrp="1"/>
          </p:cNvSpPr>
          <p:nvPr>
            <p:ph type="ctrTitle"/>
          </p:nvPr>
        </p:nvSpPr>
        <p:spPr>
          <a:xfrm>
            <a:off x="860524" y="4081486"/>
            <a:ext cx="10464734" cy="1314159"/>
          </a:xfrm>
          <a:noFill/>
        </p:spPr>
        <p:txBody>
          <a:bodyPr>
            <a:normAutofit/>
          </a:bodyPr>
          <a:lstStyle/>
          <a:p>
            <a:r>
              <a:rPr lang="da-DK" sz="5200"/>
              <a:t>Industrialiseringen</a:t>
            </a:r>
          </a:p>
        </p:txBody>
      </p:sp>
      <p:sp>
        <p:nvSpPr>
          <p:cNvPr id="3" name="Undertitel 2">
            <a:extLst>
              <a:ext uri="{FF2B5EF4-FFF2-40B4-BE49-F238E27FC236}">
                <a16:creationId xmlns:a16="http://schemas.microsoft.com/office/drawing/2014/main" id="{B2B4734E-8FF5-3B0C-106D-A45941884EAF}"/>
              </a:ext>
            </a:extLst>
          </p:cNvPr>
          <p:cNvSpPr>
            <a:spLocks noGrp="1"/>
          </p:cNvSpPr>
          <p:nvPr>
            <p:ph type="subTitle" idx="1"/>
          </p:nvPr>
        </p:nvSpPr>
        <p:spPr>
          <a:xfrm>
            <a:off x="836681" y="5567363"/>
            <a:ext cx="10512421" cy="557187"/>
          </a:xfrm>
          <a:noFill/>
        </p:spPr>
        <p:txBody>
          <a:bodyPr>
            <a:normAutofit/>
          </a:bodyPr>
          <a:lstStyle/>
          <a:p>
            <a:r>
              <a:rPr lang="da-DK" dirty="0"/>
              <a:t>Sociale og politiske konsekvenser</a:t>
            </a:r>
          </a:p>
        </p:txBody>
      </p:sp>
      <p:pic>
        <p:nvPicPr>
          <p:cNvPr id="2050" name="Picture 2" descr="Industrialiseringen">
            <a:extLst>
              <a:ext uri="{FF2B5EF4-FFF2-40B4-BE49-F238E27FC236}">
                <a16:creationId xmlns:a16="http://schemas.microsoft.com/office/drawing/2014/main" id="{B647A0D8-B833-161E-7D14-2EF6AA83E2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20" r="-2" b="-2"/>
          <a:stretch/>
        </p:blipFill>
        <p:spPr bwMode="auto">
          <a:xfrm>
            <a:off x="2733778" y="166651"/>
            <a:ext cx="6777732" cy="3733675"/>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214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B4B9A-88C2-1CB9-ABE2-B5983A8633A1}"/>
              </a:ext>
            </a:extLst>
          </p:cNvPr>
          <p:cNvSpPr>
            <a:spLocks noGrp="1"/>
          </p:cNvSpPr>
          <p:nvPr>
            <p:ph type="title"/>
          </p:nvPr>
        </p:nvSpPr>
        <p:spPr/>
        <p:txBody>
          <a:bodyPr/>
          <a:lstStyle/>
          <a:p>
            <a:r>
              <a:rPr lang="da-DK" dirty="0"/>
              <a:t>Plan og formål</a:t>
            </a:r>
          </a:p>
        </p:txBody>
      </p:sp>
      <p:sp>
        <p:nvSpPr>
          <p:cNvPr id="3" name="Pladsholder til indhold 2">
            <a:extLst>
              <a:ext uri="{FF2B5EF4-FFF2-40B4-BE49-F238E27FC236}">
                <a16:creationId xmlns:a16="http://schemas.microsoft.com/office/drawing/2014/main" id="{6BD08DA0-8D5D-0C85-339F-662C2F3D77D9}"/>
              </a:ext>
            </a:extLst>
          </p:cNvPr>
          <p:cNvSpPr>
            <a:spLocks noGrp="1"/>
          </p:cNvSpPr>
          <p:nvPr>
            <p:ph idx="1"/>
          </p:nvPr>
        </p:nvSpPr>
        <p:spPr/>
        <p:txBody>
          <a:bodyPr>
            <a:normAutofit/>
          </a:bodyPr>
          <a:lstStyle/>
          <a:p>
            <a:r>
              <a:rPr lang="da-DK" dirty="0"/>
              <a:t>Præsentation af plancher om industrialiseringens anden fase</a:t>
            </a:r>
          </a:p>
          <a:p>
            <a:r>
              <a:rPr lang="da-DK" dirty="0"/>
              <a:t>Sociale og politiske konsekvenser - video</a:t>
            </a:r>
          </a:p>
          <a:p>
            <a:r>
              <a:rPr lang="da-DK" dirty="0"/>
              <a:t>Opsamling på dagens lektie</a:t>
            </a:r>
          </a:p>
          <a:p>
            <a:pPr lvl="2"/>
            <a:r>
              <a:rPr lang="da-DK" dirty="0"/>
              <a:t>Lave </a:t>
            </a:r>
            <a:r>
              <a:rPr lang="da-DK" dirty="0" err="1"/>
              <a:t>kahoot</a:t>
            </a:r>
            <a:r>
              <a:rPr lang="da-DK" dirty="0"/>
              <a:t> </a:t>
            </a:r>
          </a:p>
          <a:p>
            <a:pPr lvl="2"/>
            <a:r>
              <a:rPr lang="da-DK" dirty="0"/>
              <a:t>Marxistisk historiesyn</a:t>
            </a:r>
          </a:p>
          <a:p>
            <a:endParaRPr lang="da-DK" dirty="0"/>
          </a:p>
          <a:p>
            <a:r>
              <a:rPr lang="da-DK" dirty="0"/>
              <a:t>Dagens spørgsmål: Hvilke sociale og politisk konsekvenser havde industrialiseringen?</a:t>
            </a:r>
          </a:p>
          <a:p>
            <a:endParaRPr lang="da-DK" dirty="0"/>
          </a:p>
        </p:txBody>
      </p:sp>
    </p:spTree>
    <p:extLst>
      <p:ext uri="{BB962C8B-B14F-4D97-AF65-F5344CB8AC3E}">
        <p14:creationId xmlns:p14="http://schemas.microsoft.com/office/powerpoint/2010/main" val="2264716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24DB7AD-46F4-F56A-BE8B-D9717E4F4FE9}"/>
              </a:ext>
            </a:extLst>
          </p:cNvPr>
          <p:cNvSpPr>
            <a:spLocks noGrp="1"/>
          </p:cNvSpPr>
          <p:nvPr>
            <p:ph type="ctrTitle"/>
          </p:nvPr>
        </p:nvSpPr>
        <p:spPr/>
        <p:txBody>
          <a:bodyPr/>
          <a:lstStyle/>
          <a:p>
            <a:r>
              <a:rPr lang="da-DK" dirty="0"/>
              <a:t>Industrialiseringens anden fase</a:t>
            </a:r>
          </a:p>
        </p:txBody>
      </p:sp>
      <p:sp>
        <p:nvSpPr>
          <p:cNvPr id="5" name="Undertitel 4">
            <a:extLst>
              <a:ext uri="{FF2B5EF4-FFF2-40B4-BE49-F238E27FC236}">
                <a16:creationId xmlns:a16="http://schemas.microsoft.com/office/drawing/2014/main" id="{DBE80C8D-70A3-317C-C11A-BD73323B7E6D}"/>
              </a:ext>
            </a:extLst>
          </p:cNvPr>
          <p:cNvSpPr>
            <a:spLocks noGrp="1"/>
          </p:cNvSpPr>
          <p:nvPr>
            <p:ph type="subTitle" idx="1"/>
          </p:nvPr>
        </p:nvSpPr>
        <p:spPr/>
        <p:txBody>
          <a:bodyPr/>
          <a:lstStyle/>
          <a:p>
            <a:r>
              <a:rPr lang="da-DK" dirty="0"/>
              <a:t>- Jeres plancher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252057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EF5DE-B6AD-DA88-8378-C90EBA6E1881}"/>
              </a:ext>
            </a:extLst>
          </p:cNvPr>
          <p:cNvSpPr>
            <a:spLocks noGrp="1"/>
          </p:cNvSpPr>
          <p:nvPr>
            <p:ph type="title"/>
          </p:nvPr>
        </p:nvSpPr>
        <p:spPr/>
        <p:txBody>
          <a:bodyPr/>
          <a:lstStyle/>
          <a:p>
            <a:r>
              <a:rPr lang="da-DK" dirty="0"/>
              <a:t>Industrialiseringens konsekvenser (England/USA)</a:t>
            </a:r>
          </a:p>
        </p:txBody>
      </p:sp>
      <p:pic>
        <p:nvPicPr>
          <p:cNvPr id="4" name="Onlinemedier 3" title="Children at Work">
            <a:hlinkClick r:id="" action="ppaction://media"/>
            <a:extLst>
              <a:ext uri="{FF2B5EF4-FFF2-40B4-BE49-F238E27FC236}">
                <a16:creationId xmlns:a16="http://schemas.microsoft.com/office/drawing/2014/main" id="{01F420BD-1353-FDB4-B331-59A7B08C79FD}"/>
              </a:ext>
            </a:extLst>
          </p:cNvPr>
          <p:cNvPicPr>
            <a:picLocks noGrp="1" noRot="1" noChangeAspect="1"/>
          </p:cNvPicPr>
          <p:nvPr>
            <p:ph idx="1"/>
            <a:videoFile r:link="rId1"/>
          </p:nvPr>
        </p:nvPicPr>
        <p:blipFill>
          <a:blip r:embed="rId3"/>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297441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FFB8F3-32E4-1575-F3EF-2CF3F605052E}"/>
              </a:ext>
            </a:extLst>
          </p:cNvPr>
          <p:cNvSpPr>
            <a:spLocks noGrp="1"/>
          </p:cNvSpPr>
          <p:nvPr>
            <p:ph type="title"/>
          </p:nvPr>
        </p:nvSpPr>
        <p:spPr/>
        <p:txBody>
          <a:bodyPr/>
          <a:lstStyle/>
          <a:p>
            <a:r>
              <a:rPr lang="da-DK" dirty="0"/>
              <a:t>Dagens lektie: </a:t>
            </a:r>
            <a:br>
              <a:rPr lang="da-DK" dirty="0"/>
            </a:br>
            <a:r>
              <a:rPr lang="da-DK" dirty="0"/>
              <a:t>Sociale og politiske konsekvenser</a:t>
            </a:r>
          </a:p>
        </p:txBody>
      </p:sp>
      <p:sp>
        <p:nvSpPr>
          <p:cNvPr id="3" name="Pladsholder til indhold 2">
            <a:extLst>
              <a:ext uri="{FF2B5EF4-FFF2-40B4-BE49-F238E27FC236}">
                <a16:creationId xmlns:a16="http://schemas.microsoft.com/office/drawing/2014/main" id="{A9AF1C0A-D228-9CED-0F88-967879FDCF56}"/>
              </a:ext>
            </a:extLst>
          </p:cNvPr>
          <p:cNvSpPr>
            <a:spLocks noGrp="1"/>
          </p:cNvSpPr>
          <p:nvPr>
            <p:ph idx="1"/>
          </p:nvPr>
        </p:nvSpPr>
        <p:spPr/>
        <p:txBody>
          <a:bodyPr/>
          <a:lstStyle/>
          <a:p>
            <a:r>
              <a:rPr lang="da-DK" dirty="0"/>
              <a:t>Nye grupper – Lectio laver grupper af tre </a:t>
            </a:r>
          </a:p>
          <a:p>
            <a:r>
              <a:rPr lang="da-DK" dirty="0"/>
              <a:t>Lav en </a:t>
            </a:r>
            <a:r>
              <a:rPr lang="da-DK" dirty="0" err="1"/>
              <a:t>kahoot</a:t>
            </a:r>
            <a:r>
              <a:rPr lang="da-DK" dirty="0"/>
              <a:t> på baggrund af dagens lektie</a:t>
            </a:r>
          </a:p>
          <a:p>
            <a:pPr lvl="1"/>
            <a:r>
              <a:rPr lang="da-DK" dirty="0"/>
              <a:t>Emne: Sociale og politiske konsekvenser af industrialiseringen</a:t>
            </a:r>
          </a:p>
          <a:p>
            <a:pPr lvl="1"/>
            <a:r>
              <a:rPr lang="da-DK" dirty="0"/>
              <a:t>7-10 spørgsmål </a:t>
            </a:r>
          </a:p>
          <a:p>
            <a:pPr lvl="1"/>
            <a:r>
              <a:rPr lang="da-DK" dirty="0"/>
              <a:t>Ca. 20 minutter til arbejdet, så I skal være skarpe </a:t>
            </a:r>
            <a:r>
              <a:rPr lang="da-DK" dirty="0">
                <a:sym typeface="Wingdings" panose="05000000000000000000" pitchFamily="2" charset="2"/>
              </a:rPr>
              <a:t> </a:t>
            </a:r>
          </a:p>
          <a:p>
            <a:pPr lvl="1"/>
            <a:endParaRPr lang="da-DK" dirty="0">
              <a:sym typeface="Wingdings" panose="05000000000000000000" pitchFamily="2" charset="2"/>
            </a:endParaRPr>
          </a:p>
          <a:p>
            <a:r>
              <a:rPr lang="da-DK" dirty="0">
                <a:sym typeface="Wingdings" panose="05000000000000000000" pitchFamily="2" charset="2"/>
              </a:rPr>
              <a:t>Grupperne spiller på skift hinandens </a:t>
            </a:r>
            <a:r>
              <a:rPr lang="da-DK" dirty="0" err="1">
                <a:sym typeface="Wingdings" panose="05000000000000000000" pitchFamily="2" charset="2"/>
              </a:rPr>
              <a:t>kahoot</a:t>
            </a:r>
            <a:r>
              <a:rPr lang="da-DK" dirty="0">
                <a:sym typeface="Wingdings" panose="05000000000000000000" pitchFamily="2" charset="2"/>
              </a:rPr>
              <a:t> ud ved bordene. </a:t>
            </a:r>
            <a:endParaRPr lang="da-DK" dirty="0"/>
          </a:p>
        </p:txBody>
      </p:sp>
    </p:spTree>
    <p:extLst>
      <p:ext uri="{BB962C8B-B14F-4D97-AF65-F5344CB8AC3E}">
        <p14:creationId xmlns:p14="http://schemas.microsoft.com/office/powerpoint/2010/main" val="2594000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3B903C2-3712-93F4-D4FB-E87B35EFF7AC}"/>
              </a:ext>
            </a:extLst>
          </p:cNvPr>
          <p:cNvSpPr>
            <a:spLocks noGrp="1"/>
          </p:cNvSpPr>
          <p:nvPr>
            <p:ph type="title"/>
          </p:nvPr>
        </p:nvSpPr>
        <p:spPr/>
        <p:txBody>
          <a:bodyPr/>
          <a:lstStyle/>
          <a:p>
            <a:r>
              <a:rPr lang="da-DK" dirty="0"/>
              <a:t>Industrialiseringens konsekvenser</a:t>
            </a:r>
          </a:p>
        </p:txBody>
      </p:sp>
      <p:sp>
        <p:nvSpPr>
          <p:cNvPr id="5" name="Pladsholder til tekst 4">
            <a:extLst>
              <a:ext uri="{FF2B5EF4-FFF2-40B4-BE49-F238E27FC236}">
                <a16:creationId xmlns:a16="http://schemas.microsoft.com/office/drawing/2014/main" id="{06DB236F-46CB-DFCE-6EE7-D378D49E6455}"/>
              </a:ext>
            </a:extLst>
          </p:cNvPr>
          <p:cNvSpPr>
            <a:spLocks noGrp="1"/>
          </p:cNvSpPr>
          <p:nvPr>
            <p:ph type="body" idx="1"/>
          </p:nvPr>
        </p:nvSpPr>
        <p:spPr/>
        <p:txBody>
          <a:bodyPr>
            <a:normAutofit/>
          </a:bodyPr>
          <a:lstStyle/>
          <a:p>
            <a:r>
              <a:rPr lang="da-DK" sz="3600" dirty="0"/>
              <a:t>Sociale</a:t>
            </a:r>
          </a:p>
        </p:txBody>
      </p:sp>
      <p:sp>
        <p:nvSpPr>
          <p:cNvPr id="6" name="Pladsholder til indhold 5">
            <a:extLst>
              <a:ext uri="{FF2B5EF4-FFF2-40B4-BE49-F238E27FC236}">
                <a16:creationId xmlns:a16="http://schemas.microsoft.com/office/drawing/2014/main" id="{76FD3E68-6352-8BE5-DA94-6475D99FE5EF}"/>
              </a:ext>
            </a:extLst>
          </p:cNvPr>
          <p:cNvSpPr>
            <a:spLocks noGrp="1"/>
          </p:cNvSpPr>
          <p:nvPr>
            <p:ph sz="half" idx="2"/>
          </p:nvPr>
        </p:nvSpPr>
        <p:spPr/>
        <p:txBody>
          <a:bodyPr>
            <a:normAutofit fontScale="92500" lnSpcReduction="10000"/>
          </a:bodyPr>
          <a:lstStyle/>
          <a:p>
            <a:r>
              <a:rPr lang="da-DK" dirty="0"/>
              <a:t>Øget produktivitet, økonomisk vækst og velstand</a:t>
            </a:r>
          </a:p>
          <a:p>
            <a:r>
              <a:rPr lang="da-DK" dirty="0"/>
              <a:t>Forurening (miljømæssige)</a:t>
            </a:r>
          </a:p>
          <a:p>
            <a:r>
              <a:rPr lang="da-DK" dirty="0"/>
              <a:t>Ny socialklasse: Arbejderne </a:t>
            </a:r>
          </a:p>
          <a:p>
            <a:r>
              <a:rPr lang="da-DK" dirty="0"/>
              <a:t>Dårlige bolig- og arbejdsforhold</a:t>
            </a:r>
          </a:p>
          <a:p>
            <a:r>
              <a:rPr lang="da-DK" dirty="0"/>
              <a:t>Sygdom og lav gennemsnitslevealder for arbejderne</a:t>
            </a:r>
          </a:p>
          <a:p>
            <a:r>
              <a:rPr lang="da-DK" dirty="0"/>
              <a:t>Velfærdssamfundet</a:t>
            </a:r>
          </a:p>
        </p:txBody>
      </p:sp>
      <p:sp>
        <p:nvSpPr>
          <p:cNvPr id="7" name="Pladsholder til tekst 6">
            <a:extLst>
              <a:ext uri="{FF2B5EF4-FFF2-40B4-BE49-F238E27FC236}">
                <a16:creationId xmlns:a16="http://schemas.microsoft.com/office/drawing/2014/main" id="{E13A8861-231E-D2C2-7F67-D207280839C3}"/>
              </a:ext>
            </a:extLst>
          </p:cNvPr>
          <p:cNvSpPr>
            <a:spLocks noGrp="1"/>
          </p:cNvSpPr>
          <p:nvPr>
            <p:ph type="body" sz="quarter" idx="3"/>
          </p:nvPr>
        </p:nvSpPr>
        <p:spPr/>
        <p:txBody>
          <a:bodyPr>
            <a:normAutofit/>
          </a:bodyPr>
          <a:lstStyle/>
          <a:p>
            <a:r>
              <a:rPr lang="da-DK" sz="3600" dirty="0"/>
              <a:t>Politiske </a:t>
            </a:r>
          </a:p>
        </p:txBody>
      </p:sp>
      <p:sp>
        <p:nvSpPr>
          <p:cNvPr id="8" name="Pladsholder til indhold 7">
            <a:extLst>
              <a:ext uri="{FF2B5EF4-FFF2-40B4-BE49-F238E27FC236}">
                <a16:creationId xmlns:a16="http://schemas.microsoft.com/office/drawing/2014/main" id="{4058C55D-15CF-2A3A-44A7-A36E0A2AA0B0}"/>
              </a:ext>
            </a:extLst>
          </p:cNvPr>
          <p:cNvSpPr>
            <a:spLocks noGrp="1"/>
          </p:cNvSpPr>
          <p:nvPr>
            <p:ph sz="quarter" idx="4"/>
          </p:nvPr>
        </p:nvSpPr>
        <p:spPr/>
        <p:txBody>
          <a:bodyPr>
            <a:normAutofit fontScale="92500" lnSpcReduction="10000"/>
          </a:bodyPr>
          <a:lstStyle/>
          <a:p>
            <a:r>
              <a:rPr lang="da-DK" dirty="0"/>
              <a:t>Fagforeninger </a:t>
            </a:r>
          </a:p>
          <a:p>
            <a:r>
              <a:rPr lang="da-DK" dirty="0"/>
              <a:t>Lovgivning der regulerer arbejdsmarkedet </a:t>
            </a:r>
          </a:p>
          <a:p>
            <a:r>
              <a:rPr lang="da-DK" dirty="0"/>
              <a:t>Marxisme og kommunisme</a:t>
            </a:r>
          </a:p>
          <a:p>
            <a:r>
              <a:rPr lang="da-DK" dirty="0"/>
              <a:t>Socialisme -&gt; socialdemokratiet</a:t>
            </a:r>
          </a:p>
          <a:p>
            <a:r>
              <a:rPr lang="da-DK" dirty="0"/>
              <a:t>Velfærdssamfundet </a:t>
            </a:r>
          </a:p>
        </p:txBody>
      </p:sp>
    </p:spTree>
    <p:extLst>
      <p:ext uri="{BB962C8B-B14F-4D97-AF65-F5344CB8AC3E}">
        <p14:creationId xmlns:p14="http://schemas.microsoft.com/office/powerpoint/2010/main" val="2425517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C55F0BA-7D8B-4753-AB68-D54E59A24A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el 6">
            <a:extLst>
              <a:ext uri="{FF2B5EF4-FFF2-40B4-BE49-F238E27FC236}">
                <a16:creationId xmlns:a16="http://schemas.microsoft.com/office/drawing/2014/main" id="{43FE6E36-44D8-B2BB-BE61-0A2DA3471D38}"/>
              </a:ext>
            </a:extLst>
          </p:cNvPr>
          <p:cNvSpPr>
            <a:spLocks noGrp="1"/>
          </p:cNvSpPr>
          <p:nvPr>
            <p:ph type="ctrTitle"/>
          </p:nvPr>
        </p:nvSpPr>
        <p:spPr>
          <a:xfrm>
            <a:off x="860524" y="4081486"/>
            <a:ext cx="10464734" cy="1314159"/>
          </a:xfrm>
          <a:noFill/>
        </p:spPr>
        <p:txBody>
          <a:bodyPr>
            <a:normAutofit/>
          </a:bodyPr>
          <a:lstStyle/>
          <a:p>
            <a:r>
              <a:rPr lang="da-DK" sz="4400"/>
              <a:t>Industrialiseringens konsekvenser</a:t>
            </a:r>
            <a:br>
              <a:rPr lang="da-DK" sz="4400"/>
            </a:br>
            <a:r>
              <a:rPr lang="da-DK" sz="4400"/>
              <a:t>Børn i arbejde</a:t>
            </a:r>
          </a:p>
        </p:txBody>
      </p:sp>
      <p:sp>
        <p:nvSpPr>
          <p:cNvPr id="8" name="Undertitel 7">
            <a:extLst>
              <a:ext uri="{FF2B5EF4-FFF2-40B4-BE49-F238E27FC236}">
                <a16:creationId xmlns:a16="http://schemas.microsoft.com/office/drawing/2014/main" id="{A737F93F-E108-A5C2-F11E-408E9108A822}"/>
              </a:ext>
            </a:extLst>
          </p:cNvPr>
          <p:cNvSpPr>
            <a:spLocks noGrp="1"/>
          </p:cNvSpPr>
          <p:nvPr>
            <p:ph type="subTitle" idx="1"/>
          </p:nvPr>
        </p:nvSpPr>
        <p:spPr>
          <a:xfrm>
            <a:off x="836681" y="5567363"/>
            <a:ext cx="10512421" cy="557187"/>
          </a:xfrm>
          <a:noFill/>
        </p:spPr>
        <p:txBody>
          <a:bodyPr>
            <a:normAutofit/>
          </a:bodyPr>
          <a:lstStyle/>
          <a:p>
            <a:endParaRPr lang="da-DK" dirty="0"/>
          </a:p>
        </p:txBody>
      </p:sp>
      <p:pic>
        <p:nvPicPr>
          <p:cNvPr id="10" name="Picture 2" descr="Industrialiseringen">
            <a:extLst>
              <a:ext uri="{FF2B5EF4-FFF2-40B4-BE49-F238E27FC236}">
                <a16:creationId xmlns:a16="http://schemas.microsoft.com/office/drawing/2014/main" id="{022EE10D-B449-1889-B903-5D5D3F7127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20" r="-2" b="-2"/>
          <a:stretch/>
        </p:blipFill>
        <p:spPr bwMode="auto">
          <a:xfrm>
            <a:off x="2733778" y="166651"/>
            <a:ext cx="6777732" cy="3733675"/>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51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6A4CB3-6897-8459-8202-2DF4BD5B844C}"/>
              </a:ext>
            </a:extLst>
          </p:cNvPr>
          <p:cNvSpPr>
            <a:spLocks noGrp="1"/>
          </p:cNvSpPr>
          <p:nvPr>
            <p:ph type="title"/>
          </p:nvPr>
        </p:nvSpPr>
        <p:spPr/>
        <p:txBody>
          <a:bodyPr/>
          <a:lstStyle/>
          <a:p>
            <a:r>
              <a:rPr lang="da-DK" dirty="0"/>
              <a:t>Plan</a:t>
            </a:r>
          </a:p>
        </p:txBody>
      </p:sp>
      <p:sp>
        <p:nvSpPr>
          <p:cNvPr id="3" name="Pladsholder til indhold 2">
            <a:extLst>
              <a:ext uri="{FF2B5EF4-FFF2-40B4-BE49-F238E27FC236}">
                <a16:creationId xmlns:a16="http://schemas.microsoft.com/office/drawing/2014/main" id="{F31F075F-351B-6EF1-E1BF-4E2B6B028DC6}"/>
              </a:ext>
            </a:extLst>
          </p:cNvPr>
          <p:cNvSpPr>
            <a:spLocks noGrp="1"/>
          </p:cNvSpPr>
          <p:nvPr>
            <p:ph idx="1"/>
          </p:nvPr>
        </p:nvSpPr>
        <p:spPr/>
        <p:txBody>
          <a:bodyPr/>
          <a:lstStyle/>
          <a:p>
            <a:r>
              <a:rPr lang="da-DK" dirty="0"/>
              <a:t>Opsamling</a:t>
            </a:r>
          </a:p>
          <a:p>
            <a:r>
              <a:rPr lang="da-DK" dirty="0"/>
              <a:t>Marxistisk historiesyn</a:t>
            </a:r>
          </a:p>
          <a:p>
            <a:r>
              <a:rPr lang="da-DK" dirty="0"/>
              <a:t>Opnå viden om </a:t>
            </a:r>
            <a:r>
              <a:rPr lang="da-DK" dirty="0" err="1"/>
              <a:t>levns-</a:t>
            </a:r>
            <a:r>
              <a:rPr lang="da-DK" dirty="0"/>
              <a:t> og beretningsudnyttelse</a:t>
            </a:r>
          </a:p>
          <a:p>
            <a:r>
              <a:rPr lang="da-DK" dirty="0"/>
              <a:t>Træne kildekritisk analyse med fokus på ”Børnearbejde i Danmark”</a:t>
            </a:r>
          </a:p>
          <a:p>
            <a:endParaRPr lang="da-DK" dirty="0"/>
          </a:p>
          <a:p>
            <a:r>
              <a:rPr lang="da-DK" dirty="0"/>
              <a:t>Dagens spørgsmål: Hvordan arbejdede børn i forbindelse med den danske industrialisering, og hvilke konsekvenser fik børnearbejdet? </a:t>
            </a:r>
          </a:p>
        </p:txBody>
      </p:sp>
    </p:spTree>
    <p:extLst>
      <p:ext uri="{BB962C8B-B14F-4D97-AF65-F5344CB8AC3E}">
        <p14:creationId xmlns:p14="http://schemas.microsoft.com/office/powerpoint/2010/main" val="2798229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94EA0B-81DB-BF52-25E9-254602E57A20}"/>
              </a:ext>
            </a:extLst>
          </p:cNvPr>
          <p:cNvSpPr>
            <a:spLocks noGrp="1"/>
          </p:cNvSpPr>
          <p:nvPr>
            <p:ph type="title"/>
          </p:nvPr>
        </p:nvSpPr>
        <p:spPr/>
        <p:txBody>
          <a:bodyPr/>
          <a:lstStyle/>
          <a:p>
            <a:r>
              <a:rPr lang="da-DK" dirty="0"/>
              <a:t>Opsamling</a:t>
            </a:r>
          </a:p>
        </p:txBody>
      </p:sp>
      <p:sp>
        <p:nvSpPr>
          <p:cNvPr id="3" name="Pladsholder til indhold 2">
            <a:extLst>
              <a:ext uri="{FF2B5EF4-FFF2-40B4-BE49-F238E27FC236}">
                <a16:creationId xmlns:a16="http://schemas.microsoft.com/office/drawing/2014/main" id="{75A2A1A6-F413-DCE1-92C4-704298694E6A}"/>
              </a:ext>
            </a:extLst>
          </p:cNvPr>
          <p:cNvSpPr>
            <a:spLocks noGrp="1"/>
          </p:cNvSpPr>
          <p:nvPr>
            <p:ph idx="1"/>
          </p:nvPr>
        </p:nvSpPr>
        <p:spPr/>
        <p:txBody>
          <a:bodyPr/>
          <a:lstStyle/>
          <a:p>
            <a:r>
              <a:rPr lang="da-DK" dirty="0"/>
              <a:t>Hvad lærte I sidst?</a:t>
            </a:r>
          </a:p>
        </p:txBody>
      </p:sp>
    </p:spTree>
    <p:extLst>
      <p:ext uri="{BB962C8B-B14F-4D97-AF65-F5344CB8AC3E}">
        <p14:creationId xmlns:p14="http://schemas.microsoft.com/office/powerpoint/2010/main" val="2645553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Social differentiering">
            <a:extLst>
              <a:ext uri="{FF2B5EF4-FFF2-40B4-BE49-F238E27FC236}">
                <a16:creationId xmlns:a16="http://schemas.microsoft.com/office/drawing/2014/main" id="{343BD2DF-471F-0B1F-3C29-5E668BEB81E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19163" y="555625"/>
            <a:ext cx="6727825" cy="4629150"/>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descr="Mediernes brug af begrebet prekariat er stigmatiserende og forkert • POV">
            <a:extLst>
              <a:ext uri="{FF2B5EF4-FFF2-40B4-BE49-F238E27FC236}">
                <a16:creationId xmlns:a16="http://schemas.microsoft.com/office/drawing/2014/main" id="{098D310C-13E6-FE32-FF49-B921DFB9FA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6838" y="555625"/>
            <a:ext cx="3554413" cy="4629150"/>
          </a:xfrm>
          <a:prstGeom prst="rect">
            <a:avLst/>
          </a:prstGeom>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4F83AE7-E89F-2B49-D71A-3D44AA64B260}"/>
              </a:ext>
            </a:extLst>
          </p:cNvPr>
          <p:cNvSpPr>
            <a:spLocks noGrp="1"/>
          </p:cNvSpPr>
          <p:nvPr>
            <p:ph type="title"/>
          </p:nvPr>
        </p:nvSpPr>
        <p:spPr>
          <a:xfrm>
            <a:off x="838200" y="5358141"/>
            <a:ext cx="10515600" cy="942664"/>
          </a:xfrm>
        </p:spPr>
        <p:txBody>
          <a:bodyPr vert="horz" lIns="91440" tIns="45720" rIns="91440" bIns="45720" rtlCol="0" anchor="ctr">
            <a:normAutofit/>
          </a:bodyPr>
          <a:lstStyle/>
          <a:p>
            <a:pPr algn="ctr"/>
            <a:r>
              <a:rPr lang="da-DK" sz="5200" kern="1200" dirty="0">
                <a:solidFill>
                  <a:schemeClr val="tx1"/>
                </a:solidFill>
                <a:latin typeface="+mj-lt"/>
                <a:ea typeface="+mj-ea"/>
                <a:cs typeface="+mj-cs"/>
              </a:rPr>
              <a:t>Marxistisk historiesyn </a:t>
            </a:r>
            <a:r>
              <a:rPr lang="da-DK" sz="2400" b="0" i="0" dirty="0">
                <a:solidFill>
                  <a:srgbClr val="203E51"/>
                </a:solidFill>
                <a:effectLst/>
                <a:latin typeface="Publico text"/>
              </a:rPr>
              <a:t>(historisk materialisme)</a:t>
            </a:r>
            <a:endParaRPr lang="da-DK" sz="5200" kern="1200" dirty="0">
              <a:solidFill>
                <a:schemeClr val="tx1"/>
              </a:solidFill>
              <a:latin typeface="+mj-lt"/>
              <a:ea typeface="+mj-ea"/>
              <a:cs typeface="+mj-cs"/>
            </a:endParaRPr>
          </a:p>
        </p:txBody>
      </p:sp>
      <p:sp>
        <p:nvSpPr>
          <p:cNvPr id="5" name="Rektangel 4">
            <a:extLst>
              <a:ext uri="{FF2B5EF4-FFF2-40B4-BE49-F238E27FC236}">
                <a16:creationId xmlns:a16="http://schemas.microsoft.com/office/drawing/2014/main" id="{24BE9DA0-4951-41FA-7EA9-AFD72ACE9EE2}"/>
              </a:ext>
            </a:extLst>
          </p:cNvPr>
          <p:cNvSpPr/>
          <p:nvPr/>
        </p:nvSpPr>
        <p:spPr>
          <a:xfrm>
            <a:off x="2190307" y="6300805"/>
            <a:ext cx="7570381" cy="3658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Snak med din makker om hvad marxistisk historiesyn er. Inddrag modellerne.</a:t>
            </a:r>
          </a:p>
        </p:txBody>
      </p:sp>
    </p:spTree>
    <p:extLst>
      <p:ext uri="{BB962C8B-B14F-4D97-AF65-F5344CB8AC3E}">
        <p14:creationId xmlns:p14="http://schemas.microsoft.com/office/powerpoint/2010/main" val="905434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22C714-1C51-5E95-5B5E-72157CF93E97}"/>
              </a:ext>
            </a:extLst>
          </p:cNvPr>
          <p:cNvSpPr>
            <a:spLocks noGrp="1"/>
          </p:cNvSpPr>
          <p:nvPr>
            <p:ph type="title"/>
          </p:nvPr>
        </p:nvSpPr>
        <p:spPr>
          <a:xfrm>
            <a:off x="646111" y="452718"/>
            <a:ext cx="9404723" cy="861177"/>
          </a:xfrm>
        </p:spPr>
        <p:txBody>
          <a:bodyPr/>
          <a:lstStyle/>
          <a:p>
            <a:r>
              <a:rPr lang="da-DK" dirty="0"/>
              <a:t>Kilder: Levn og beretning</a:t>
            </a:r>
          </a:p>
        </p:txBody>
      </p:sp>
      <p:sp>
        <p:nvSpPr>
          <p:cNvPr id="3" name="Tekstfelt 2">
            <a:extLst>
              <a:ext uri="{FF2B5EF4-FFF2-40B4-BE49-F238E27FC236}">
                <a16:creationId xmlns:a16="http://schemas.microsoft.com/office/drawing/2014/main" id="{903326AA-D199-1EBB-4C23-8F39D5CE926D}"/>
              </a:ext>
            </a:extLst>
          </p:cNvPr>
          <p:cNvSpPr txBox="1"/>
          <p:nvPr/>
        </p:nvSpPr>
        <p:spPr>
          <a:xfrm>
            <a:off x="736847" y="1615736"/>
            <a:ext cx="4403324" cy="4247317"/>
          </a:xfrm>
          <a:prstGeom prst="rect">
            <a:avLst/>
          </a:prstGeom>
          <a:noFill/>
        </p:spPr>
        <p:txBody>
          <a:bodyPr wrap="square" rtlCol="0">
            <a:spAutoFit/>
          </a:bodyPr>
          <a:lstStyle/>
          <a:p>
            <a:r>
              <a:rPr lang="da-DK" dirty="0"/>
              <a:t>Alle kilder er levn fra en fortid. Forskellen mellem de to begreber nævnt øverst er om vi bruger dem til </a:t>
            </a:r>
            <a:r>
              <a:rPr lang="da-DK" dirty="0" err="1"/>
              <a:t>levns-</a:t>
            </a:r>
            <a:r>
              <a:rPr lang="da-DK" dirty="0"/>
              <a:t> eller beretningsudnyttelse</a:t>
            </a:r>
          </a:p>
          <a:p>
            <a:endParaRPr lang="da-DK" dirty="0"/>
          </a:p>
          <a:p>
            <a:r>
              <a:rPr lang="da-DK" dirty="0"/>
              <a:t>Et levn er en del af fortiden mens en beretning ”beretter om fortiden”.</a:t>
            </a:r>
          </a:p>
          <a:p>
            <a:endParaRPr lang="da-DK" dirty="0"/>
          </a:p>
          <a:p>
            <a:r>
              <a:rPr lang="da-DK" dirty="0"/>
              <a:t>Som ”rest” af fortiden skal en kilde udnyttet som levn ses i forhold til den situation (ophavssituation/kontekst) kilden er blevet til i. </a:t>
            </a:r>
          </a:p>
          <a:p>
            <a:r>
              <a:rPr lang="da-DK" dirty="0"/>
              <a:t>En kilde udnyttet som levn kan sige meget om samtidens normer og værdier og skal sættes ift. til disse.</a:t>
            </a:r>
          </a:p>
        </p:txBody>
      </p:sp>
      <p:sp>
        <p:nvSpPr>
          <p:cNvPr id="4" name="Tekstfelt 3">
            <a:extLst>
              <a:ext uri="{FF2B5EF4-FFF2-40B4-BE49-F238E27FC236}">
                <a16:creationId xmlns:a16="http://schemas.microsoft.com/office/drawing/2014/main" id="{56CFF5ED-EE08-1BAD-44EA-6A21F1FBC66B}"/>
              </a:ext>
            </a:extLst>
          </p:cNvPr>
          <p:cNvSpPr txBox="1"/>
          <p:nvPr/>
        </p:nvSpPr>
        <p:spPr>
          <a:xfrm>
            <a:off x="6096000" y="1615736"/>
            <a:ext cx="5507115" cy="3970318"/>
          </a:xfrm>
          <a:prstGeom prst="rect">
            <a:avLst/>
          </a:prstGeom>
          <a:noFill/>
        </p:spPr>
        <p:txBody>
          <a:bodyPr wrap="square" rtlCol="0">
            <a:spAutoFit/>
          </a:bodyPr>
          <a:lstStyle/>
          <a:p>
            <a:r>
              <a:rPr lang="da-DK" dirty="0"/>
              <a:t>Ved beretningsudnyttelse, hvor der berettes om den fortid vi undersøger, er vi nødt til at undersøge kildens troværdighed, da vi jo bruger kilden til at ”berette” om fortiden. </a:t>
            </a:r>
          </a:p>
          <a:p>
            <a:r>
              <a:rPr lang="da-DK" dirty="0"/>
              <a:t>Derfor er det vigtigt at undersøge beretningens troværdighed. Kan vi stole på den?</a:t>
            </a:r>
          </a:p>
          <a:p>
            <a:endParaRPr lang="da-DK" dirty="0"/>
          </a:p>
          <a:p>
            <a:r>
              <a:rPr lang="da-DK" dirty="0"/>
              <a:t>De spørgsmål vi kan stille for at undersøge troværdigheden kan være: er det en første eller anden håndskilde, er den samtidig eller senere med begivenhederne, er kilden oprindeligt tænkt som offentlig eller hemmelig, er den repræsentativ og har afsender kvalificeret viden og indsigt.</a:t>
            </a:r>
          </a:p>
          <a:p>
            <a:endParaRPr lang="da-DK" dirty="0"/>
          </a:p>
        </p:txBody>
      </p:sp>
    </p:spTree>
    <p:extLst>
      <p:ext uri="{BB962C8B-B14F-4D97-AF65-F5344CB8AC3E}">
        <p14:creationId xmlns:p14="http://schemas.microsoft.com/office/powerpoint/2010/main" val="315528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94B4728-2831-D880-A173-54E8860C84F5}"/>
              </a:ext>
            </a:extLst>
          </p:cNvPr>
          <p:cNvSpPr>
            <a:spLocks noGrp="1"/>
          </p:cNvSpPr>
          <p:nvPr>
            <p:ph type="title"/>
          </p:nvPr>
        </p:nvSpPr>
        <p:spPr>
          <a:xfrm>
            <a:off x="838200" y="668377"/>
            <a:ext cx="10515600" cy="1325563"/>
          </a:xfrm>
        </p:spPr>
        <p:txBody>
          <a:bodyPr>
            <a:normAutofit/>
          </a:bodyPr>
          <a:lstStyle/>
          <a:p>
            <a:r>
              <a:rPr lang="da-DK" dirty="0"/>
              <a:t>Børnearbejde i Danmark</a:t>
            </a:r>
          </a:p>
        </p:txBody>
      </p:sp>
      <p:sp>
        <p:nvSpPr>
          <p:cNvPr id="3" name="Pladsholder til indhold 2">
            <a:extLst>
              <a:ext uri="{FF2B5EF4-FFF2-40B4-BE49-F238E27FC236}">
                <a16:creationId xmlns:a16="http://schemas.microsoft.com/office/drawing/2014/main" id="{362F2251-8FFF-BD94-3FC2-5355CAB4D1E2}"/>
              </a:ext>
            </a:extLst>
          </p:cNvPr>
          <p:cNvSpPr>
            <a:spLocks noGrp="1"/>
          </p:cNvSpPr>
          <p:nvPr>
            <p:ph sz="half" idx="1"/>
          </p:nvPr>
        </p:nvSpPr>
        <p:spPr>
          <a:xfrm>
            <a:off x="838200" y="2177456"/>
            <a:ext cx="5097780" cy="3795748"/>
          </a:xfrm>
        </p:spPr>
        <p:txBody>
          <a:bodyPr>
            <a:normAutofit fontScale="92500" lnSpcReduction="10000"/>
          </a:bodyPr>
          <a:lstStyle/>
          <a:p>
            <a:r>
              <a:rPr lang="da-DK" sz="2000" dirty="0"/>
              <a:t>Alle læser artiklen: </a:t>
            </a:r>
            <a:r>
              <a:rPr lang="da-DK" sz="2000" b="0" i="0" dirty="0">
                <a:effectLst/>
                <a:latin typeface="AUPassataBold"/>
              </a:rPr>
              <a:t>Regulering af børnearbejdet i København, 1873-1919</a:t>
            </a:r>
          </a:p>
          <a:p>
            <a:pPr lvl="1"/>
            <a:r>
              <a:rPr lang="da-DK" sz="2000" dirty="0">
                <a:hlinkClick r:id="rId3"/>
              </a:rPr>
              <a:t>https://danmarkshistorien.dk/vis/materiale/regulering-af-boernearbejdet-i-koebenhavn-1873-1919</a:t>
            </a:r>
            <a:endParaRPr lang="da-DK" sz="2000" dirty="0"/>
          </a:p>
          <a:p>
            <a:r>
              <a:rPr lang="da-DK" sz="2000" dirty="0"/>
              <a:t>Gruppearbejde: Vælg en kilde fra kildeoversigten, som I vil foretage en kildekritisk analyse af. </a:t>
            </a:r>
          </a:p>
          <a:p>
            <a:pPr marL="0" indent="0">
              <a:buNone/>
            </a:pPr>
            <a:endParaRPr lang="da-DK" sz="2000" dirty="0"/>
          </a:p>
          <a:p>
            <a:r>
              <a:rPr lang="da-DK" sz="2000" dirty="0"/>
              <a:t>Før I går i gang, skal jeres valg godkendes af undertegnede.</a:t>
            </a:r>
          </a:p>
        </p:txBody>
      </p:sp>
      <p:sp>
        <p:nvSpPr>
          <p:cNvPr id="4" name="Pladsholder til indhold 3">
            <a:extLst>
              <a:ext uri="{FF2B5EF4-FFF2-40B4-BE49-F238E27FC236}">
                <a16:creationId xmlns:a16="http://schemas.microsoft.com/office/drawing/2014/main" id="{5187B514-CF6E-F48E-A3E7-3541C80FD4EB}"/>
              </a:ext>
            </a:extLst>
          </p:cNvPr>
          <p:cNvSpPr>
            <a:spLocks noGrp="1"/>
          </p:cNvSpPr>
          <p:nvPr>
            <p:ph sz="half" idx="2"/>
          </p:nvPr>
        </p:nvSpPr>
        <p:spPr>
          <a:xfrm>
            <a:off x="6256020" y="2177456"/>
            <a:ext cx="5097780" cy="3795748"/>
          </a:xfrm>
        </p:spPr>
        <p:txBody>
          <a:bodyPr>
            <a:normAutofit fontScale="92500" lnSpcReduction="10000"/>
          </a:bodyPr>
          <a:lstStyle/>
          <a:p>
            <a:r>
              <a:rPr lang="da-DK" sz="1500" dirty="0"/>
              <a:t>Kildekritisk analyse:</a:t>
            </a:r>
          </a:p>
          <a:p>
            <a:pPr marL="742950" lvl="1" indent="-285750">
              <a:spcAft>
                <a:spcPts val="800"/>
              </a:spcAft>
              <a:tabLst>
                <a:tab pos="914400" algn="l"/>
              </a:tabLst>
            </a:pPr>
            <a:r>
              <a:rPr lang="da-DK" sz="1500" kern="100" dirty="0">
                <a:effectLst/>
                <a:latin typeface="Calibri" panose="020F0502020204030204" pitchFamily="34" charset="0"/>
                <a:ea typeface="Calibri" panose="020F0502020204030204" pitchFamily="34" charset="0"/>
                <a:cs typeface="Times New Roman" panose="02020603050405020304" pitchFamily="18" charset="0"/>
              </a:rPr>
              <a:t>Identificér kilden: Afsender, modtager, genre, tid, kontekst</a:t>
            </a:r>
          </a:p>
          <a:p>
            <a:pPr marL="742950" lvl="1" indent="-285750">
              <a:spcAft>
                <a:spcPts val="800"/>
              </a:spcAft>
              <a:tabLst>
                <a:tab pos="914400" algn="l"/>
              </a:tabLst>
            </a:pPr>
            <a:r>
              <a:rPr lang="da-DK" sz="1500" kern="100" dirty="0">
                <a:effectLst/>
                <a:latin typeface="Calibri" panose="020F0502020204030204" pitchFamily="34" charset="0"/>
                <a:ea typeface="Calibri" panose="020F0502020204030204" pitchFamily="34" charset="0"/>
                <a:cs typeface="Times New Roman" panose="02020603050405020304" pitchFamily="18" charset="0"/>
              </a:rPr>
              <a:t>Hvad står der i kilden?</a:t>
            </a:r>
          </a:p>
          <a:p>
            <a:pPr marL="742950" lvl="1" indent="-285750">
              <a:spcAft>
                <a:spcPts val="800"/>
              </a:spcAft>
              <a:tabLst>
                <a:tab pos="914400" algn="l"/>
              </a:tabLst>
            </a:pPr>
            <a:r>
              <a:rPr lang="da-DK" sz="1500" kern="100" dirty="0">
                <a:effectLst/>
                <a:latin typeface="Calibri" panose="020F0502020204030204" pitchFamily="34" charset="0"/>
                <a:ea typeface="Calibri" panose="020F0502020204030204" pitchFamily="34" charset="0"/>
                <a:cs typeface="Times New Roman" panose="02020603050405020304" pitchFamily="18" charset="0"/>
              </a:rPr>
              <a:t>Hvad er kildens formål og motiv? </a:t>
            </a:r>
          </a:p>
          <a:p>
            <a:pPr marL="742950" lvl="1" indent="-285750">
              <a:spcAft>
                <a:spcPts val="800"/>
              </a:spcAft>
              <a:tabLst>
                <a:tab pos="914400" algn="l"/>
              </a:tabLst>
            </a:pPr>
            <a:r>
              <a:rPr lang="da-DK" sz="1500" kern="100" dirty="0">
                <a:effectLst/>
                <a:latin typeface="Calibri" panose="020F0502020204030204" pitchFamily="34" charset="0"/>
                <a:ea typeface="Calibri" panose="020F0502020204030204" pitchFamily="34" charset="0"/>
                <a:cs typeface="Times New Roman" panose="02020603050405020304" pitchFamily="18" charset="0"/>
              </a:rPr>
              <a:t>Hvordan er kildens evne, mulighed og vilje til at tale sandt om emnet (troværdighed og kildens tendens)? </a:t>
            </a:r>
          </a:p>
          <a:p>
            <a:pPr marL="742950" lvl="1" indent="-285750">
              <a:spcAft>
                <a:spcPts val="800"/>
              </a:spcAft>
              <a:tabLst>
                <a:tab pos="914400" algn="l"/>
              </a:tabLst>
            </a:pPr>
            <a:r>
              <a:rPr lang="da-DK" sz="1500" kern="100" dirty="0">
                <a:effectLst/>
                <a:latin typeface="Calibri" panose="020F0502020204030204" pitchFamily="34" charset="0"/>
                <a:ea typeface="Calibri" panose="020F0502020204030204" pitchFamily="34" charset="0"/>
                <a:cs typeface="Times New Roman" panose="02020603050405020304" pitchFamily="18" charset="0"/>
              </a:rPr>
              <a:t>Hvad fortæller kilden os om fortiden? </a:t>
            </a:r>
            <a:r>
              <a:rPr lang="da-DK" sz="1500" i="1" kern="100" dirty="0">
                <a:effectLst/>
                <a:latin typeface="Calibri" panose="020F0502020204030204" pitchFamily="34" charset="0"/>
                <a:ea typeface="Calibri" panose="020F0502020204030204" pitchFamily="34" charset="0"/>
                <a:cs typeface="Times New Roman" panose="02020603050405020304" pitchFamily="18" charset="0"/>
              </a:rPr>
              <a:t>Her kan man opstille et spørgsmål/problemstilling, som kilden kan være med til at svare på.</a:t>
            </a:r>
          </a:p>
          <a:p>
            <a:pPr marL="742950" lvl="1" indent="-285750">
              <a:spcAft>
                <a:spcPts val="800"/>
              </a:spcAft>
              <a:tabLst>
                <a:tab pos="914400" algn="l"/>
              </a:tabLst>
            </a:pPr>
            <a:r>
              <a:rPr lang="da-DK" sz="1500" kern="100" dirty="0">
                <a:effectLst/>
                <a:latin typeface="Calibri" panose="020F0502020204030204" pitchFamily="34" charset="0"/>
                <a:ea typeface="Calibri" panose="020F0502020204030204" pitchFamily="34" charset="0"/>
                <a:cs typeface="Times New Roman" panose="02020603050405020304" pitchFamily="18" charset="0"/>
              </a:rPr>
              <a:t>Har I brugt kilden som levn eller beretning?</a:t>
            </a:r>
          </a:p>
          <a:p>
            <a:pPr marL="285750" indent="-285750">
              <a:spcAft>
                <a:spcPts val="800"/>
              </a:spcAft>
              <a:tabLst>
                <a:tab pos="914400" algn="l"/>
              </a:tabLst>
            </a:pPr>
            <a:r>
              <a:rPr lang="da-DK" sz="1500" kern="100" dirty="0">
                <a:latin typeface="Calibri" panose="020F0502020204030204" pitchFamily="34" charset="0"/>
                <a:ea typeface="Calibri" panose="020F0502020204030204" pitchFamily="34" charset="0"/>
                <a:cs typeface="Times New Roman" panose="02020603050405020304" pitchFamily="18" charset="0"/>
              </a:rPr>
              <a:t>Præsentation af jeres analyse i nye grupper (matrix). </a:t>
            </a:r>
          </a:p>
          <a:p>
            <a:pPr marL="742950" lvl="1" indent="-285750">
              <a:spcAft>
                <a:spcPts val="800"/>
              </a:spcAft>
              <a:tabLst>
                <a:tab pos="914400" algn="l"/>
              </a:tabLst>
            </a:pPr>
            <a:r>
              <a:rPr lang="da-DK" sz="1500" kern="100" dirty="0">
                <a:effectLst/>
                <a:latin typeface="Calibri" panose="020F0502020204030204" pitchFamily="34" charset="0"/>
                <a:ea typeface="Calibri" panose="020F0502020204030204" pitchFamily="34" charset="0"/>
                <a:cs typeface="Times New Roman" panose="02020603050405020304" pitchFamily="18" charset="0"/>
              </a:rPr>
              <a:t>Tag gerne lytte-noter til de andre gruppers præsentationer.</a:t>
            </a:r>
            <a:endParaRPr lang="da-DK" sz="1500" dirty="0"/>
          </a:p>
        </p:txBody>
      </p:sp>
    </p:spTree>
    <p:extLst>
      <p:ext uri="{BB962C8B-B14F-4D97-AF65-F5344CB8AC3E}">
        <p14:creationId xmlns:p14="http://schemas.microsoft.com/office/powerpoint/2010/main" val="2701316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A33112F-2A72-2F5E-6C3B-792F0600B2A9}"/>
              </a:ext>
            </a:extLst>
          </p:cNvPr>
          <p:cNvSpPr>
            <a:spLocks noGrp="1"/>
          </p:cNvSpPr>
          <p:nvPr>
            <p:ph type="title"/>
          </p:nvPr>
        </p:nvSpPr>
        <p:spPr/>
        <p:txBody>
          <a:bodyPr/>
          <a:lstStyle/>
          <a:p>
            <a:r>
              <a:rPr lang="da-DK" dirty="0"/>
              <a:t>Fælles opsamling</a:t>
            </a:r>
          </a:p>
        </p:txBody>
      </p:sp>
      <p:sp>
        <p:nvSpPr>
          <p:cNvPr id="8" name="Pladsholder til indhold 7">
            <a:extLst>
              <a:ext uri="{FF2B5EF4-FFF2-40B4-BE49-F238E27FC236}">
                <a16:creationId xmlns:a16="http://schemas.microsoft.com/office/drawing/2014/main" id="{C0FC9B8E-C827-718F-D9A8-5925FE65C694}"/>
              </a:ext>
            </a:extLst>
          </p:cNvPr>
          <p:cNvSpPr>
            <a:spLocks noGrp="1"/>
          </p:cNvSpPr>
          <p:nvPr>
            <p:ph idx="1"/>
          </p:nvPr>
        </p:nvSpPr>
        <p:spPr/>
        <p:txBody>
          <a:bodyPr/>
          <a:lstStyle/>
          <a:p>
            <a:r>
              <a:rPr lang="da-DK" dirty="0"/>
              <a:t>Hvad har I lært om børnearbejde i Danmark?</a:t>
            </a:r>
          </a:p>
        </p:txBody>
      </p:sp>
    </p:spTree>
    <p:extLst>
      <p:ext uri="{BB962C8B-B14F-4D97-AF65-F5344CB8AC3E}">
        <p14:creationId xmlns:p14="http://schemas.microsoft.com/office/powerpoint/2010/main" val="257633137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1140</TotalTime>
  <Words>585</Words>
  <Application>Microsoft Office PowerPoint</Application>
  <PresentationFormat>Widescreen</PresentationFormat>
  <Paragraphs>77</Paragraphs>
  <Slides>13</Slides>
  <Notes>2</Notes>
  <HiddenSlides>0</HiddenSlides>
  <MMClips>1</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13</vt:i4>
      </vt:variant>
    </vt:vector>
  </HeadingPairs>
  <TitlesOfParts>
    <vt:vector size="19" baseType="lpstr">
      <vt:lpstr>Arial</vt:lpstr>
      <vt:lpstr>AUPassataBold</vt:lpstr>
      <vt:lpstr>Calibri</vt:lpstr>
      <vt:lpstr>Calibri Light</vt:lpstr>
      <vt:lpstr>Publico text</vt:lpstr>
      <vt:lpstr>Office-tema</vt:lpstr>
      <vt:lpstr>Industrialiseringen</vt:lpstr>
      <vt:lpstr>Plan og formål</vt:lpstr>
      <vt:lpstr>Industrialiseringens anden fase</vt:lpstr>
      <vt:lpstr>Industrialiseringens konsekvenser (England/USA)</vt:lpstr>
      <vt:lpstr>Dagens lektie:  Sociale og politiske konsekvenser</vt:lpstr>
      <vt:lpstr>Industrialiseringens konsekvenser</vt:lpstr>
      <vt:lpstr>Industrialiseringens konsekvenser Børn i arbejde</vt:lpstr>
      <vt:lpstr>Plan</vt:lpstr>
      <vt:lpstr>Opsamling</vt:lpstr>
      <vt:lpstr>Marxistisk historiesyn (historisk materialisme)</vt:lpstr>
      <vt:lpstr>Kilder: Levn og beretning</vt:lpstr>
      <vt:lpstr>Børnearbejde i Danmark</vt:lpstr>
      <vt:lpstr>Fælles opsamling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Industrialiseringen</dc:title>
  <dc:creator>Anne Møller Hjortshøj</dc:creator>
  <cp:lastModifiedBy>Anne Møller Hjortshøj</cp:lastModifiedBy>
  <cp:revision>3</cp:revision>
  <dcterms:created xsi:type="dcterms:W3CDTF">2023-08-25T06:14:21Z</dcterms:created>
  <dcterms:modified xsi:type="dcterms:W3CDTF">2023-09-04T08:05:22Z</dcterms:modified>
</cp:coreProperties>
</file>