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</p:sldMasterIdLst>
  <p:notesMasterIdLst>
    <p:notesMasterId r:id="rId20"/>
  </p:notesMasterIdLst>
  <p:sldIdLst>
    <p:sldId id="256" r:id="rId3"/>
    <p:sldId id="265" r:id="rId4"/>
    <p:sldId id="260" r:id="rId5"/>
    <p:sldId id="283" r:id="rId6"/>
    <p:sldId id="266" r:id="rId7"/>
    <p:sldId id="264" r:id="rId8"/>
    <p:sldId id="257" r:id="rId9"/>
    <p:sldId id="286" r:id="rId10"/>
    <p:sldId id="290" r:id="rId11"/>
    <p:sldId id="287" r:id="rId12"/>
    <p:sldId id="291" r:id="rId13"/>
    <p:sldId id="292" r:id="rId14"/>
    <p:sldId id="293" r:id="rId15"/>
    <p:sldId id="288" r:id="rId16"/>
    <p:sldId id="289" r:id="rId17"/>
    <p:sldId id="284" r:id="rId18"/>
    <p:sldId id="285" r:id="rId19"/>
  </p:sldIdLst>
  <p:sldSz cx="9144000" cy="6858000" type="screen4x3"/>
  <p:notesSz cx="6858000" cy="9144000"/>
  <p:custDataLst>
    <p:custData r:id="rId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e Klejs Jørgensen" userId="4978c017-f7f0-4cbb-92d6-d85382b1f5af" providerId="ADAL" clId="{91717942-EE2E-4107-B4E8-616D6B399435}"/>
    <pc:docChg chg="custSel modSld">
      <pc:chgData name="Lotte Klejs Jørgensen" userId="4978c017-f7f0-4cbb-92d6-d85382b1f5af" providerId="ADAL" clId="{91717942-EE2E-4107-B4E8-616D6B399435}" dt="2021-04-15T10:10:24.200" v="14" actId="20577"/>
      <pc:docMkLst>
        <pc:docMk/>
      </pc:docMkLst>
      <pc:sldChg chg="modSp mod">
        <pc:chgData name="Lotte Klejs Jørgensen" userId="4978c017-f7f0-4cbb-92d6-d85382b1f5af" providerId="ADAL" clId="{91717942-EE2E-4107-B4E8-616D6B399435}" dt="2021-04-15T10:10:24.200" v="14" actId="20577"/>
        <pc:sldMkLst>
          <pc:docMk/>
          <pc:sldMk cId="0" sldId="286"/>
        </pc:sldMkLst>
        <pc:spChg chg="mod">
          <ac:chgData name="Lotte Klejs Jørgensen" userId="4978c017-f7f0-4cbb-92d6-d85382b1f5af" providerId="ADAL" clId="{91717942-EE2E-4107-B4E8-616D6B399435}" dt="2021-04-15T10:10:24.200" v="14" actId="20577"/>
          <ac:spMkLst>
            <pc:docMk/>
            <pc:sldMk cId="0" sldId="286"/>
            <ac:spMk id="3" creationId="{00000000-0000-0000-0000-000000000000}"/>
          </ac:spMkLst>
        </pc:spChg>
      </pc:sldChg>
    </pc:docChg>
  </pc:docChgLst>
  <pc:docChgLst>
    <pc:chgData name="Lotte Klejs Jørgensen" userId="4978c017-f7f0-4cbb-92d6-d85382b1f5af" providerId="ADAL" clId="{29112910-5FF3-48A5-9AA5-5949469C2038}"/>
    <pc:docChg chg="undo custSel addSld modSld">
      <pc:chgData name="Lotte Klejs Jørgensen" userId="4978c017-f7f0-4cbb-92d6-d85382b1f5af" providerId="ADAL" clId="{29112910-5FF3-48A5-9AA5-5949469C2038}" dt="2023-10-04T17:59:44.340" v="55" actId="20577"/>
      <pc:docMkLst>
        <pc:docMk/>
      </pc:docMkLst>
      <pc:sldChg chg="addSp delSp modSp new mod">
        <pc:chgData name="Lotte Klejs Jørgensen" userId="4978c017-f7f0-4cbb-92d6-d85382b1f5af" providerId="ADAL" clId="{29112910-5FF3-48A5-9AA5-5949469C2038}" dt="2023-10-04T17:59:44.340" v="55" actId="20577"/>
        <pc:sldMkLst>
          <pc:docMk/>
          <pc:sldMk cId="4008106627" sldId="290"/>
        </pc:sldMkLst>
        <pc:spChg chg="mod">
          <ac:chgData name="Lotte Klejs Jørgensen" userId="4978c017-f7f0-4cbb-92d6-d85382b1f5af" providerId="ADAL" clId="{29112910-5FF3-48A5-9AA5-5949469C2038}" dt="2023-10-04T17:58:06.836" v="19" actId="20577"/>
          <ac:spMkLst>
            <pc:docMk/>
            <pc:sldMk cId="4008106627" sldId="290"/>
            <ac:spMk id="2" creationId="{070AB69F-17D1-E833-A8B9-9CA45694BB1B}"/>
          </ac:spMkLst>
        </pc:spChg>
        <pc:spChg chg="mod">
          <ac:chgData name="Lotte Klejs Jørgensen" userId="4978c017-f7f0-4cbb-92d6-d85382b1f5af" providerId="ADAL" clId="{29112910-5FF3-48A5-9AA5-5949469C2038}" dt="2023-10-04T17:59:44.340" v="55" actId="20577"/>
          <ac:spMkLst>
            <pc:docMk/>
            <pc:sldMk cId="4008106627" sldId="290"/>
            <ac:spMk id="3" creationId="{73E1A788-5744-F749-321B-348D612C298D}"/>
          </ac:spMkLst>
        </pc:spChg>
        <pc:spChg chg="add del">
          <ac:chgData name="Lotte Klejs Jørgensen" userId="4978c017-f7f0-4cbb-92d6-d85382b1f5af" providerId="ADAL" clId="{29112910-5FF3-48A5-9AA5-5949469C2038}" dt="2023-10-04T17:58:53.853" v="21"/>
          <ac:spMkLst>
            <pc:docMk/>
            <pc:sldMk cId="4008106627" sldId="290"/>
            <ac:spMk id="5" creationId="{F422DA1E-29D1-B1BD-E826-31098CDF0B22}"/>
          </ac:spMkLst>
        </pc:spChg>
        <pc:spChg chg="add del">
          <ac:chgData name="Lotte Klejs Jørgensen" userId="4978c017-f7f0-4cbb-92d6-d85382b1f5af" providerId="ADAL" clId="{29112910-5FF3-48A5-9AA5-5949469C2038}" dt="2023-10-04T17:59:00.987" v="23"/>
          <ac:spMkLst>
            <pc:docMk/>
            <pc:sldMk cId="4008106627" sldId="290"/>
            <ac:spMk id="6" creationId="{D23A7AEE-A38F-AA7D-FCE0-B8384F4F3239}"/>
          </ac:spMkLst>
        </pc:spChg>
        <pc:picChg chg="add del">
          <ac:chgData name="Lotte Klejs Jørgensen" userId="4978c017-f7f0-4cbb-92d6-d85382b1f5af" providerId="ADAL" clId="{29112910-5FF3-48A5-9AA5-5949469C2038}" dt="2023-10-04T17:58:53.853" v="21"/>
          <ac:picMkLst>
            <pc:docMk/>
            <pc:sldMk cId="4008106627" sldId="290"/>
            <ac:picMk id="1026" creationId="{F933E584-AF3B-9610-1235-F769DBC1C906}"/>
          </ac:picMkLst>
        </pc:picChg>
        <pc:picChg chg="add del">
          <ac:chgData name="Lotte Klejs Jørgensen" userId="4978c017-f7f0-4cbb-92d6-d85382b1f5af" providerId="ADAL" clId="{29112910-5FF3-48A5-9AA5-5949469C2038}" dt="2023-10-04T17:59:00.987" v="23"/>
          <ac:picMkLst>
            <pc:docMk/>
            <pc:sldMk cId="4008106627" sldId="290"/>
            <ac:picMk id="1028" creationId="{26070DFD-383A-A769-53D0-0222B71E2705}"/>
          </ac:picMkLst>
        </pc:picChg>
      </pc:sldChg>
    </pc:docChg>
  </pc:docChgLst>
  <pc:docChgLst>
    <pc:chgData name="Lotte Klejs Jørgensen" userId="4978c017-f7f0-4cbb-92d6-d85382b1f5af" providerId="ADAL" clId="{1214159E-99B8-446C-BAA0-BFADB341BCEA}"/>
    <pc:docChg chg="custSel addSld modSld">
      <pc:chgData name="Lotte Klejs Jørgensen" userId="4978c017-f7f0-4cbb-92d6-d85382b1f5af" providerId="ADAL" clId="{1214159E-99B8-446C-BAA0-BFADB341BCEA}" dt="2024-10-25T07:28:16.167" v="11"/>
      <pc:docMkLst>
        <pc:docMk/>
      </pc:docMkLst>
      <pc:sldChg chg="modSp mod">
        <pc:chgData name="Lotte Klejs Jørgensen" userId="4978c017-f7f0-4cbb-92d6-d85382b1f5af" providerId="ADAL" clId="{1214159E-99B8-446C-BAA0-BFADB341BCEA}" dt="2024-10-25T07:28:09.141" v="10" actId="27636"/>
        <pc:sldMkLst>
          <pc:docMk/>
          <pc:sldMk cId="0" sldId="287"/>
        </pc:sldMkLst>
        <pc:spChg chg="mod">
          <ac:chgData name="Lotte Klejs Jørgensen" userId="4978c017-f7f0-4cbb-92d6-d85382b1f5af" providerId="ADAL" clId="{1214159E-99B8-446C-BAA0-BFADB341BCEA}" dt="2024-10-25T07:28:09.141" v="10" actId="27636"/>
          <ac:spMkLst>
            <pc:docMk/>
            <pc:sldMk cId="0" sldId="287"/>
            <ac:spMk id="3" creationId="{00000000-0000-0000-0000-000000000000}"/>
          </ac:spMkLst>
        </pc:spChg>
      </pc:sldChg>
      <pc:sldChg chg="modSp new mod">
        <pc:chgData name="Lotte Klejs Jørgensen" userId="4978c017-f7f0-4cbb-92d6-d85382b1f5af" providerId="ADAL" clId="{1214159E-99B8-446C-BAA0-BFADB341BCEA}" dt="2024-10-25T07:27:43.291" v="3"/>
        <pc:sldMkLst>
          <pc:docMk/>
          <pc:sldMk cId="1115818651" sldId="291"/>
        </pc:sldMkLst>
        <pc:spChg chg="mod">
          <ac:chgData name="Lotte Klejs Jørgensen" userId="4978c017-f7f0-4cbb-92d6-d85382b1f5af" providerId="ADAL" clId="{1214159E-99B8-446C-BAA0-BFADB341BCEA}" dt="2024-10-25T07:27:43.291" v="3"/>
          <ac:spMkLst>
            <pc:docMk/>
            <pc:sldMk cId="1115818651" sldId="291"/>
            <ac:spMk id="3" creationId="{83B45ABF-8043-8CA9-34D3-9969F80EE106}"/>
          </ac:spMkLst>
        </pc:spChg>
      </pc:sldChg>
      <pc:sldChg chg="modSp new mod">
        <pc:chgData name="Lotte Klejs Jørgensen" userId="4978c017-f7f0-4cbb-92d6-d85382b1f5af" providerId="ADAL" clId="{1214159E-99B8-446C-BAA0-BFADB341BCEA}" dt="2024-10-25T07:27:58.278" v="7"/>
        <pc:sldMkLst>
          <pc:docMk/>
          <pc:sldMk cId="3258155198" sldId="292"/>
        </pc:sldMkLst>
        <pc:spChg chg="mod">
          <ac:chgData name="Lotte Klejs Jørgensen" userId="4978c017-f7f0-4cbb-92d6-d85382b1f5af" providerId="ADAL" clId="{1214159E-99B8-446C-BAA0-BFADB341BCEA}" dt="2024-10-25T07:27:58.278" v="7"/>
          <ac:spMkLst>
            <pc:docMk/>
            <pc:sldMk cId="3258155198" sldId="292"/>
            <ac:spMk id="3" creationId="{C33BBE3E-BA5B-248E-B2F3-B7B3D794D811}"/>
          </ac:spMkLst>
        </pc:spChg>
      </pc:sldChg>
      <pc:sldChg chg="modSp new mod">
        <pc:chgData name="Lotte Klejs Jørgensen" userId="4978c017-f7f0-4cbb-92d6-d85382b1f5af" providerId="ADAL" clId="{1214159E-99B8-446C-BAA0-BFADB341BCEA}" dt="2024-10-25T07:28:16.167" v="11"/>
        <pc:sldMkLst>
          <pc:docMk/>
          <pc:sldMk cId="2742838341" sldId="293"/>
        </pc:sldMkLst>
        <pc:spChg chg="mod">
          <ac:chgData name="Lotte Klejs Jørgensen" userId="4978c017-f7f0-4cbb-92d6-d85382b1f5af" providerId="ADAL" clId="{1214159E-99B8-446C-BAA0-BFADB341BCEA}" dt="2024-10-25T07:28:16.167" v="11"/>
          <ac:spMkLst>
            <pc:docMk/>
            <pc:sldMk cId="2742838341" sldId="293"/>
            <ac:spMk id="3" creationId="{F558E7FF-754E-0863-4188-42DD0111016C}"/>
          </ac:spMkLst>
        </pc:spChg>
      </pc:sldChg>
    </pc:docChg>
  </pc:docChgLst>
  <pc:docChgLst>
    <pc:chgData name="Lotte Klejs Jørgensen" userId="4978c017-f7f0-4cbb-92d6-d85382b1f5af" providerId="ADAL" clId="{C686BFBD-A3DA-46DB-A2A0-68EADB64F3ED}"/>
    <pc:docChg chg="modSld sldOrd">
      <pc:chgData name="Lotte Klejs Jørgensen" userId="4978c017-f7f0-4cbb-92d6-d85382b1f5af" providerId="ADAL" clId="{C686BFBD-A3DA-46DB-A2A0-68EADB64F3ED}" dt="2022-10-10T10:42:44.175" v="3"/>
      <pc:docMkLst>
        <pc:docMk/>
      </pc:docMkLst>
      <pc:sldChg chg="ord">
        <pc:chgData name="Lotte Klejs Jørgensen" userId="4978c017-f7f0-4cbb-92d6-d85382b1f5af" providerId="ADAL" clId="{C686BFBD-A3DA-46DB-A2A0-68EADB64F3ED}" dt="2022-10-10T10:42:44.175" v="3"/>
        <pc:sldMkLst>
          <pc:docMk/>
          <pc:sldMk cId="0" sldId="284"/>
        </pc:sldMkLst>
      </pc:sldChg>
      <pc:sldChg chg="ord">
        <pc:chgData name="Lotte Klejs Jørgensen" userId="4978c017-f7f0-4cbb-92d6-d85382b1f5af" providerId="ADAL" clId="{C686BFBD-A3DA-46DB-A2A0-68EADB64F3ED}" dt="2022-10-10T10:42:41.974" v="1"/>
        <pc:sldMkLst>
          <pc:docMk/>
          <pc:sldMk cId="0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3DA2-44BB-4A4C-8098-4DC3F9F14436}" type="datetimeFigureOut">
              <a:rPr lang="da-DK" smtClean="0"/>
              <a:pPr/>
              <a:t>25-10-2024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A1BD8-8F63-4943-B510-5D20A5E0E8B7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519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Samuel Beckett: 1953</a:t>
            </a:r>
          </a:p>
          <a:p>
            <a:r>
              <a:rPr lang="da-DK" dirty="0"/>
              <a:t>Estragon og Vladimir</a:t>
            </a:r>
            <a:r>
              <a:rPr lang="da-DK" baseline="0" dirty="0"/>
              <a:t> venter på </a:t>
            </a:r>
            <a:r>
              <a:rPr lang="da-DK" baseline="0" dirty="0" err="1"/>
              <a:t>Godot</a:t>
            </a:r>
            <a:r>
              <a:rPr lang="da-DK" baseline="0" dirty="0"/>
              <a:t>. De befinder sig i et eksistentielt vakuum – tomhed (ordet ”</a:t>
            </a:r>
            <a:r>
              <a:rPr lang="da-DK" baseline="0" dirty="0" err="1"/>
              <a:t>Nothing</a:t>
            </a:r>
            <a:r>
              <a:rPr lang="da-DK" baseline="0" dirty="0"/>
              <a:t>” gentages og alt er ligegyldigt! Selv da den ene taber bukserne – han opdager det ikke). Drengen genkender heller ikke Vladimir – han eksisterer ikke. 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A1BD8-8F63-4943-B510-5D20A5E0E8B7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A1BD8-8F63-4943-B510-5D20A5E0E8B7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ktangel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ktangel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ktangel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ktangel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Afrundet rektangel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Afrundet rektangel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ktangel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0441DB5-F7EF-4329-B02D-2030358F7A9E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da-DK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9EA20-C54C-493A-854E-347F64CA2389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9432-13D2-4476-8114-115DE6B5FFF6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1E8A-4BC8-4947-B4AC-4C8D3895513F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26" name="Pladsholder til dato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13E5A0-A414-40BA-8956-75ECB2913883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27" name="Pladsholder til diasnumm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8" name="Pladsholder til sidefod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C55CA30-E26D-4FE3-97E0-E50FE1A92731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8654-AFDD-40EA-818D-68B53F37AE75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4F9-20F3-4976-9861-2A89C28A3FE5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CDE8-91D0-4F73-B46A-73922F746212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BE25-821E-45DD-931E-B2C8E9341DA4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1870-03F3-4981-A359-6406B8DBDAEE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ktangel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ktangel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ktangel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ktangel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Afrundet rektangel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Afrundet rektangel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ktangel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ktangel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ktangel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ktangel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ktangel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ktangel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45D96E6-C37A-42CE-8436-38C28FA2BB9F}" type="datetime1">
              <a:rPr lang="da-DK" smtClean="0"/>
              <a:pPr/>
              <a:t>25-10-2024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da-DK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7B22E55-99ED-45A8-A24C-56A188608E1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4M0iojAIfU0&amp;feature=relate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82Pz_kHuPk&amp;feature=relate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NR=1&amp;v=vUfsgsFtgF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youtube.com/watch?NR=1&amp;v=vUfsgsFtgF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Eksistentiel psykologi</a:t>
            </a:r>
          </a:p>
        </p:txBody>
      </p:sp>
      <p:pic>
        <p:nvPicPr>
          <p:cNvPr id="3" name="Picture 2" descr="C:\Users\Administrator\Desktop\Sart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632"/>
            <a:ext cx="2067713" cy="2814387"/>
          </a:xfrm>
          <a:prstGeom prst="rect">
            <a:avLst/>
          </a:prstGeom>
          <a:noFill/>
        </p:spPr>
      </p:pic>
      <p:pic>
        <p:nvPicPr>
          <p:cNvPr id="4" name="Picture 2" descr="C:\Users\Administrato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16632"/>
            <a:ext cx="2273176" cy="2808312"/>
          </a:xfrm>
          <a:prstGeom prst="rect">
            <a:avLst/>
          </a:prstGeom>
          <a:noFill/>
        </p:spPr>
      </p:pic>
      <p:pic>
        <p:nvPicPr>
          <p:cNvPr id="6" name="Billede 5" descr="frankl-barbed-wi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16632"/>
            <a:ext cx="1869827" cy="2792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Imens i ser klippet – tænk over om:</a:t>
            </a:r>
          </a:p>
          <a:p>
            <a:pPr lvl="1"/>
            <a:r>
              <a:rPr lang="da-DK" dirty="0"/>
              <a:t>…vi er mere lykkelige i Danmark end i andre lande? – Og hvad har det at gøre med eksistentiel psykologi?</a:t>
            </a:r>
          </a:p>
          <a:p>
            <a:pPr lvl="1">
              <a:buNone/>
            </a:pPr>
            <a:endParaRPr lang="da-DK" dirty="0"/>
          </a:p>
          <a:p>
            <a:r>
              <a:rPr lang="da-DK" dirty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http://www.youtube.com/watch?v=4M0iojAIfU0&amp;feature=related</a:t>
            </a:r>
            <a:r>
              <a:rPr lang="da-DK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”Vi venter på </a:t>
            </a:r>
            <a:r>
              <a:rPr lang="da-DK" dirty="0" err="1"/>
              <a:t>Godot</a:t>
            </a:r>
            <a:r>
              <a:rPr lang="da-DK" dirty="0"/>
              <a:t>” </a:t>
            </a:r>
            <a:br>
              <a:rPr lang="da-DK" dirty="0"/>
            </a:br>
            <a:r>
              <a:rPr lang="da-DK" dirty="0"/>
              <a:t>(</a:t>
            </a:r>
            <a:r>
              <a:rPr lang="da-DK" dirty="0" err="1"/>
              <a:t>Waiting</a:t>
            </a:r>
            <a:r>
              <a:rPr lang="da-DK" dirty="0"/>
              <a:t> for </a:t>
            </a:r>
            <a:r>
              <a:rPr lang="da-DK" dirty="0" err="1"/>
              <a:t>Godot</a:t>
            </a:r>
            <a:r>
              <a:rPr lang="da-DK" dirty="0"/>
              <a:t>)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Imens du ser klippet – tænk over:</a:t>
            </a:r>
          </a:p>
          <a:p>
            <a:pPr lvl="1"/>
            <a:r>
              <a:rPr lang="da-DK" dirty="0"/>
              <a:t>…hvad klippet har at gøre med eksistentiel psykologi? Hvordan er stemningen?</a:t>
            </a:r>
          </a:p>
          <a:p>
            <a:pPr lvl="1"/>
            <a:r>
              <a:rPr lang="da-DK" dirty="0"/>
              <a:t>…om titlen har en symbolsk betydning</a:t>
            </a:r>
          </a:p>
          <a:p>
            <a:r>
              <a:rPr lang="da-DK" dirty="0"/>
              <a:t>Bagefter: Sum med sidemand om det…</a:t>
            </a:r>
          </a:p>
          <a:p>
            <a:endParaRPr lang="en-US" u="sng" dirty="0">
              <a:hlinkClick r:id="rId3"/>
            </a:endParaRPr>
          </a:p>
          <a:p>
            <a:r>
              <a:rPr lang="en-US" u="sng" dirty="0">
                <a:hlinkClick r:id="rId3"/>
              </a:rPr>
              <a:t>http://www.youtube.com/watch?v=k82Pz_kHuPk&amp;feature=related</a:t>
            </a:r>
            <a:endParaRPr lang="en-US" u="sng" dirty="0"/>
          </a:p>
          <a:p>
            <a:endParaRPr lang="da-DK" dirty="0"/>
          </a:p>
          <a:p>
            <a:pPr>
              <a:buNone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Meningsløsheden…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Sum med sidemanden:</a:t>
            </a:r>
          </a:p>
          <a:p>
            <a:pPr lvl="1"/>
            <a:r>
              <a:rPr lang="da-DK" dirty="0"/>
              <a:t>Hvad er det som </a:t>
            </a:r>
            <a:r>
              <a:rPr lang="da-DK" dirty="0" err="1"/>
              <a:t>Frankl</a:t>
            </a:r>
            <a:r>
              <a:rPr lang="da-DK" dirty="0"/>
              <a:t> kalder ”Det eksistentielle </a:t>
            </a:r>
            <a:r>
              <a:rPr lang="da-DK" dirty="0" err="1"/>
              <a:t>vacuum</a:t>
            </a:r>
            <a:r>
              <a:rPr lang="da-DK" dirty="0"/>
              <a:t>” og hvad mener han med dette?</a:t>
            </a:r>
          </a:p>
          <a:p>
            <a:pPr lvl="1"/>
            <a:r>
              <a:rPr lang="da-DK" dirty="0"/>
              <a:t>Hvad mener han med, at vi flygter fra det? Hvorfor gør vi det? Og hvordan gør vi?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da-DK" dirty="0"/>
              <a:t>Hvor støder vi ind i denne meningsløshed?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Ved sorg og tab</a:t>
            </a:r>
          </a:p>
          <a:p>
            <a:r>
              <a:rPr lang="da-DK" dirty="0"/>
              <a:t>Når man står på kanten til voksenlivet</a:t>
            </a:r>
          </a:p>
          <a:p>
            <a:r>
              <a:rPr lang="da-DK" dirty="0"/>
              <a:t>Forældrene der ser sine børn flytte hjemmefra</a:t>
            </a:r>
          </a:p>
          <a:p>
            <a:r>
              <a:rPr lang="da-DK" dirty="0"/>
              <a:t>Dagligdagsting kan føles hule</a:t>
            </a:r>
          </a:p>
          <a:p>
            <a:pPr>
              <a:buNone/>
            </a:pPr>
            <a:endParaRPr lang="da-DK" dirty="0"/>
          </a:p>
          <a:p>
            <a:r>
              <a:rPr lang="da-DK" b="1" dirty="0"/>
              <a:t>OBS: Det er i konfrontationen med meningsløsheden at vi kan finde mening!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Eksistentialisme 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…handler om hvad? </a:t>
            </a:r>
          </a:p>
          <a:p>
            <a:endParaRPr lang="da-DK" dirty="0"/>
          </a:p>
          <a:p>
            <a:pPr lvl="0"/>
            <a:r>
              <a:rPr lang="da-DK" dirty="0"/>
              <a:t>At eksistere = at stå frem, at dukke op, at komme til stede (latin: ex = ud, </a:t>
            </a:r>
            <a:r>
              <a:rPr lang="da-DK" dirty="0" err="1"/>
              <a:t>sistere</a:t>
            </a:r>
            <a:r>
              <a:rPr lang="da-DK" dirty="0"/>
              <a:t> = stille sig) </a:t>
            </a:r>
          </a:p>
          <a:p>
            <a:r>
              <a:rPr lang="da-DK" dirty="0"/>
              <a:t>Hvad det vil sige at være menneske</a:t>
            </a:r>
          </a:p>
          <a:p>
            <a:r>
              <a:rPr lang="da-DK" dirty="0"/>
              <a:t>At tilværelsen er absurd og meningsløs</a:t>
            </a:r>
          </a:p>
          <a:p>
            <a:r>
              <a:rPr lang="da-DK" dirty="0"/>
              <a:t>Mennesket har frihed til at skabe sit eget liv</a:t>
            </a:r>
          </a:p>
          <a:p>
            <a:r>
              <a:rPr lang="da-DK" dirty="0"/>
              <a:t>Man er ikke determineret af det ubevidste (som psykoanalysen) eller miljøet (som behaviorismen)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Eksistentiel psykologi 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…handler om hvad?</a:t>
            </a:r>
          </a:p>
          <a:p>
            <a:endParaRPr lang="da-DK" dirty="0"/>
          </a:p>
          <a:p>
            <a:pPr lvl="0"/>
            <a:r>
              <a:rPr lang="da-DK" dirty="0"/>
              <a:t>Eksistentiel psykologi er den gren af psykologien som beskæftiger sig direkte med de store </a:t>
            </a:r>
            <a:r>
              <a:rPr lang="da-DK" dirty="0" err="1"/>
              <a:t>livsspørgsmål</a:t>
            </a:r>
            <a:endParaRPr lang="da-DK" dirty="0"/>
          </a:p>
          <a:p>
            <a:r>
              <a:rPr lang="da-DK" dirty="0"/>
              <a:t>Er påvirket af eksistentialismen – en filosofisk retning. Efter 1. verdenskrig – der stilles spørgsmål til eksistensen</a:t>
            </a:r>
          </a:p>
          <a:p>
            <a:pPr lvl="0"/>
            <a:r>
              <a:rPr lang="da-DK" dirty="0"/>
              <a:t>Fokus er på den situation et menneske aktuelt lever i  - vs. psykoanalysen (barndommen)</a:t>
            </a:r>
          </a:p>
          <a:p>
            <a:r>
              <a:rPr lang="da-DK" dirty="0"/>
              <a:t>Man ligger stor vægt på individets vilje og selvbestemmelse</a:t>
            </a:r>
          </a:p>
          <a:p>
            <a:pPr lvl="0"/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og intro til lektionen	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9512" y="2249424"/>
            <a:ext cx="8784976" cy="4325112"/>
          </a:xfrm>
        </p:spPr>
        <p:txBody>
          <a:bodyPr>
            <a:normAutofit/>
          </a:bodyPr>
          <a:lstStyle/>
          <a:p>
            <a:r>
              <a:rPr lang="da-DK" sz="2400" b="1" dirty="0"/>
              <a:t>Forløb: Det gode liv</a:t>
            </a:r>
          </a:p>
          <a:p>
            <a:r>
              <a:rPr lang="da-DK" sz="2600" dirty="0"/>
              <a:t>Vi har snakket om;</a:t>
            </a:r>
          </a:p>
          <a:p>
            <a:pPr>
              <a:buNone/>
            </a:pPr>
            <a:r>
              <a:rPr lang="da-DK" sz="2600" dirty="0"/>
              <a:t>	- Diverse teorier om identitetsdannelse i det senmoderne samfund (</a:t>
            </a:r>
            <a:r>
              <a:rPr lang="da-DK" sz="2600" dirty="0" err="1"/>
              <a:t>Giddens</a:t>
            </a:r>
            <a:r>
              <a:rPr lang="da-DK" sz="2600" dirty="0"/>
              <a:t>, </a:t>
            </a:r>
            <a:r>
              <a:rPr lang="da-DK" sz="2600" dirty="0" err="1"/>
              <a:t>Gergen</a:t>
            </a:r>
            <a:r>
              <a:rPr lang="da-DK" sz="2600" dirty="0"/>
              <a:t>, </a:t>
            </a:r>
            <a:r>
              <a:rPr lang="da-DK" sz="2600" dirty="0" err="1"/>
              <a:t>Riesmann</a:t>
            </a:r>
            <a:r>
              <a:rPr lang="da-DK" sz="2600" dirty="0"/>
              <a:t> og </a:t>
            </a:r>
            <a:r>
              <a:rPr lang="da-DK" sz="2600" dirty="0" err="1"/>
              <a:t>Erikson</a:t>
            </a:r>
            <a:r>
              <a:rPr lang="da-DK" sz="2600" dirty="0"/>
              <a:t>)</a:t>
            </a:r>
          </a:p>
          <a:p>
            <a:pPr>
              <a:buNone/>
            </a:pPr>
            <a:r>
              <a:rPr lang="da-DK" sz="2600" dirty="0"/>
              <a:t>	- Meningen med livet og hvordan vores valg (som der er mange af i senmoderniteten) påvirker vores identitetsdannelse/tilhørsforhold ifølge Sartre, </a:t>
            </a:r>
            <a:r>
              <a:rPr lang="da-DK" sz="2600" dirty="0" err="1"/>
              <a:t>Frankl</a:t>
            </a:r>
            <a:r>
              <a:rPr lang="da-DK" sz="2600" dirty="0"/>
              <a:t>, </a:t>
            </a:r>
            <a:r>
              <a:rPr lang="da-DK" sz="2600" dirty="0" err="1"/>
              <a:t>Maslow</a:t>
            </a:r>
            <a:r>
              <a:rPr lang="da-DK" sz="2600" dirty="0"/>
              <a:t> og </a:t>
            </a:r>
            <a:r>
              <a:rPr lang="da-DK" sz="2600" dirty="0" err="1"/>
              <a:t>Csiks</a:t>
            </a:r>
            <a:r>
              <a:rPr lang="da-DK" sz="2600" dirty="0"/>
              <a:t> (Eksistentiel og humanistisk psykologis syn på meningen med livet)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AB69F-17D1-E833-A8B9-9CA45694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Speeddating….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E1A788-5744-F749-321B-348D612C2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Hej jeg hedder … og mit gen </a:t>
            </a:r>
            <a:r>
              <a:rPr lang="da-DK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map</a:t>
            </a:r>
            <a:r>
              <a:rPr lang="da-DK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siger jeg er en introvert grubler… dertil har jeg en pessimistisk forklaringsstil og i øvrigt er jeg i svær grad indlært hjælpeløs med udpræget selvdestruktiv undgåelsesadfærd… desuden er jeg ængsteligt tilknyttet… og mit </a:t>
            </a:r>
            <a:r>
              <a:rPr lang="da-DK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epigenom</a:t>
            </a:r>
            <a:r>
              <a:rPr lang="da-DK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er præget af et miljø fyldt med </a:t>
            </a:r>
            <a:r>
              <a:rPr lang="da-DK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toxiner</a:t>
            </a:r>
            <a:r>
              <a:rPr lang="da-DK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og stress… og dig?</a:t>
            </a:r>
          </a:p>
          <a:p>
            <a:r>
              <a:rPr lang="da-DK" dirty="0">
                <a:solidFill>
                  <a:srgbClr val="050505"/>
                </a:solidFill>
                <a:latin typeface="Segoe UI Historic" panose="020B0502040204020203" pitchFamily="34" charset="0"/>
              </a:rPr>
              <a:t>:O)</a:t>
            </a:r>
          </a:p>
          <a:p>
            <a:r>
              <a:rPr lang="da-DK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Neeeej</a:t>
            </a:r>
            <a:r>
              <a:rPr lang="da-DK" dirty="0">
                <a:solidFill>
                  <a:srgbClr val="050505"/>
                </a:solidFill>
                <a:latin typeface="Segoe UI Historic" panose="020B0502040204020203" pitchFamily="34" charset="0"/>
              </a:rPr>
              <a:t>….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FF8823-9536-9930-99C4-21F77B32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8106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Speeddating… redegørelse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a-DK" dirty="0"/>
              <a:t>Spørgsmål til lektien</a:t>
            </a:r>
          </a:p>
          <a:p>
            <a:r>
              <a:rPr lang="da-DK" dirty="0"/>
              <a:t>1. Hvad siger </a:t>
            </a:r>
            <a:r>
              <a:rPr lang="da-DK" dirty="0" err="1"/>
              <a:t>Frankl</a:t>
            </a:r>
            <a:r>
              <a:rPr lang="da-DK" dirty="0"/>
              <a:t> til det med at finde en mening med livet?</a:t>
            </a:r>
          </a:p>
          <a:p>
            <a:r>
              <a:rPr lang="da-DK" dirty="0"/>
              <a:t>2. Hvad er selvrealisering – jeres egen definition/vurdering? 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FD8890-9C23-BAB5-DDDC-138B59D1B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B45ABF-8043-8CA9-34D3-9969F80EE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3. Hvordan adskiller </a:t>
            </a:r>
            <a:r>
              <a:rPr lang="da-DK" dirty="0" err="1"/>
              <a:t>Frankls</a:t>
            </a:r>
            <a:r>
              <a:rPr lang="da-DK" dirty="0"/>
              <a:t> opfattelse af selvrealisering sig fra den I kender?</a:t>
            </a:r>
          </a:p>
          <a:p>
            <a:r>
              <a:rPr lang="da-DK" dirty="0"/>
              <a:t>4. Hvilke 3 grundlæggende værdier gør livet meningsfuldt og værd at leve ifølge </a:t>
            </a:r>
            <a:r>
              <a:rPr lang="da-DK" dirty="0" err="1"/>
              <a:t>Frankl</a:t>
            </a:r>
            <a:r>
              <a:rPr lang="da-DK" dirty="0"/>
              <a:t>?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6991411-B769-0029-BD51-1839FC09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818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D77F9F-9EB0-0A08-F6E1-7E869E69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3BBE3E-BA5B-248E-B2F3-B7B3D794D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5. Kan vi holde os til en af værdierne for at få fuld værdi i vores liv?</a:t>
            </a:r>
          </a:p>
          <a:p>
            <a:r>
              <a:rPr lang="da-DK" dirty="0"/>
              <a:t>6. Hvad er i fokus i den humanistiske psykologi?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E449ED7-6E7C-2C9A-3E32-EF227300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8155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4B33F-F46D-45DC-C953-3FD4C952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58E7FF-754E-0863-4188-42DD01110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7. Hvad kritiserer den humanistiske psykologi behaviorismen og psykoanalysen for?</a:t>
            </a:r>
          </a:p>
          <a:p>
            <a:r>
              <a:rPr lang="da-DK" dirty="0"/>
              <a:t>8. Hvad er forskellen på eksistentiel og </a:t>
            </a:r>
            <a:r>
              <a:rPr lang="da-DK" dirty="0" err="1"/>
              <a:t>humanisitisk</a:t>
            </a:r>
            <a:r>
              <a:rPr lang="da-DK" dirty="0"/>
              <a:t> psykologi?</a:t>
            </a:r>
          </a:p>
          <a:p>
            <a:r>
              <a:rPr lang="da-DK" dirty="0"/>
              <a:t>9. Forklar Maslows behovshierarki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DBF4FC8-B84C-D7DC-F5C0-711631AF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2838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Diskussion af meningen med tilværelsen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Ved egen plads:</a:t>
            </a:r>
          </a:p>
          <a:p>
            <a:r>
              <a:rPr lang="da-DK" dirty="0"/>
              <a:t>Diskuter om meningen med tilværelsen er noget vi frit og aktivt selv vælger, som Sartre mener eller om det er noget der kommer til os i form af opgaver og særlige værdier i tilværelsen som </a:t>
            </a:r>
            <a:r>
              <a:rPr lang="da-DK" dirty="0" err="1"/>
              <a:t>Frankl</a:t>
            </a:r>
            <a:r>
              <a:rPr lang="da-DK" dirty="0"/>
              <a:t> (og </a:t>
            </a:r>
            <a:r>
              <a:rPr lang="da-DK" dirty="0" err="1"/>
              <a:t>Csiks</a:t>
            </a:r>
            <a:r>
              <a:rPr lang="da-DK" dirty="0"/>
              <a:t> og </a:t>
            </a:r>
            <a:r>
              <a:rPr lang="da-DK" dirty="0" err="1"/>
              <a:t>Maslow</a:t>
            </a:r>
            <a:r>
              <a:rPr lang="da-DK" dirty="0"/>
              <a:t>?) mener.</a:t>
            </a:r>
          </a:p>
          <a:p>
            <a:pPr lvl="1"/>
            <a:r>
              <a:rPr lang="da-DK" dirty="0"/>
              <a:t>(inden I kan diskutere skal I først afklare hvad Sartre mener, hvad </a:t>
            </a:r>
            <a:r>
              <a:rPr lang="da-DK" dirty="0" err="1"/>
              <a:t>Frankl</a:t>
            </a:r>
            <a:r>
              <a:rPr lang="da-DK" dirty="0"/>
              <a:t> mener og hvad </a:t>
            </a:r>
            <a:r>
              <a:rPr lang="da-DK" dirty="0" err="1"/>
              <a:t>Csiks</a:t>
            </a:r>
            <a:r>
              <a:rPr lang="da-DK" dirty="0"/>
              <a:t> mener (og evt. hvad </a:t>
            </a:r>
            <a:r>
              <a:rPr lang="da-DK" dirty="0" err="1"/>
              <a:t>Maslow</a:t>
            </a:r>
            <a:r>
              <a:rPr lang="da-DK" dirty="0"/>
              <a:t> mener))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>
                <a:sym typeface="Wingdings" pitchFamily="2" charset="2"/>
              </a:rPr>
              <a:t>Og husk: ”… skæbnen skal formes – hvor det er muligt – og bæres – hvor det er nødvendigt…”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Flow – </a:t>
            </a:r>
            <a:r>
              <a:rPr lang="da-DK" dirty="0" err="1"/>
              <a:t>Csikszentmihalyi</a:t>
            </a:r>
            <a:r>
              <a:rPr lang="da-DK" dirty="0"/>
              <a:t>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da-DK" dirty="0"/>
              <a:t>Anvendelse af begrebet flow:</a:t>
            </a:r>
            <a:endParaRPr lang="da-DK" dirty="0">
              <a:hlinkClick r:id="rId2"/>
            </a:endParaRPr>
          </a:p>
          <a:p>
            <a:r>
              <a:rPr lang="da-DK" dirty="0">
                <a:hlinkClick r:id="rId2"/>
              </a:rPr>
              <a:t>http://www.youtube.com/watch?NR=1&amp;v=vUfsgsFtgFs</a:t>
            </a:r>
            <a:endParaRPr lang="da-DK" dirty="0"/>
          </a:p>
          <a:p>
            <a:pPr>
              <a:buNone/>
            </a:pPr>
            <a:endParaRPr lang="da-DK" dirty="0"/>
          </a:p>
          <a:p>
            <a:r>
              <a:rPr lang="da-DK" dirty="0"/>
              <a:t>Hvad siger hun om mennesker der oplever flow jævnligt?</a:t>
            </a:r>
          </a:p>
          <a:p>
            <a:r>
              <a:rPr lang="da-DK" dirty="0"/>
              <a:t>Hvad kalder sportsfolk det?</a:t>
            </a:r>
          </a:p>
          <a:p>
            <a:r>
              <a:rPr lang="da-DK" dirty="0"/>
              <a:t>Hvad er problemet for amerikanske teenagere?</a:t>
            </a:r>
          </a:p>
          <a:p>
            <a:r>
              <a:rPr lang="da-DK" dirty="0"/>
              <a:t>Hvordan beskrives det at opleve flow? </a:t>
            </a:r>
          </a:p>
          <a:p>
            <a:r>
              <a:rPr lang="da-DK" dirty="0"/>
              <a:t>Hvordan oplever vi mere flow i hverdagen?</a:t>
            </a:r>
          </a:p>
          <a:p>
            <a:r>
              <a:rPr lang="da-DK" dirty="0"/>
              <a:t>Oplever nogle mere flow en andre? </a:t>
            </a:r>
          </a:p>
          <a:p>
            <a:r>
              <a:rPr lang="da-DK" dirty="0"/>
              <a:t>Kan man opdrages til at opleve flow?</a:t>
            </a:r>
          </a:p>
          <a:p>
            <a:r>
              <a:rPr lang="da-DK" dirty="0"/>
              <a:t>Har I oplevet flow?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a-DK" dirty="0"/>
              <a:t>I ’Dobbeltcirkler’ – redegørelse:</a:t>
            </a:r>
          </a:p>
          <a:p>
            <a:r>
              <a:rPr lang="da-DK" dirty="0"/>
              <a:t>Hvad er flow ifølge </a:t>
            </a:r>
            <a:r>
              <a:rPr lang="da-DK" dirty="0" err="1"/>
              <a:t>Csikszentmihalyi</a:t>
            </a:r>
            <a:r>
              <a:rPr lang="da-DK" dirty="0"/>
              <a:t> og hvordan er han kommet frem til teorien?</a:t>
            </a:r>
          </a:p>
          <a:p>
            <a:r>
              <a:rPr lang="da-DK" dirty="0"/>
              <a:t>Forklar diagrammet:</a:t>
            </a:r>
            <a:endParaRPr lang="da-DK" dirty="0">
              <a:hlinkClick r:id="rId2"/>
            </a:endParaRP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E55-99ED-45A8-A24C-56A188608E19}" type="slidenum">
              <a:rPr lang="da-DK" smtClean="0"/>
              <a:pPr/>
              <a:t>17</a:t>
            </a:fld>
            <a:endParaRPr lang="da-DK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Flow – </a:t>
            </a:r>
            <a:r>
              <a:rPr lang="da-DK" dirty="0" err="1"/>
              <a:t>Csikszentmihalyi</a:t>
            </a:r>
            <a:r>
              <a:rPr lang="da-DK" dirty="0"/>
              <a:t> </a:t>
            </a:r>
          </a:p>
        </p:txBody>
      </p:sp>
      <p:pic>
        <p:nvPicPr>
          <p:cNvPr id="6" name="Billede 5" descr="flow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573016"/>
            <a:ext cx="4211960" cy="3178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version>
  <revision id="1.1.53290.0"/>
</version>
</file>

<file path=customXml/itemProps1.xml><?xml version="1.0" encoding="utf-8"?>
<ds:datastoreItem xmlns:ds="http://schemas.openxmlformats.org/officeDocument/2006/customXml" ds:itemID="{356EDCC3-7BD5-4D31-8CB1-AC771A52FF0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802</TotalTime>
  <Words>893</Words>
  <Application>Microsoft Office PowerPoint</Application>
  <PresentationFormat>Skærmshow (4:3)</PresentationFormat>
  <Paragraphs>106</Paragraphs>
  <Slides>17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4" baseType="lpstr">
      <vt:lpstr>Calibri</vt:lpstr>
      <vt:lpstr>Georgia</vt:lpstr>
      <vt:lpstr>Segoe UI Historic</vt:lpstr>
      <vt:lpstr>Trebuchet MS</vt:lpstr>
      <vt:lpstr>Wingdings</vt:lpstr>
      <vt:lpstr>Wingdings 2</vt:lpstr>
      <vt:lpstr>Urban</vt:lpstr>
      <vt:lpstr>Eksistentiel psykologi</vt:lpstr>
      <vt:lpstr>PowerPoint-præsentation</vt:lpstr>
      <vt:lpstr>”Vi venter på Godot”  (Waiting for Godot)</vt:lpstr>
      <vt:lpstr>Meningsløsheden…</vt:lpstr>
      <vt:lpstr>Hvor støder vi ind i denne meningsløshed?</vt:lpstr>
      <vt:lpstr>Eksistentialisme </vt:lpstr>
      <vt:lpstr>Eksistentiel psykologi </vt:lpstr>
      <vt:lpstr>Opsamling og intro til lektionen </vt:lpstr>
      <vt:lpstr>Speeddating…. </vt:lpstr>
      <vt:lpstr>Speeddating… redegørelse</vt:lpstr>
      <vt:lpstr>PowerPoint-præsentation</vt:lpstr>
      <vt:lpstr>PowerPoint-præsentation</vt:lpstr>
      <vt:lpstr>PowerPoint-præsentation</vt:lpstr>
      <vt:lpstr>Diskussion af meningen med tilværelsen</vt:lpstr>
      <vt:lpstr>PowerPoint-præsentation</vt:lpstr>
      <vt:lpstr>Flow – Csikszentmihalyi </vt:lpstr>
      <vt:lpstr>Flow – Csikszentmihalyi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Identitet</dc:title>
  <dc:creator>Lotte Rasmussen</dc:creator>
  <cp:lastModifiedBy>Lotte Klejs Jørgensen</cp:lastModifiedBy>
  <cp:revision>25</cp:revision>
  <dcterms:created xsi:type="dcterms:W3CDTF">2011-03-28T18:26:48Z</dcterms:created>
  <dcterms:modified xsi:type="dcterms:W3CDTF">2024-10-25T07:28:27Z</dcterms:modified>
</cp:coreProperties>
</file>