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8" d="100"/>
          <a:sy n="78" d="100"/>
        </p:scale>
        <p:origin x="2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 Fisker Jensen" userId="87658549-d9d5-4837-a792-9c5089086bd1" providerId="ADAL" clId="{A5169CFC-5A32-4DA4-9297-10ABFD79C22A}"/>
    <pc:docChg chg="undo custSel addSld modSld">
      <pc:chgData name="Maj Fisker Jensen" userId="87658549-d9d5-4837-a792-9c5089086bd1" providerId="ADAL" clId="{A5169CFC-5A32-4DA4-9297-10ABFD79C22A}" dt="2021-04-26T18:47:57.288" v="131" actId="5793"/>
      <pc:docMkLst>
        <pc:docMk/>
      </pc:docMkLst>
      <pc:sldChg chg="modSp new mod">
        <pc:chgData name="Maj Fisker Jensen" userId="87658549-d9d5-4837-a792-9c5089086bd1" providerId="ADAL" clId="{A5169CFC-5A32-4DA4-9297-10ABFD79C22A}" dt="2021-04-26T18:47:57.288" v="131" actId="5793"/>
        <pc:sldMkLst>
          <pc:docMk/>
          <pc:sldMk cId="597987961" sldId="267"/>
        </pc:sldMkLst>
        <pc:spChg chg="mod">
          <ac:chgData name="Maj Fisker Jensen" userId="87658549-d9d5-4837-a792-9c5089086bd1" providerId="ADAL" clId="{A5169CFC-5A32-4DA4-9297-10ABFD79C22A}" dt="2021-04-26T18:47:32.743" v="53" actId="20577"/>
          <ac:spMkLst>
            <pc:docMk/>
            <pc:sldMk cId="597987961" sldId="267"/>
            <ac:spMk id="2" creationId="{3046717C-B485-4315-8897-EDFBBB162E0D}"/>
          </ac:spMkLst>
        </pc:spChg>
        <pc:spChg chg="mod">
          <ac:chgData name="Maj Fisker Jensen" userId="87658549-d9d5-4837-a792-9c5089086bd1" providerId="ADAL" clId="{A5169CFC-5A32-4DA4-9297-10ABFD79C22A}" dt="2021-04-26T18:47:57.288" v="131" actId="5793"/>
          <ac:spMkLst>
            <pc:docMk/>
            <pc:sldMk cId="597987961" sldId="267"/>
            <ac:spMk id="3" creationId="{269431FC-0EBB-4D03-AC4A-2133352BE419}"/>
          </ac:spMkLst>
        </pc:spChg>
      </pc:sldChg>
    </pc:docChg>
  </pc:docChgLst>
  <pc:docChgLst>
    <pc:chgData name="Maj Fisker Jensen" userId="87658549-d9d5-4837-a792-9c5089086bd1" providerId="ADAL" clId="{BF9B30C3-DC5B-49BE-A6E2-E839853FF7AD}"/>
    <pc:docChg chg="custSel delSld modSld">
      <pc:chgData name="Maj Fisker Jensen" userId="87658549-d9d5-4837-a792-9c5089086bd1" providerId="ADAL" clId="{BF9B30C3-DC5B-49BE-A6E2-E839853FF7AD}" dt="2024-10-29T09:44:42.836" v="128" actId="20577"/>
      <pc:docMkLst>
        <pc:docMk/>
      </pc:docMkLst>
      <pc:sldChg chg="modSp mod">
        <pc:chgData name="Maj Fisker Jensen" userId="87658549-d9d5-4837-a792-9c5089086bd1" providerId="ADAL" clId="{BF9B30C3-DC5B-49BE-A6E2-E839853FF7AD}" dt="2024-10-27T20:19:27.418" v="0" actId="207"/>
        <pc:sldMkLst>
          <pc:docMk/>
          <pc:sldMk cId="2646487140" sldId="257"/>
        </pc:sldMkLst>
        <pc:spChg chg="mod">
          <ac:chgData name="Maj Fisker Jensen" userId="87658549-d9d5-4837-a792-9c5089086bd1" providerId="ADAL" clId="{BF9B30C3-DC5B-49BE-A6E2-E839853FF7AD}" dt="2024-10-27T20:19:27.418" v="0" actId="207"/>
          <ac:spMkLst>
            <pc:docMk/>
            <pc:sldMk cId="2646487140" sldId="257"/>
            <ac:spMk id="5" creationId="{00000000-0000-0000-0000-000000000000}"/>
          </ac:spMkLst>
        </pc:spChg>
      </pc:sldChg>
      <pc:sldChg chg="modSp mod">
        <pc:chgData name="Maj Fisker Jensen" userId="87658549-d9d5-4837-a792-9c5089086bd1" providerId="ADAL" clId="{BF9B30C3-DC5B-49BE-A6E2-E839853FF7AD}" dt="2024-10-29T07:46:23.347" v="117" actId="5793"/>
        <pc:sldMkLst>
          <pc:docMk/>
          <pc:sldMk cId="1658236089" sldId="261"/>
        </pc:sldMkLst>
        <pc:spChg chg="mod">
          <ac:chgData name="Maj Fisker Jensen" userId="87658549-d9d5-4837-a792-9c5089086bd1" providerId="ADAL" clId="{BF9B30C3-DC5B-49BE-A6E2-E839853FF7AD}" dt="2024-10-29T07:46:23.347" v="117" actId="5793"/>
          <ac:spMkLst>
            <pc:docMk/>
            <pc:sldMk cId="1658236089" sldId="261"/>
            <ac:spMk id="3" creationId="{00000000-0000-0000-0000-000000000000}"/>
          </ac:spMkLst>
        </pc:spChg>
      </pc:sldChg>
      <pc:sldChg chg="modSp mod">
        <pc:chgData name="Maj Fisker Jensen" userId="87658549-d9d5-4837-a792-9c5089086bd1" providerId="ADAL" clId="{BF9B30C3-DC5B-49BE-A6E2-E839853FF7AD}" dt="2024-10-29T09:44:42.836" v="128" actId="20577"/>
        <pc:sldMkLst>
          <pc:docMk/>
          <pc:sldMk cId="2843297863" sldId="262"/>
        </pc:sldMkLst>
        <pc:spChg chg="mod">
          <ac:chgData name="Maj Fisker Jensen" userId="87658549-d9d5-4837-a792-9c5089086bd1" providerId="ADAL" clId="{BF9B30C3-DC5B-49BE-A6E2-E839853FF7AD}" dt="2024-10-29T09:44:42.836" v="128" actId="20577"/>
          <ac:spMkLst>
            <pc:docMk/>
            <pc:sldMk cId="2843297863" sldId="262"/>
            <ac:spMk id="3" creationId="{00000000-0000-0000-0000-000000000000}"/>
          </ac:spMkLst>
        </pc:spChg>
      </pc:sldChg>
      <pc:sldChg chg="modSp mod">
        <pc:chgData name="Maj Fisker Jensen" userId="87658549-d9d5-4837-a792-9c5089086bd1" providerId="ADAL" clId="{BF9B30C3-DC5B-49BE-A6E2-E839853FF7AD}" dt="2024-10-29T07:43:44.571" v="102" actId="20577"/>
        <pc:sldMkLst>
          <pc:docMk/>
          <pc:sldMk cId="1293317892" sldId="266"/>
        </pc:sldMkLst>
        <pc:spChg chg="mod">
          <ac:chgData name="Maj Fisker Jensen" userId="87658549-d9d5-4837-a792-9c5089086bd1" providerId="ADAL" clId="{BF9B30C3-DC5B-49BE-A6E2-E839853FF7AD}" dt="2024-10-29T07:43:30.144" v="85" actId="20577"/>
          <ac:spMkLst>
            <pc:docMk/>
            <pc:sldMk cId="1293317892" sldId="266"/>
            <ac:spMk id="2" creationId="{CE65284F-EB54-41E1-8528-C0A1664DD711}"/>
          </ac:spMkLst>
        </pc:spChg>
        <pc:spChg chg="mod">
          <ac:chgData name="Maj Fisker Jensen" userId="87658549-d9d5-4837-a792-9c5089086bd1" providerId="ADAL" clId="{BF9B30C3-DC5B-49BE-A6E2-E839853FF7AD}" dt="2024-10-29T07:43:44.571" v="102" actId="20577"/>
          <ac:spMkLst>
            <pc:docMk/>
            <pc:sldMk cId="1293317892" sldId="266"/>
            <ac:spMk id="3" creationId="{4EFCB90B-C891-439E-AA65-6F7AA26480E0}"/>
          </ac:spMkLst>
        </pc:spChg>
      </pc:sldChg>
      <pc:sldChg chg="del">
        <pc:chgData name="Maj Fisker Jensen" userId="87658549-d9d5-4837-a792-9c5089086bd1" providerId="ADAL" clId="{BF9B30C3-DC5B-49BE-A6E2-E839853FF7AD}" dt="2024-10-27T20:26:08.438" v="62" actId="47"/>
        <pc:sldMkLst>
          <pc:docMk/>
          <pc:sldMk cId="597987961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9005-6DB9-42C0-8139-32D82814676E}" type="datetimeFigureOut">
              <a:rPr lang="da-DK" smtClean="0"/>
              <a:t>27-10-2024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F9E4-B6B4-4105-BC12-7A12E586021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733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9005-6DB9-42C0-8139-32D82814676E}" type="datetimeFigureOut">
              <a:rPr lang="da-DK" smtClean="0"/>
              <a:t>27-10-2024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F9E4-B6B4-4105-BC12-7A12E586021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5196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9005-6DB9-42C0-8139-32D82814676E}" type="datetimeFigureOut">
              <a:rPr lang="da-DK" smtClean="0"/>
              <a:t>27-10-2024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F9E4-B6B4-4105-BC12-7A12E586021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8469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9005-6DB9-42C0-8139-32D82814676E}" type="datetimeFigureOut">
              <a:rPr lang="da-DK" smtClean="0"/>
              <a:t>27-10-2024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F9E4-B6B4-4105-BC12-7A12E586021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2391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9005-6DB9-42C0-8139-32D82814676E}" type="datetimeFigureOut">
              <a:rPr lang="da-DK" smtClean="0"/>
              <a:t>27-10-2024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F9E4-B6B4-4105-BC12-7A12E586021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0108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9005-6DB9-42C0-8139-32D82814676E}" type="datetimeFigureOut">
              <a:rPr lang="da-DK" smtClean="0"/>
              <a:t>27-10-2024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F9E4-B6B4-4105-BC12-7A12E586021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294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9005-6DB9-42C0-8139-32D82814676E}" type="datetimeFigureOut">
              <a:rPr lang="da-DK" smtClean="0"/>
              <a:t>27-10-2024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F9E4-B6B4-4105-BC12-7A12E586021F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543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9005-6DB9-42C0-8139-32D82814676E}" type="datetimeFigureOut">
              <a:rPr lang="da-DK" smtClean="0"/>
              <a:t>27-10-2024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F9E4-B6B4-4105-BC12-7A12E586021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3916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9005-6DB9-42C0-8139-32D82814676E}" type="datetimeFigureOut">
              <a:rPr lang="da-DK" smtClean="0"/>
              <a:t>27-10-2024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F9E4-B6B4-4105-BC12-7A12E586021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019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9005-6DB9-42C0-8139-32D82814676E}" type="datetimeFigureOut">
              <a:rPr lang="da-DK" smtClean="0"/>
              <a:t>27-10-2024</a:t>
            </a:fld>
            <a:endParaRPr lang="da-D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F9E4-B6B4-4105-BC12-7A12E586021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9944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C759005-6DB9-42C0-8139-32D82814676E}" type="datetimeFigureOut">
              <a:rPr lang="da-DK" smtClean="0"/>
              <a:t>27-10-2024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F9E4-B6B4-4105-BC12-7A12E586021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7399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C759005-6DB9-42C0-8139-32D82814676E}" type="datetimeFigureOut">
              <a:rPr lang="da-DK" smtClean="0"/>
              <a:t>27-10-2024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CCAF9E4-B6B4-4105-BC12-7A12E586021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565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sammensatte verber 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/>
              <a:t>Hvad er det? </a:t>
            </a:r>
          </a:p>
        </p:txBody>
      </p:sp>
    </p:spTree>
    <p:extLst>
      <p:ext uri="{BB962C8B-B14F-4D97-AF65-F5344CB8AC3E}">
        <p14:creationId xmlns:p14="http://schemas.microsoft.com/office/powerpoint/2010/main" val="4023637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Fast sammensatte verber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De fast sammensatte verbers forstavelse er ubetonet:</a:t>
            </a:r>
          </a:p>
          <a:p>
            <a:pPr algn="ctr"/>
            <a:r>
              <a:rPr lang="da-DK" dirty="0" err="1"/>
              <a:t>Übersetzen</a:t>
            </a:r>
            <a:endParaRPr lang="da-DK" dirty="0"/>
          </a:p>
          <a:p>
            <a:pPr algn="ctr"/>
            <a:r>
              <a:rPr lang="da-DK" dirty="0" err="1"/>
              <a:t>Überrasschen</a:t>
            </a:r>
            <a:r>
              <a:rPr lang="da-DK" dirty="0"/>
              <a:t> </a:t>
            </a:r>
          </a:p>
          <a:p>
            <a:pPr algn="ctr"/>
            <a:r>
              <a:rPr lang="da-DK" dirty="0" err="1"/>
              <a:t>Wiederholen</a:t>
            </a:r>
            <a:r>
              <a:rPr lang="da-DK" dirty="0"/>
              <a:t>  </a:t>
            </a:r>
          </a:p>
          <a:p>
            <a:r>
              <a:rPr lang="da-DK" dirty="0"/>
              <a:t>Det betyder at forstavelsen altid står sammen med sit verbum. Både i helsætninger og i ledsætninger. </a:t>
            </a:r>
          </a:p>
          <a:p>
            <a:endParaRPr lang="da-DK" dirty="0"/>
          </a:p>
          <a:p>
            <a:r>
              <a:rPr lang="da-DK" dirty="0"/>
              <a:t>Der Mann </a:t>
            </a:r>
            <a:r>
              <a:rPr lang="da-DK" dirty="0" err="1"/>
              <a:t>übersetzt</a:t>
            </a:r>
            <a:r>
              <a:rPr lang="da-DK" dirty="0"/>
              <a:t> das Buch</a:t>
            </a:r>
          </a:p>
          <a:p>
            <a:r>
              <a:rPr lang="da-DK" dirty="0"/>
              <a:t>Der Mann sagt, </a:t>
            </a:r>
            <a:r>
              <a:rPr lang="da-DK" dirty="0" err="1"/>
              <a:t>dass</a:t>
            </a:r>
            <a:r>
              <a:rPr lang="da-DK" dirty="0"/>
              <a:t> er das Buch </a:t>
            </a:r>
            <a:r>
              <a:rPr lang="da-DK" dirty="0" err="1"/>
              <a:t>übersetzt</a:t>
            </a:r>
            <a:r>
              <a:rPr lang="da-DK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52418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Lav </a:t>
            </a:r>
            <a:r>
              <a:rPr lang="da-DK" dirty="0" err="1"/>
              <a:t>opg</a:t>
            </a:r>
            <a:r>
              <a:rPr lang="da-DK" dirty="0"/>
              <a:t> 3 +4 i alles in </a:t>
            </a:r>
            <a:r>
              <a:rPr lang="da-DK" dirty="0" err="1"/>
              <a:t>allem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3156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65284F-EB54-41E1-8528-C0A1664DD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Sammensatte verber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EFCB90B-C891-439E-AA65-6F7AA2648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1800" dirty="0"/>
              <a:t>…. Er verber, der er sat sammen med en forstavelse, som samtidig er et selvstændigt ord</a:t>
            </a:r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Gentage  </a:t>
            </a:r>
          </a:p>
          <a:p>
            <a:r>
              <a:rPr lang="da-DK" dirty="0"/>
              <a:t>Påklistre</a:t>
            </a:r>
          </a:p>
          <a:p>
            <a:r>
              <a:rPr lang="da-DK" dirty="0"/>
              <a:t>Ophæve</a:t>
            </a:r>
          </a:p>
          <a:p>
            <a:r>
              <a:rPr lang="da-DK" dirty="0"/>
              <a:t>Sammenføre</a:t>
            </a:r>
          </a:p>
        </p:txBody>
      </p:sp>
    </p:spTree>
    <p:extLst>
      <p:ext uri="{BB962C8B-B14F-4D97-AF65-F5344CB8AC3E}">
        <p14:creationId xmlns:p14="http://schemas.microsoft.com/office/powerpoint/2010/main" val="1293317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Sammensatte verber 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4024013"/>
          </a:xfrm>
        </p:spPr>
        <p:txBody>
          <a:bodyPr>
            <a:normAutofit/>
          </a:bodyPr>
          <a:lstStyle/>
          <a:p>
            <a:r>
              <a:rPr lang="da-DK" sz="2400" dirty="0"/>
              <a:t>…. Er verber, der er sat sammen med en forstavelse, som samtidig er et selvstændigt ord, f.eks. An, </a:t>
            </a:r>
            <a:r>
              <a:rPr lang="da-DK" sz="2400" dirty="0" err="1"/>
              <a:t>teil</a:t>
            </a:r>
            <a:r>
              <a:rPr lang="da-DK" sz="2400" dirty="0"/>
              <a:t>, </a:t>
            </a:r>
            <a:r>
              <a:rPr lang="da-DK" sz="2400" dirty="0" err="1"/>
              <a:t>auf</a:t>
            </a:r>
            <a:r>
              <a:rPr lang="da-DK" sz="2400" dirty="0"/>
              <a:t>, mit </a:t>
            </a:r>
          </a:p>
          <a:p>
            <a:endParaRPr lang="da-DK" sz="2400" dirty="0"/>
          </a:p>
          <a:p>
            <a:r>
              <a:rPr lang="da-DK" sz="2400" dirty="0" err="1"/>
              <a:t>Mitbringen</a:t>
            </a:r>
            <a:r>
              <a:rPr lang="da-DK" sz="2400" dirty="0"/>
              <a:t> ex. </a:t>
            </a:r>
          </a:p>
          <a:p>
            <a:endParaRPr lang="da-DK" sz="2400" dirty="0"/>
          </a:p>
          <a:p>
            <a:r>
              <a:rPr lang="da-DK" sz="2400" dirty="0"/>
              <a:t>Der findes </a:t>
            </a:r>
            <a:r>
              <a:rPr lang="da-DK" sz="2400" dirty="0">
                <a:solidFill>
                  <a:srgbClr val="FF0000"/>
                </a:solidFill>
              </a:rPr>
              <a:t>to slags </a:t>
            </a:r>
            <a:r>
              <a:rPr lang="da-DK" sz="2400" dirty="0"/>
              <a:t>sammensatte verber, afhængigt af trykfordelingen i verbet. </a:t>
            </a:r>
          </a:p>
          <a:p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2646487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To slags sammensatte verber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sz="2400" dirty="0"/>
              <a:t>Der findes to slags sammensatte verber, afhængigt af trykfordelingen i verbet.</a:t>
            </a:r>
          </a:p>
          <a:p>
            <a:pPr marL="0" indent="0">
              <a:buNone/>
            </a:pPr>
            <a:endParaRPr lang="da-DK" sz="2400" dirty="0"/>
          </a:p>
          <a:p>
            <a:pPr marL="342900" indent="-342900">
              <a:buAutoNum type="arabicParenR"/>
            </a:pPr>
            <a:r>
              <a:rPr lang="da-DK" sz="2400" dirty="0">
                <a:solidFill>
                  <a:srgbClr val="00B050"/>
                </a:solidFill>
              </a:rPr>
              <a:t>LØST sammensatte verber har en </a:t>
            </a:r>
            <a:r>
              <a:rPr lang="da-DK" sz="2400" u="sng" dirty="0">
                <a:solidFill>
                  <a:srgbClr val="00B050"/>
                </a:solidFill>
              </a:rPr>
              <a:t>betonet</a:t>
            </a:r>
            <a:r>
              <a:rPr lang="da-DK" sz="2400" dirty="0">
                <a:solidFill>
                  <a:srgbClr val="00B050"/>
                </a:solidFill>
              </a:rPr>
              <a:t> forstavelse  </a:t>
            </a:r>
          </a:p>
          <a:p>
            <a:pPr marL="0" indent="0">
              <a:buNone/>
            </a:pPr>
            <a:r>
              <a:rPr lang="da-DK" sz="2400" dirty="0">
                <a:solidFill>
                  <a:srgbClr val="00B050"/>
                </a:solidFill>
              </a:rPr>
              <a:t>	- </a:t>
            </a:r>
            <a:r>
              <a:rPr lang="da-DK" sz="2400" u="sng" dirty="0">
                <a:solidFill>
                  <a:srgbClr val="00B050"/>
                </a:solidFill>
              </a:rPr>
              <a:t>an</a:t>
            </a:r>
            <a:r>
              <a:rPr lang="da-DK" sz="2400" dirty="0">
                <a:solidFill>
                  <a:srgbClr val="00B050"/>
                </a:solidFill>
              </a:rPr>
              <a:t>kommen, </a:t>
            </a:r>
            <a:r>
              <a:rPr lang="da-DK" sz="2400" u="sng" dirty="0" err="1">
                <a:solidFill>
                  <a:srgbClr val="00B050"/>
                </a:solidFill>
              </a:rPr>
              <a:t>ein</a:t>
            </a:r>
            <a:r>
              <a:rPr lang="da-DK" sz="2400" dirty="0" err="1">
                <a:solidFill>
                  <a:srgbClr val="00B050"/>
                </a:solidFill>
              </a:rPr>
              <a:t>kaufen</a:t>
            </a:r>
            <a:r>
              <a:rPr lang="da-DK" sz="2400" dirty="0">
                <a:solidFill>
                  <a:srgbClr val="00B050"/>
                </a:solidFill>
              </a:rPr>
              <a:t>, </a:t>
            </a:r>
            <a:r>
              <a:rPr lang="da-DK" sz="2400" u="sng" dirty="0" err="1">
                <a:solidFill>
                  <a:srgbClr val="00B050"/>
                </a:solidFill>
              </a:rPr>
              <a:t>auf</a:t>
            </a:r>
            <a:r>
              <a:rPr lang="da-DK" sz="2400" dirty="0" err="1">
                <a:solidFill>
                  <a:srgbClr val="00B050"/>
                </a:solidFill>
              </a:rPr>
              <a:t>nehmen</a:t>
            </a:r>
            <a:endParaRPr lang="da-DK" sz="24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2400" dirty="0"/>
              <a:t>2) FAST sammensatte verber har en </a:t>
            </a:r>
            <a:r>
              <a:rPr lang="da-DK" sz="2400" u="sng" dirty="0"/>
              <a:t>ubetonet</a:t>
            </a:r>
            <a:r>
              <a:rPr lang="da-DK" sz="2400" dirty="0"/>
              <a:t> forstavelse</a:t>
            </a:r>
          </a:p>
          <a:p>
            <a:pPr marL="0" indent="0">
              <a:buNone/>
            </a:pPr>
            <a:r>
              <a:rPr lang="da-DK" sz="2400" dirty="0"/>
              <a:t>	- </a:t>
            </a:r>
            <a:r>
              <a:rPr lang="da-DK" sz="2400" dirty="0" err="1"/>
              <a:t>über</a:t>
            </a:r>
            <a:r>
              <a:rPr lang="da-DK" sz="2400" u="sng" dirty="0" err="1"/>
              <a:t>sehen</a:t>
            </a:r>
            <a:r>
              <a:rPr lang="da-DK" sz="2400" dirty="0"/>
              <a:t>, </a:t>
            </a:r>
            <a:r>
              <a:rPr lang="da-DK" sz="2400" dirty="0" err="1"/>
              <a:t>wieder</a:t>
            </a:r>
            <a:r>
              <a:rPr lang="da-DK" sz="2400" u="sng" dirty="0" err="1"/>
              <a:t>holen</a:t>
            </a:r>
            <a:r>
              <a:rPr lang="da-DK" sz="2400" dirty="0"/>
              <a:t>, </a:t>
            </a:r>
            <a:r>
              <a:rPr lang="da-DK" sz="2400" dirty="0" err="1"/>
              <a:t>unter</a:t>
            </a:r>
            <a:r>
              <a:rPr lang="da-DK" sz="2400" u="sng" dirty="0" err="1"/>
              <a:t>suchen</a:t>
            </a:r>
            <a:r>
              <a:rPr lang="da-DK" sz="2400" dirty="0"/>
              <a:t> </a:t>
            </a:r>
          </a:p>
          <a:p>
            <a:endParaRPr lang="da-DK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559269"/>
              </p:ext>
            </p:extLst>
          </p:nvPr>
        </p:nvGraphicFramePr>
        <p:xfrm>
          <a:off x="9013371" y="2710543"/>
          <a:ext cx="2789162" cy="2530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9162">
                  <a:extLst>
                    <a:ext uri="{9D8B030D-6E8A-4147-A177-3AD203B41FA5}">
                      <a16:colId xmlns:a16="http://schemas.microsoft.com/office/drawing/2014/main" val="2585705942"/>
                    </a:ext>
                  </a:extLst>
                </a:gridCol>
              </a:tblGrid>
              <a:tr h="2530927">
                <a:tc>
                  <a:txBody>
                    <a:bodyPr/>
                    <a:lstStyle/>
                    <a:p>
                      <a:r>
                        <a:rPr lang="da-DK" sz="2000" dirty="0"/>
                        <a:t>OBS: Der er mange flere løst sammensatte end fast sammensatte verber!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231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987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verberne er sammensat har betydning for ordstillingen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800" dirty="0"/>
              <a:t>Ordstilling i løst sammensatte verber: </a:t>
            </a:r>
          </a:p>
          <a:p>
            <a:pPr marL="0" indent="0">
              <a:buNone/>
            </a:pPr>
            <a:r>
              <a:rPr lang="da-DK" dirty="0"/>
              <a:t>En løs forstavelse er betonet. Det betyder at den er stærk nok til at stå alene i en sætning uden at støtte sig til sit verbum. Den kan altså stå LØSREVET fra sit verbum.  Det gør den i HOVEDSÆTNINGER: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Er </a:t>
            </a:r>
            <a:r>
              <a:rPr lang="da-DK" dirty="0" err="1"/>
              <a:t>kauft</a:t>
            </a:r>
            <a:r>
              <a:rPr lang="da-DK" dirty="0"/>
              <a:t> immer alles </a:t>
            </a:r>
            <a:r>
              <a:rPr lang="da-DK" dirty="0" err="1"/>
              <a:t>ein</a:t>
            </a:r>
            <a:r>
              <a:rPr lang="da-DK" dirty="0"/>
              <a:t> </a:t>
            </a:r>
            <a:r>
              <a:rPr lang="da-DK" dirty="0">
                <a:sym typeface="Wingdings" panose="05000000000000000000" pitchFamily="2" charset="2"/>
              </a:rPr>
              <a:t> </a:t>
            </a:r>
            <a:r>
              <a:rPr lang="da-DK" dirty="0" err="1">
                <a:sym typeface="Wingdings" panose="05000000000000000000" pitchFamily="2" charset="2"/>
              </a:rPr>
              <a:t>einkaufen</a:t>
            </a:r>
            <a:endParaRPr lang="da-DK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a-DK" dirty="0">
                <a:sym typeface="Wingdings" panose="05000000000000000000" pitchFamily="2" charset="2"/>
              </a:rPr>
              <a:t>Er kam </a:t>
            </a:r>
            <a:r>
              <a:rPr lang="da-DK" dirty="0" err="1">
                <a:sym typeface="Wingdings" panose="05000000000000000000" pitchFamily="2" charset="2"/>
              </a:rPr>
              <a:t>um</a:t>
            </a:r>
            <a:r>
              <a:rPr lang="da-DK" dirty="0">
                <a:sym typeface="Wingdings" panose="05000000000000000000" pitchFamily="2" charset="2"/>
              </a:rPr>
              <a:t> 7 </a:t>
            </a:r>
            <a:r>
              <a:rPr lang="da-DK" dirty="0" err="1">
                <a:sym typeface="Wingdings" panose="05000000000000000000" pitchFamily="2" charset="2"/>
              </a:rPr>
              <a:t>Uhr</a:t>
            </a:r>
            <a:r>
              <a:rPr lang="da-DK" dirty="0">
                <a:sym typeface="Wingdings" panose="05000000000000000000" pitchFamily="2" charset="2"/>
              </a:rPr>
              <a:t> am </a:t>
            </a:r>
            <a:r>
              <a:rPr lang="da-DK" dirty="0" err="1">
                <a:sym typeface="Wingdings" panose="05000000000000000000" pitchFamily="2" charset="2"/>
              </a:rPr>
              <a:t>Bahnhof</a:t>
            </a:r>
            <a:r>
              <a:rPr lang="da-DK" dirty="0">
                <a:sym typeface="Wingdings" panose="05000000000000000000" pitchFamily="2" charset="2"/>
              </a:rPr>
              <a:t> an  ankommen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3072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Løst sammensatte verber i ledsætninger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/>
              <a:t>I ledsætningerne står den betonede forstavelse </a:t>
            </a:r>
            <a:r>
              <a:rPr lang="da-DK" sz="2400" u="sng" dirty="0"/>
              <a:t>sammen med sit verbum!!</a:t>
            </a:r>
          </a:p>
          <a:p>
            <a:endParaRPr lang="da-DK" sz="2400" u="sng" dirty="0"/>
          </a:p>
          <a:p>
            <a:r>
              <a:rPr lang="da-DK" sz="2400" u="sng" dirty="0"/>
              <a:t>Er sagt, </a:t>
            </a:r>
            <a:r>
              <a:rPr lang="da-DK" sz="2400" u="sng" dirty="0" err="1"/>
              <a:t>dass</a:t>
            </a:r>
            <a:r>
              <a:rPr lang="da-DK" sz="2400" u="sng" dirty="0"/>
              <a:t> er immer alles </a:t>
            </a:r>
            <a:r>
              <a:rPr lang="da-DK" sz="2400" u="sng" dirty="0" err="1"/>
              <a:t>einkauft</a:t>
            </a:r>
            <a:endParaRPr lang="da-DK" sz="2400" u="sng" dirty="0"/>
          </a:p>
          <a:p>
            <a:r>
              <a:rPr lang="da-DK" sz="2400" u="sng" dirty="0"/>
              <a:t>Du </a:t>
            </a:r>
            <a:r>
              <a:rPr lang="da-DK" sz="2400" u="sng" dirty="0" err="1"/>
              <a:t>sagst</a:t>
            </a:r>
            <a:r>
              <a:rPr lang="da-DK" sz="2400" u="sng" dirty="0"/>
              <a:t>, </a:t>
            </a:r>
            <a:r>
              <a:rPr lang="da-DK" sz="2400" u="sng" dirty="0" err="1"/>
              <a:t>dass</a:t>
            </a:r>
            <a:r>
              <a:rPr lang="da-DK" sz="2400" u="sng" dirty="0"/>
              <a:t> du </a:t>
            </a:r>
            <a:r>
              <a:rPr lang="da-DK" sz="2400" u="sng" dirty="0" err="1"/>
              <a:t>um</a:t>
            </a:r>
            <a:r>
              <a:rPr lang="da-DK" sz="2400" u="sng" dirty="0"/>
              <a:t> 7 </a:t>
            </a:r>
            <a:r>
              <a:rPr lang="da-DK" sz="2400" u="sng" dirty="0" err="1"/>
              <a:t>Uhr</a:t>
            </a:r>
            <a:r>
              <a:rPr lang="da-DK" sz="2400" u="sng" dirty="0"/>
              <a:t> am </a:t>
            </a:r>
            <a:r>
              <a:rPr lang="da-DK" sz="2400" u="sng" dirty="0" err="1"/>
              <a:t>Bahnhof</a:t>
            </a:r>
            <a:r>
              <a:rPr lang="da-DK" sz="2400" u="sng" dirty="0"/>
              <a:t> </a:t>
            </a:r>
            <a:r>
              <a:rPr lang="da-DK" sz="2400" u="sng" dirty="0" err="1"/>
              <a:t>ankommst</a:t>
            </a:r>
            <a:endParaRPr lang="da-DK" sz="2400" u="sng" dirty="0"/>
          </a:p>
          <a:p>
            <a:endParaRPr lang="da-DK" sz="2400" u="sng" dirty="0"/>
          </a:p>
          <a:p>
            <a:pPr marL="0" indent="0">
              <a:buNone/>
            </a:pPr>
            <a:endParaRPr lang="da-DK" u="sng" dirty="0"/>
          </a:p>
        </p:txBody>
      </p:sp>
    </p:spTree>
    <p:extLst>
      <p:ext uri="{BB962C8B-B14F-4D97-AF65-F5344CB8AC3E}">
        <p14:creationId xmlns:p14="http://schemas.microsoft.com/office/powerpoint/2010/main" val="962319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Lav </a:t>
            </a:r>
            <a:r>
              <a:rPr lang="da-DK" dirty="0" err="1"/>
              <a:t>Opg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800" dirty="0"/>
              <a:t>Lav opgave 1 + 2 i Alles in </a:t>
            </a:r>
            <a:r>
              <a:rPr lang="da-DK" sz="2800" dirty="0" err="1"/>
              <a:t>allem</a:t>
            </a:r>
            <a:r>
              <a:rPr lang="da-DK" sz="2800" dirty="0"/>
              <a:t>.  </a:t>
            </a:r>
            <a:r>
              <a:rPr lang="da-DK" sz="2800"/>
              <a:t>Side 76-77 </a:t>
            </a:r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2843297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Løst sammensatte verber : Perfektum Participium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sz="2400" dirty="0"/>
              <a:t>Den normale formel for perfektum participium er…?</a:t>
            </a:r>
          </a:p>
          <a:p>
            <a:pPr marL="0" indent="0">
              <a:buNone/>
            </a:pPr>
            <a:endParaRPr lang="da-DK" sz="2200" dirty="0"/>
          </a:p>
          <a:p>
            <a:endParaRPr lang="da-DK" sz="2400" dirty="0"/>
          </a:p>
          <a:p>
            <a:r>
              <a:rPr lang="da-DK" sz="2400" dirty="0"/>
              <a:t>Den ændres nu til </a:t>
            </a:r>
          </a:p>
          <a:p>
            <a:pPr marL="0" indent="0">
              <a:buNone/>
            </a:pPr>
            <a:r>
              <a:rPr lang="da-DK" sz="2400" dirty="0"/>
              <a:t>Forstavelse + ge + stamme + t/en</a:t>
            </a:r>
          </a:p>
          <a:p>
            <a:pPr marL="0" indent="0" algn="ctr">
              <a:buNone/>
            </a:pPr>
            <a:r>
              <a:rPr lang="da-DK" sz="2400" dirty="0"/>
              <a:t>Eks. Er hat 2 </a:t>
            </a:r>
            <a:r>
              <a:rPr lang="da-DK" sz="2400" dirty="0" err="1"/>
              <a:t>Blumen</a:t>
            </a:r>
            <a:r>
              <a:rPr lang="da-DK" sz="2400" dirty="0"/>
              <a:t> </a:t>
            </a:r>
            <a:r>
              <a:rPr lang="da-DK" sz="2400" dirty="0" err="1"/>
              <a:t>ein</a:t>
            </a:r>
            <a:r>
              <a:rPr lang="da-DK" sz="2400" dirty="0" err="1">
                <a:solidFill>
                  <a:srgbClr val="00B050"/>
                </a:solidFill>
              </a:rPr>
              <a:t>ge</a:t>
            </a:r>
            <a:r>
              <a:rPr lang="da-DK" sz="2400" dirty="0" err="1"/>
              <a:t>kauft</a:t>
            </a:r>
            <a:r>
              <a:rPr lang="da-DK" sz="2400" dirty="0"/>
              <a:t> </a:t>
            </a:r>
          </a:p>
          <a:p>
            <a:pPr marL="0" indent="0" algn="ctr">
              <a:buNone/>
            </a:pPr>
            <a:r>
              <a:rPr lang="da-DK" sz="2400" dirty="0"/>
              <a:t>Eks. Er </a:t>
            </a:r>
            <a:r>
              <a:rPr lang="da-DK" sz="2400" dirty="0" err="1"/>
              <a:t>ist</a:t>
            </a:r>
            <a:r>
              <a:rPr lang="da-DK" sz="2400" dirty="0"/>
              <a:t> </a:t>
            </a:r>
            <a:r>
              <a:rPr lang="da-DK" sz="2400" dirty="0" err="1"/>
              <a:t>Heute</a:t>
            </a:r>
            <a:r>
              <a:rPr lang="da-DK" sz="2400" dirty="0"/>
              <a:t> mit dem </a:t>
            </a:r>
            <a:r>
              <a:rPr lang="da-DK" sz="2400" dirty="0" err="1"/>
              <a:t>Zug</a:t>
            </a:r>
            <a:r>
              <a:rPr lang="da-DK" sz="2400" dirty="0"/>
              <a:t> an</a:t>
            </a:r>
            <a:r>
              <a:rPr lang="da-DK" sz="2400" dirty="0">
                <a:solidFill>
                  <a:srgbClr val="00B050"/>
                </a:solidFill>
              </a:rPr>
              <a:t>ge</a:t>
            </a:r>
            <a:r>
              <a:rPr lang="da-DK" sz="2400" dirty="0"/>
              <a:t>kommen</a:t>
            </a:r>
          </a:p>
        </p:txBody>
      </p:sp>
    </p:spTree>
    <p:extLst>
      <p:ext uri="{BB962C8B-B14F-4D97-AF65-F5344CB8AC3E}">
        <p14:creationId xmlns:p14="http://schemas.microsoft.com/office/powerpoint/2010/main" val="1658236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Infinitiv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Det samme princip gælder ved infinitiv. </a:t>
            </a:r>
          </a:p>
          <a:p>
            <a:r>
              <a:rPr lang="da-DK" dirty="0"/>
              <a:t>Her sættes ”</a:t>
            </a:r>
            <a:r>
              <a:rPr lang="da-DK" dirty="0" err="1"/>
              <a:t>zu</a:t>
            </a:r>
            <a:r>
              <a:rPr lang="da-DK" dirty="0"/>
              <a:t>” ind imellem forstavelsen og selve verbet</a:t>
            </a:r>
          </a:p>
          <a:p>
            <a:endParaRPr lang="da-DK" dirty="0"/>
          </a:p>
          <a:p>
            <a:r>
              <a:rPr lang="da-DK" dirty="0"/>
              <a:t>Eks. Er plant, alles am Freitag </a:t>
            </a:r>
            <a:r>
              <a:rPr lang="da-DK" dirty="0" err="1"/>
              <a:t>ein</a:t>
            </a:r>
            <a:r>
              <a:rPr lang="da-DK" dirty="0" err="1">
                <a:solidFill>
                  <a:srgbClr val="00B050"/>
                </a:solidFill>
              </a:rPr>
              <a:t>zu</a:t>
            </a:r>
            <a:r>
              <a:rPr lang="da-DK" dirty="0" err="1"/>
              <a:t>kafen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623444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Pakke</Template>
  <TotalTime>11741</TotalTime>
  <Words>389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Wingdings</vt:lpstr>
      <vt:lpstr>Parcel</vt:lpstr>
      <vt:lpstr>sammensatte verber </vt:lpstr>
      <vt:lpstr>Sammensatte verber</vt:lpstr>
      <vt:lpstr>Sammensatte verber </vt:lpstr>
      <vt:lpstr>To slags sammensatte verber </vt:lpstr>
      <vt:lpstr>Hvordan verberne er sammensat har betydning for ordstillingen </vt:lpstr>
      <vt:lpstr>Løst sammensatte verber i ledsætninger </vt:lpstr>
      <vt:lpstr>Lav Opg</vt:lpstr>
      <vt:lpstr>Løst sammensatte verber : Perfektum Participium </vt:lpstr>
      <vt:lpstr>Infinitiv </vt:lpstr>
      <vt:lpstr>Fast sammensatte verber</vt:lpstr>
      <vt:lpstr>Lav opg 3 +4 i alles in allem</vt:lpstr>
    </vt:vector>
  </TitlesOfParts>
  <Company>Stenhus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sammensatte verber</dc:title>
  <dc:creator>Maj Jensen</dc:creator>
  <cp:lastModifiedBy>Maj Fisker Jensen</cp:lastModifiedBy>
  <cp:revision>21</cp:revision>
  <dcterms:created xsi:type="dcterms:W3CDTF">2018-08-29T19:06:47Z</dcterms:created>
  <dcterms:modified xsi:type="dcterms:W3CDTF">2024-10-29T09:44:45Z</dcterms:modified>
</cp:coreProperties>
</file>