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864AF-6DCB-4D56-8252-B48AD301C3DF}" v="36" dt="2023-11-23T07:29:28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e Klejs Jørgensen" userId="4978c017-f7f0-4cbb-92d6-d85382b1f5af" providerId="ADAL" clId="{E31864AF-6DCB-4D56-8252-B48AD301C3DF}"/>
    <pc:docChg chg="custSel modSld">
      <pc:chgData name="Lotte Klejs Jørgensen" userId="4978c017-f7f0-4cbb-92d6-d85382b1f5af" providerId="ADAL" clId="{E31864AF-6DCB-4D56-8252-B48AD301C3DF}" dt="2023-11-23T07:29:28.343" v="66" actId="20577"/>
      <pc:docMkLst>
        <pc:docMk/>
      </pc:docMkLst>
      <pc:sldChg chg="modSp">
        <pc:chgData name="Lotte Klejs Jørgensen" userId="4978c017-f7f0-4cbb-92d6-d85382b1f5af" providerId="ADAL" clId="{E31864AF-6DCB-4D56-8252-B48AD301C3DF}" dt="2023-11-23T07:29:28.343" v="66" actId="20577"/>
        <pc:sldMkLst>
          <pc:docMk/>
          <pc:sldMk cId="1524624815" sldId="257"/>
        </pc:sldMkLst>
        <pc:graphicFrameChg chg="mod">
          <ac:chgData name="Lotte Klejs Jørgensen" userId="4978c017-f7f0-4cbb-92d6-d85382b1f5af" providerId="ADAL" clId="{E31864AF-6DCB-4D56-8252-B48AD301C3DF}" dt="2023-11-23T07:29:28.343" v="66" actId="20577"/>
          <ac:graphicFrameMkLst>
            <pc:docMk/>
            <pc:sldMk cId="1524624815" sldId="257"/>
            <ac:graphicFrameMk id="8" creationId="{565C3B88-3E45-6BBF-BB80-CBB8F9630692}"/>
          </ac:graphicFrameMkLst>
        </pc:graphicFrameChg>
      </pc:sldChg>
      <pc:sldChg chg="modSp mod">
        <pc:chgData name="Lotte Klejs Jørgensen" userId="4978c017-f7f0-4cbb-92d6-d85382b1f5af" providerId="ADAL" clId="{E31864AF-6DCB-4D56-8252-B48AD301C3DF}" dt="2023-11-23T07:28:19.033" v="32" actId="20577"/>
        <pc:sldMkLst>
          <pc:docMk/>
          <pc:sldMk cId="2251634007" sldId="259"/>
        </pc:sldMkLst>
        <pc:spChg chg="mod">
          <ac:chgData name="Lotte Klejs Jørgensen" userId="4978c017-f7f0-4cbb-92d6-d85382b1f5af" providerId="ADAL" clId="{E31864AF-6DCB-4D56-8252-B48AD301C3DF}" dt="2023-11-23T07:28:19.033" v="32" actId="20577"/>
          <ac:spMkLst>
            <pc:docMk/>
            <pc:sldMk cId="2251634007" sldId="259"/>
            <ac:spMk id="3" creationId="{885024D7-CD1C-4DC0-3EB9-4F182EBA5E1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dVUflz0HwUk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dVUflz0HwU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523D46-FEA8-4CF9-B2BF-869DF359AFA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125871-EE7A-4540-9B6A-E3CD57E352BD}">
      <dgm:prSet/>
      <dgm:spPr/>
      <dgm:t>
        <a:bodyPr/>
        <a:lstStyle/>
        <a:p>
          <a:r>
            <a:rPr lang="da-DK"/>
            <a:t>Fire typer</a:t>
          </a:r>
          <a:endParaRPr lang="en-US"/>
        </a:p>
      </dgm:t>
    </dgm:pt>
    <dgm:pt modelId="{92C18E44-CD8F-4534-A77B-61CFA923B10A}" type="parTrans" cxnId="{C7D838EF-8C83-4535-975B-F6E153A04F2B}">
      <dgm:prSet/>
      <dgm:spPr/>
      <dgm:t>
        <a:bodyPr/>
        <a:lstStyle/>
        <a:p>
          <a:endParaRPr lang="en-US"/>
        </a:p>
      </dgm:t>
    </dgm:pt>
    <dgm:pt modelId="{A5529C0C-2A55-4875-98E7-CFFFBD36ECBB}" type="sibTrans" cxnId="{C7D838EF-8C83-4535-975B-F6E153A04F2B}">
      <dgm:prSet/>
      <dgm:spPr/>
      <dgm:t>
        <a:bodyPr/>
        <a:lstStyle/>
        <a:p>
          <a:endParaRPr lang="en-US"/>
        </a:p>
      </dgm:t>
    </dgm:pt>
    <dgm:pt modelId="{35CF2E2D-BFDC-4A29-A617-D7B98523BC77}">
      <dgm:prSet/>
      <dgm:spPr/>
      <dgm:t>
        <a:bodyPr/>
        <a:lstStyle/>
        <a:p>
          <a:r>
            <a:rPr lang="da-DK" u="sng"/>
            <a:t>Vanrøgt</a:t>
          </a:r>
          <a:r>
            <a:rPr lang="da-DK"/>
            <a:t>: Når barnets behov ikke tilfredsstilles</a:t>
          </a:r>
          <a:endParaRPr lang="en-US"/>
        </a:p>
      </dgm:t>
    </dgm:pt>
    <dgm:pt modelId="{D4D88E59-3717-463F-93F1-2BC1E59801EB}" type="parTrans" cxnId="{C9F91320-F87E-4D2B-A8F1-4185477C8BB1}">
      <dgm:prSet/>
      <dgm:spPr/>
      <dgm:t>
        <a:bodyPr/>
        <a:lstStyle/>
        <a:p>
          <a:endParaRPr lang="en-US"/>
        </a:p>
      </dgm:t>
    </dgm:pt>
    <dgm:pt modelId="{A87338F1-3DA9-483A-A620-9127DBBF9A80}" type="sibTrans" cxnId="{C9F91320-F87E-4D2B-A8F1-4185477C8BB1}">
      <dgm:prSet/>
      <dgm:spPr/>
      <dgm:t>
        <a:bodyPr/>
        <a:lstStyle/>
        <a:p>
          <a:endParaRPr lang="en-US"/>
        </a:p>
      </dgm:t>
    </dgm:pt>
    <dgm:pt modelId="{67B19A9A-9244-46B6-9497-0A11A93369D2}">
      <dgm:prSet/>
      <dgm:spPr/>
      <dgm:t>
        <a:bodyPr/>
        <a:lstStyle/>
        <a:p>
          <a:r>
            <a:rPr lang="da-DK"/>
            <a:t>Fx: Mad, søvn, hygiejne, følelsesmæssig stimulering</a:t>
          </a:r>
          <a:endParaRPr lang="en-US"/>
        </a:p>
      </dgm:t>
    </dgm:pt>
    <dgm:pt modelId="{A477FC56-C7AC-403E-BCD4-39EF4CE95960}" type="parTrans" cxnId="{4C95B532-9C64-4661-B3D1-322810BD833E}">
      <dgm:prSet/>
      <dgm:spPr/>
      <dgm:t>
        <a:bodyPr/>
        <a:lstStyle/>
        <a:p>
          <a:endParaRPr lang="en-US"/>
        </a:p>
      </dgm:t>
    </dgm:pt>
    <dgm:pt modelId="{78F2EA45-D602-4B9C-90D0-CAA8860ED882}" type="sibTrans" cxnId="{4C95B532-9C64-4661-B3D1-322810BD833E}">
      <dgm:prSet/>
      <dgm:spPr/>
      <dgm:t>
        <a:bodyPr/>
        <a:lstStyle/>
        <a:p>
          <a:endParaRPr lang="en-US"/>
        </a:p>
      </dgm:t>
    </dgm:pt>
    <dgm:pt modelId="{B33347B5-6849-4B38-BA0F-07F0E0E727EB}">
      <dgm:prSet/>
      <dgm:spPr/>
      <dgm:t>
        <a:bodyPr/>
        <a:lstStyle/>
        <a:p>
          <a:r>
            <a:rPr lang="da-DK"/>
            <a:t>Kan også være i fostertilstanden: Mors alkoholindtag</a:t>
          </a:r>
          <a:endParaRPr lang="en-US"/>
        </a:p>
      </dgm:t>
    </dgm:pt>
    <dgm:pt modelId="{F4A51F09-3A6D-42BB-A7A3-5815D9D1E9C0}" type="parTrans" cxnId="{41B34134-806D-4E6E-BBE2-3E3710F4D120}">
      <dgm:prSet/>
      <dgm:spPr/>
      <dgm:t>
        <a:bodyPr/>
        <a:lstStyle/>
        <a:p>
          <a:endParaRPr lang="en-US"/>
        </a:p>
      </dgm:t>
    </dgm:pt>
    <dgm:pt modelId="{E605A848-F232-429E-88EF-02B23B50E8A2}" type="sibTrans" cxnId="{41B34134-806D-4E6E-BBE2-3E3710F4D120}">
      <dgm:prSet/>
      <dgm:spPr/>
      <dgm:t>
        <a:bodyPr/>
        <a:lstStyle/>
        <a:p>
          <a:endParaRPr lang="en-US"/>
        </a:p>
      </dgm:t>
    </dgm:pt>
    <dgm:pt modelId="{AC950868-6865-4DD3-AF2C-87D19B397DDE}">
      <dgm:prSet/>
      <dgm:spPr/>
      <dgm:t>
        <a:bodyPr/>
        <a:lstStyle/>
        <a:p>
          <a:r>
            <a:rPr lang="da-DK" u="sng"/>
            <a:t>Fysiske overgreb</a:t>
          </a:r>
          <a:r>
            <a:rPr lang="da-DK"/>
            <a:t>: Vold – når barnet lider skader pga. forældrenes behandling.</a:t>
          </a:r>
          <a:endParaRPr lang="en-US"/>
        </a:p>
      </dgm:t>
    </dgm:pt>
    <dgm:pt modelId="{21D2CDD0-222D-4E54-ACE0-F5BE0881218D}" type="parTrans" cxnId="{C301B82D-2A97-4DD3-AFDC-36B51AB817CD}">
      <dgm:prSet/>
      <dgm:spPr/>
      <dgm:t>
        <a:bodyPr/>
        <a:lstStyle/>
        <a:p>
          <a:endParaRPr lang="en-US"/>
        </a:p>
      </dgm:t>
    </dgm:pt>
    <dgm:pt modelId="{3BE9D403-E448-4740-8FC7-017FF3F3478C}" type="sibTrans" cxnId="{C301B82D-2A97-4DD3-AFDC-36B51AB817CD}">
      <dgm:prSet/>
      <dgm:spPr/>
      <dgm:t>
        <a:bodyPr/>
        <a:lstStyle/>
        <a:p>
          <a:endParaRPr lang="en-US"/>
        </a:p>
      </dgm:t>
    </dgm:pt>
    <dgm:pt modelId="{D64405D0-F898-4F15-AE58-3B9990C06369}">
      <dgm:prSet/>
      <dgm:spPr/>
      <dgm:t>
        <a:bodyPr/>
        <a:lstStyle/>
        <a:p>
          <a:r>
            <a:rPr lang="da-DK" u="sng"/>
            <a:t>Psykiske overgreb</a:t>
          </a:r>
          <a:r>
            <a:rPr lang="da-DK"/>
            <a:t>: Når forældrene fx giver barnet skylden eller har et negativt syn på barnet.</a:t>
          </a:r>
          <a:endParaRPr lang="en-US"/>
        </a:p>
      </dgm:t>
    </dgm:pt>
    <dgm:pt modelId="{C5DCCD77-F75B-4722-80B1-DCB8EDDD0BA8}" type="parTrans" cxnId="{542DF6B8-4CD9-4562-AADB-EAE3B14C2147}">
      <dgm:prSet/>
      <dgm:spPr/>
      <dgm:t>
        <a:bodyPr/>
        <a:lstStyle/>
        <a:p>
          <a:endParaRPr lang="en-US"/>
        </a:p>
      </dgm:t>
    </dgm:pt>
    <dgm:pt modelId="{8DE0021E-EE5B-411C-B511-1E8C1E19DA36}" type="sibTrans" cxnId="{542DF6B8-4CD9-4562-AADB-EAE3B14C2147}">
      <dgm:prSet/>
      <dgm:spPr/>
      <dgm:t>
        <a:bodyPr/>
        <a:lstStyle/>
        <a:p>
          <a:endParaRPr lang="en-US"/>
        </a:p>
      </dgm:t>
    </dgm:pt>
    <dgm:pt modelId="{BF1EFA05-3A59-4573-B116-C558A4676C7F}">
      <dgm:prSet/>
      <dgm:spPr/>
      <dgm:t>
        <a:bodyPr/>
        <a:lstStyle/>
        <a:p>
          <a:r>
            <a:rPr lang="da-DK"/>
            <a:t>Sværest at definere</a:t>
          </a:r>
          <a:endParaRPr lang="en-US"/>
        </a:p>
      </dgm:t>
    </dgm:pt>
    <dgm:pt modelId="{FF478B7D-B72F-4B16-82A4-0E32F1A79255}" type="parTrans" cxnId="{552A26D8-0F45-4ECE-8FD1-8BF643668CFF}">
      <dgm:prSet/>
      <dgm:spPr/>
      <dgm:t>
        <a:bodyPr/>
        <a:lstStyle/>
        <a:p>
          <a:endParaRPr lang="en-US"/>
        </a:p>
      </dgm:t>
    </dgm:pt>
    <dgm:pt modelId="{90AC1C88-B6C2-4E5D-9A33-218D89C58677}" type="sibTrans" cxnId="{552A26D8-0F45-4ECE-8FD1-8BF643668CFF}">
      <dgm:prSet/>
      <dgm:spPr/>
      <dgm:t>
        <a:bodyPr/>
        <a:lstStyle/>
        <a:p>
          <a:endParaRPr lang="en-US"/>
        </a:p>
      </dgm:t>
    </dgm:pt>
    <dgm:pt modelId="{B79E4CD6-AD33-43C9-85B7-DCBB36DA054A}">
      <dgm:prSet/>
      <dgm:spPr/>
      <dgm:t>
        <a:bodyPr/>
        <a:lstStyle/>
        <a:p>
          <a:r>
            <a:rPr lang="da-DK" dirty="0"/>
            <a:t>Fx: Trusler om straf og adskillelse, budbringer i forældrenes konflikter</a:t>
          </a:r>
          <a:endParaRPr lang="en-US" dirty="0"/>
        </a:p>
      </dgm:t>
    </dgm:pt>
    <dgm:pt modelId="{41027AEF-7339-497B-8AD1-15F1CB149682}" type="parTrans" cxnId="{0E077608-D4A6-48CA-ACDC-DA3ABF172B33}">
      <dgm:prSet/>
      <dgm:spPr/>
      <dgm:t>
        <a:bodyPr/>
        <a:lstStyle/>
        <a:p>
          <a:endParaRPr lang="en-US"/>
        </a:p>
      </dgm:t>
    </dgm:pt>
    <dgm:pt modelId="{5BBD79A0-570D-470B-8A0B-83418A30DB3C}" type="sibTrans" cxnId="{0E077608-D4A6-48CA-ACDC-DA3ABF172B33}">
      <dgm:prSet/>
      <dgm:spPr/>
      <dgm:t>
        <a:bodyPr/>
        <a:lstStyle/>
        <a:p>
          <a:endParaRPr lang="en-US"/>
        </a:p>
      </dgm:t>
    </dgm:pt>
    <dgm:pt modelId="{B602327E-91D1-4AAE-9CF8-F7E42C907701}">
      <dgm:prSet/>
      <dgm:spPr/>
      <dgm:t>
        <a:bodyPr/>
        <a:lstStyle/>
        <a:p>
          <a:r>
            <a:rPr lang="da-DK" u="sng" dirty="0"/>
            <a:t>Seksuelle overgreb</a:t>
          </a:r>
          <a:r>
            <a:rPr lang="da-DK" dirty="0"/>
            <a:t>: Når den voksne har seksuel aktivitet med barnet.</a:t>
          </a:r>
          <a:endParaRPr lang="en-US" dirty="0"/>
        </a:p>
      </dgm:t>
    </dgm:pt>
    <dgm:pt modelId="{FAEFE544-7A07-42D1-89E0-A5A4CC4AD225}" type="parTrans" cxnId="{88D7B36D-4956-4825-9A9E-26AD71E26C76}">
      <dgm:prSet/>
      <dgm:spPr/>
      <dgm:t>
        <a:bodyPr/>
        <a:lstStyle/>
        <a:p>
          <a:endParaRPr lang="en-US"/>
        </a:p>
      </dgm:t>
    </dgm:pt>
    <dgm:pt modelId="{CBFC91AF-E27E-480B-814F-EDBD1AEC4FC7}" type="sibTrans" cxnId="{88D7B36D-4956-4825-9A9E-26AD71E26C76}">
      <dgm:prSet/>
      <dgm:spPr/>
      <dgm:t>
        <a:bodyPr/>
        <a:lstStyle/>
        <a:p>
          <a:endParaRPr lang="en-US"/>
        </a:p>
      </dgm:t>
    </dgm:pt>
    <dgm:pt modelId="{04D70FEC-8872-4E9B-8F4B-35851C91A3F2}">
      <dgm:prSet/>
      <dgm:spPr/>
      <dgm:t>
        <a:bodyPr/>
        <a:lstStyle/>
        <a:p>
          <a:r>
            <a:rPr lang="da-DK" dirty="0">
              <a:hlinkClick xmlns:r="http://schemas.openxmlformats.org/officeDocument/2006/relationships" r:id="rId1"/>
            </a:rPr>
            <a:t>https://www.youtube.com/watch?v=dVUflz0HwUk</a:t>
          </a:r>
          <a:r>
            <a:rPr lang="da-DK" dirty="0"/>
            <a:t> (scene fra </a:t>
          </a:r>
          <a:r>
            <a:rPr lang="da-DK" dirty="0" err="1"/>
            <a:t>Precious</a:t>
          </a:r>
          <a:r>
            <a:rPr lang="da-DK" dirty="0"/>
            <a:t> 2:42 min)</a:t>
          </a:r>
          <a:endParaRPr lang="en-US" dirty="0"/>
        </a:p>
      </dgm:t>
    </dgm:pt>
    <dgm:pt modelId="{EE8CAD71-B8C1-4F77-8B3E-F8160408C032}" type="parTrans" cxnId="{CDFF5ABB-834F-4367-850B-BD917BCDD4A0}">
      <dgm:prSet/>
      <dgm:spPr/>
    </dgm:pt>
    <dgm:pt modelId="{DAF80F23-5F00-4330-B9C5-145966CF0567}" type="sibTrans" cxnId="{CDFF5ABB-834F-4367-850B-BD917BCDD4A0}">
      <dgm:prSet/>
      <dgm:spPr/>
    </dgm:pt>
    <dgm:pt modelId="{7C8DE8EA-CDB9-4FAF-AE28-C71DD2F9A9C9}" type="pres">
      <dgm:prSet presAssocID="{2F523D46-FEA8-4CF9-B2BF-869DF359AFA3}" presName="linear" presStyleCnt="0">
        <dgm:presLayoutVars>
          <dgm:dir/>
          <dgm:animLvl val="lvl"/>
          <dgm:resizeHandles val="exact"/>
        </dgm:presLayoutVars>
      </dgm:prSet>
      <dgm:spPr/>
    </dgm:pt>
    <dgm:pt modelId="{D5F8CEB5-0373-46E3-97A9-368AB288346E}" type="pres">
      <dgm:prSet presAssocID="{63125871-EE7A-4540-9B6A-E3CD57E352BD}" presName="parentLin" presStyleCnt="0"/>
      <dgm:spPr/>
    </dgm:pt>
    <dgm:pt modelId="{FFD1B052-1441-45B8-8124-BD1D996C32B9}" type="pres">
      <dgm:prSet presAssocID="{63125871-EE7A-4540-9B6A-E3CD57E352BD}" presName="parentLeftMargin" presStyleLbl="node1" presStyleIdx="0" presStyleCnt="1"/>
      <dgm:spPr/>
    </dgm:pt>
    <dgm:pt modelId="{E2C73764-F82F-49BD-8F26-AEC640BA068C}" type="pres">
      <dgm:prSet presAssocID="{63125871-EE7A-4540-9B6A-E3CD57E352B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7913741-4FFB-410C-8752-E6C72880420C}" type="pres">
      <dgm:prSet presAssocID="{63125871-EE7A-4540-9B6A-E3CD57E352BD}" presName="negativeSpace" presStyleCnt="0"/>
      <dgm:spPr/>
    </dgm:pt>
    <dgm:pt modelId="{C93FCBEE-DD1A-43C7-8BFF-9CF7CD37E9EC}" type="pres">
      <dgm:prSet presAssocID="{63125871-EE7A-4540-9B6A-E3CD57E352B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FAFB707-E9B8-49A3-B4E6-4FAFA8DD0163}" type="presOf" srcId="{63125871-EE7A-4540-9B6A-E3CD57E352BD}" destId="{E2C73764-F82F-49BD-8F26-AEC640BA068C}" srcOrd="1" destOrd="0" presId="urn:microsoft.com/office/officeart/2005/8/layout/list1"/>
    <dgm:cxn modelId="{16C70C08-197D-43D3-B98B-AE70C4EEF82B}" type="presOf" srcId="{B33347B5-6849-4B38-BA0F-07F0E0E727EB}" destId="{C93FCBEE-DD1A-43C7-8BFF-9CF7CD37E9EC}" srcOrd="0" destOrd="2" presId="urn:microsoft.com/office/officeart/2005/8/layout/list1"/>
    <dgm:cxn modelId="{0E077608-D4A6-48CA-ACDC-DA3ABF172B33}" srcId="{D64405D0-F898-4F15-AE58-3B9990C06369}" destId="{B79E4CD6-AD33-43C9-85B7-DCBB36DA054A}" srcOrd="1" destOrd="0" parTransId="{41027AEF-7339-497B-8AD1-15F1CB149682}" sibTransId="{5BBD79A0-570D-470B-8A0B-83418A30DB3C}"/>
    <dgm:cxn modelId="{5E482713-EAAF-4F5A-88D1-43E052ACAA2B}" type="presOf" srcId="{35CF2E2D-BFDC-4A29-A617-D7B98523BC77}" destId="{C93FCBEE-DD1A-43C7-8BFF-9CF7CD37E9EC}" srcOrd="0" destOrd="0" presId="urn:microsoft.com/office/officeart/2005/8/layout/list1"/>
    <dgm:cxn modelId="{AB34D215-8F2D-4028-80E3-3ABDB6FEA47C}" type="presOf" srcId="{B602327E-91D1-4AAE-9CF8-F7E42C907701}" destId="{C93FCBEE-DD1A-43C7-8BFF-9CF7CD37E9EC}" srcOrd="0" destOrd="8" presId="urn:microsoft.com/office/officeart/2005/8/layout/list1"/>
    <dgm:cxn modelId="{C9F91320-F87E-4D2B-A8F1-4185477C8BB1}" srcId="{63125871-EE7A-4540-9B6A-E3CD57E352BD}" destId="{35CF2E2D-BFDC-4A29-A617-D7B98523BC77}" srcOrd="0" destOrd="0" parTransId="{D4D88E59-3717-463F-93F1-2BC1E59801EB}" sibTransId="{A87338F1-3DA9-483A-A620-9127DBBF9A80}"/>
    <dgm:cxn modelId="{C301B82D-2A97-4DD3-AFDC-36B51AB817CD}" srcId="{63125871-EE7A-4540-9B6A-E3CD57E352BD}" destId="{AC950868-6865-4DD3-AF2C-87D19B397DDE}" srcOrd="1" destOrd="0" parTransId="{21D2CDD0-222D-4E54-ACE0-F5BE0881218D}" sibTransId="{3BE9D403-E448-4740-8FC7-017FF3F3478C}"/>
    <dgm:cxn modelId="{4C95B532-9C64-4661-B3D1-322810BD833E}" srcId="{35CF2E2D-BFDC-4A29-A617-D7B98523BC77}" destId="{67B19A9A-9244-46B6-9497-0A11A93369D2}" srcOrd="0" destOrd="0" parTransId="{A477FC56-C7AC-403E-BCD4-39EF4CE95960}" sibTransId="{78F2EA45-D602-4B9C-90D0-CAA8860ED882}"/>
    <dgm:cxn modelId="{41B34134-806D-4E6E-BBE2-3E3710F4D120}" srcId="{35CF2E2D-BFDC-4A29-A617-D7B98523BC77}" destId="{B33347B5-6849-4B38-BA0F-07F0E0E727EB}" srcOrd="1" destOrd="0" parTransId="{F4A51F09-3A6D-42BB-A7A3-5815D9D1E9C0}" sibTransId="{E605A848-F232-429E-88EF-02B23B50E8A2}"/>
    <dgm:cxn modelId="{C272D161-463A-42C5-8848-7A1E4C460C79}" type="presOf" srcId="{63125871-EE7A-4540-9B6A-E3CD57E352BD}" destId="{FFD1B052-1441-45B8-8124-BD1D996C32B9}" srcOrd="0" destOrd="0" presId="urn:microsoft.com/office/officeart/2005/8/layout/list1"/>
    <dgm:cxn modelId="{88D7B36D-4956-4825-9A9E-26AD71E26C76}" srcId="{63125871-EE7A-4540-9B6A-E3CD57E352BD}" destId="{B602327E-91D1-4AAE-9CF8-F7E42C907701}" srcOrd="3" destOrd="0" parTransId="{FAEFE544-7A07-42D1-89E0-A5A4CC4AD225}" sibTransId="{CBFC91AF-E27E-480B-814F-EDBD1AEC4FC7}"/>
    <dgm:cxn modelId="{A4106553-734A-40E8-B4FB-56544488E9DF}" type="presOf" srcId="{04D70FEC-8872-4E9B-8F4B-35851C91A3F2}" destId="{C93FCBEE-DD1A-43C7-8BFF-9CF7CD37E9EC}" srcOrd="0" destOrd="7" presId="urn:microsoft.com/office/officeart/2005/8/layout/list1"/>
    <dgm:cxn modelId="{770D3C59-7D6F-478C-B428-C6E03EE431D7}" type="presOf" srcId="{D64405D0-F898-4F15-AE58-3B9990C06369}" destId="{C93FCBEE-DD1A-43C7-8BFF-9CF7CD37E9EC}" srcOrd="0" destOrd="4" presId="urn:microsoft.com/office/officeart/2005/8/layout/list1"/>
    <dgm:cxn modelId="{8ACA077D-3DAD-4921-BCFC-06FAA9FF54D5}" type="presOf" srcId="{67B19A9A-9244-46B6-9497-0A11A93369D2}" destId="{C93FCBEE-DD1A-43C7-8BFF-9CF7CD37E9EC}" srcOrd="0" destOrd="1" presId="urn:microsoft.com/office/officeart/2005/8/layout/list1"/>
    <dgm:cxn modelId="{F8B1DC94-5286-42C6-9F8C-FCE5A99FF3B1}" type="presOf" srcId="{AC950868-6865-4DD3-AF2C-87D19B397DDE}" destId="{C93FCBEE-DD1A-43C7-8BFF-9CF7CD37E9EC}" srcOrd="0" destOrd="3" presId="urn:microsoft.com/office/officeart/2005/8/layout/list1"/>
    <dgm:cxn modelId="{1A423998-3896-4C43-BDFC-D9F9C79D4860}" type="presOf" srcId="{B79E4CD6-AD33-43C9-85B7-DCBB36DA054A}" destId="{C93FCBEE-DD1A-43C7-8BFF-9CF7CD37E9EC}" srcOrd="0" destOrd="6" presId="urn:microsoft.com/office/officeart/2005/8/layout/list1"/>
    <dgm:cxn modelId="{FC62B6A1-EB87-4E0C-A0E4-715398648618}" type="presOf" srcId="{BF1EFA05-3A59-4573-B116-C558A4676C7F}" destId="{C93FCBEE-DD1A-43C7-8BFF-9CF7CD37E9EC}" srcOrd="0" destOrd="5" presId="urn:microsoft.com/office/officeart/2005/8/layout/list1"/>
    <dgm:cxn modelId="{542DF6B8-4CD9-4562-AADB-EAE3B14C2147}" srcId="{63125871-EE7A-4540-9B6A-E3CD57E352BD}" destId="{D64405D0-F898-4F15-AE58-3B9990C06369}" srcOrd="2" destOrd="0" parTransId="{C5DCCD77-F75B-4722-80B1-DCB8EDDD0BA8}" sibTransId="{8DE0021E-EE5B-411C-B511-1E8C1E19DA36}"/>
    <dgm:cxn modelId="{CDFF5ABB-834F-4367-850B-BD917BCDD4A0}" srcId="{D64405D0-F898-4F15-AE58-3B9990C06369}" destId="{04D70FEC-8872-4E9B-8F4B-35851C91A3F2}" srcOrd="2" destOrd="0" parTransId="{EE8CAD71-B8C1-4F77-8B3E-F8160408C032}" sibTransId="{DAF80F23-5F00-4330-B9C5-145966CF0567}"/>
    <dgm:cxn modelId="{552A26D8-0F45-4ECE-8FD1-8BF643668CFF}" srcId="{D64405D0-F898-4F15-AE58-3B9990C06369}" destId="{BF1EFA05-3A59-4573-B116-C558A4676C7F}" srcOrd="0" destOrd="0" parTransId="{FF478B7D-B72F-4B16-82A4-0E32F1A79255}" sibTransId="{90AC1C88-B6C2-4E5D-9A33-218D89C58677}"/>
    <dgm:cxn modelId="{C6FF3EDB-73E3-4DEF-99B1-1AC714599335}" type="presOf" srcId="{2F523D46-FEA8-4CF9-B2BF-869DF359AFA3}" destId="{7C8DE8EA-CDB9-4FAF-AE28-C71DD2F9A9C9}" srcOrd="0" destOrd="0" presId="urn:microsoft.com/office/officeart/2005/8/layout/list1"/>
    <dgm:cxn modelId="{C7D838EF-8C83-4535-975B-F6E153A04F2B}" srcId="{2F523D46-FEA8-4CF9-B2BF-869DF359AFA3}" destId="{63125871-EE7A-4540-9B6A-E3CD57E352BD}" srcOrd="0" destOrd="0" parTransId="{92C18E44-CD8F-4534-A77B-61CFA923B10A}" sibTransId="{A5529C0C-2A55-4875-98E7-CFFFBD36ECBB}"/>
    <dgm:cxn modelId="{A66B61CD-BA08-4E1C-876C-14AAB1EF890B}" type="presParOf" srcId="{7C8DE8EA-CDB9-4FAF-AE28-C71DD2F9A9C9}" destId="{D5F8CEB5-0373-46E3-97A9-368AB288346E}" srcOrd="0" destOrd="0" presId="urn:microsoft.com/office/officeart/2005/8/layout/list1"/>
    <dgm:cxn modelId="{1FFBD55C-76A1-4DD3-831B-709063AAB523}" type="presParOf" srcId="{D5F8CEB5-0373-46E3-97A9-368AB288346E}" destId="{FFD1B052-1441-45B8-8124-BD1D996C32B9}" srcOrd="0" destOrd="0" presId="urn:microsoft.com/office/officeart/2005/8/layout/list1"/>
    <dgm:cxn modelId="{7360A11D-C199-4CF6-97F1-AF78F466794F}" type="presParOf" srcId="{D5F8CEB5-0373-46E3-97A9-368AB288346E}" destId="{E2C73764-F82F-49BD-8F26-AEC640BA068C}" srcOrd="1" destOrd="0" presId="urn:microsoft.com/office/officeart/2005/8/layout/list1"/>
    <dgm:cxn modelId="{E7CFE94D-B834-40D8-873F-24D65DD0F5BB}" type="presParOf" srcId="{7C8DE8EA-CDB9-4FAF-AE28-C71DD2F9A9C9}" destId="{E7913741-4FFB-410C-8752-E6C72880420C}" srcOrd="1" destOrd="0" presId="urn:microsoft.com/office/officeart/2005/8/layout/list1"/>
    <dgm:cxn modelId="{51C6A45C-048B-4D90-8927-ACC35F6AFBE3}" type="presParOf" srcId="{7C8DE8EA-CDB9-4FAF-AE28-C71DD2F9A9C9}" destId="{C93FCBEE-DD1A-43C7-8BFF-9CF7CD37E9E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FCBEE-DD1A-43C7-8BFF-9CF7CD37E9EC}">
      <dsp:nvSpPr>
        <dsp:cNvPr id="0" name=""/>
        <dsp:cNvSpPr/>
      </dsp:nvSpPr>
      <dsp:spPr>
        <a:xfrm>
          <a:off x="0" y="364019"/>
          <a:ext cx="9872871" cy="359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244" tIns="395732" rIns="76624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u="sng" kern="1200"/>
            <a:t>Vanrøgt</a:t>
          </a:r>
          <a:r>
            <a:rPr lang="da-DK" sz="1900" kern="1200"/>
            <a:t>: Når barnets behov ikke tilfredsstilles</a:t>
          </a:r>
          <a:endParaRPr lang="en-US" sz="1900" kern="120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kern="1200"/>
            <a:t>Fx: Mad, søvn, hygiejne, følelsesmæssig stimulering</a:t>
          </a:r>
          <a:endParaRPr lang="en-US" sz="1900" kern="120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kern="1200"/>
            <a:t>Kan også være i fostertilstanden: Mors alkoholindtag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u="sng" kern="1200"/>
            <a:t>Fysiske overgreb</a:t>
          </a:r>
          <a:r>
            <a:rPr lang="da-DK" sz="1900" kern="1200"/>
            <a:t>: Vold – når barnet lider skader pga. forældrenes behandling.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u="sng" kern="1200"/>
            <a:t>Psykiske overgreb</a:t>
          </a:r>
          <a:r>
            <a:rPr lang="da-DK" sz="1900" kern="1200"/>
            <a:t>: Når forældrene fx giver barnet skylden eller har et negativt syn på barnet.</a:t>
          </a:r>
          <a:endParaRPr lang="en-US" sz="1900" kern="120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kern="1200"/>
            <a:t>Sværest at definere</a:t>
          </a:r>
          <a:endParaRPr lang="en-US" sz="1900" kern="120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kern="1200" dirty="0"/>
            <a:t>Fx: Trusler om straf og adskillelse, budbringer i forældrenes konflikter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kern="1200" dirty="0">
              <a:hlinkClick xmlns:r="http://schemas.openxmlformats.org/officeDocument/2006/relationships" r:id="rId1"/>
            </a:rPr>
            <a:t>https://www.youtube.com/watch?v=dVUflz0HwUk</a:t>
          </a:r>
          <a:r>
            <a:rPr lang="da-DK" sz="1900" kern="1200" dirty="0"/>
            <a:t> (scene fra </a:t>
          </a:r>
          <a:r>
            <a:rPr lang="da-DK" sz="1900" kern="1200" dirty="0" err="1"/>
            <a:t>Precious</a:t>
          </a:r>
          <a:r>
            <a:rPr lang="da-DK" sz="1900" kern="1200" dirty="0"/>
            <a:t> 2:42 min)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900" u="sng" kern="1200" dirty="0"/>
            <a:t>Seksuelle overgreb</a:t>
          </a:r>
          <a:r>
            <a:rPr lang="da-DK" sz="1900" kern="1200" dirty="0"/>
            <a:t>: Når den voksne har seksuel aktivitet med barnet.</a:t>
          </a:r>
          <a:endParaRPr lang="en-US" sz="1900" kern="1200" dirty="0"/>
        </a:p>
      </dsp:txBody>
      <dsp:txXfrm>
        <a:off x="0" y="364019"/>
        <a:ext cx="9872871" cy="3591000"/>
      </dsp:txXfrm>
    </dsp:sp>
    <dsp:sp modelId="{E2C73764-F82F-49BD-8F26-AEC640BA068C}">
      <dsp:nvSpPr>
        <dsp:cNvPr id="0" name=""/>
        <dsp:cNvSpPr/>
      </dsp:nvSpPr>
      <dsp:spPr>
        <a:xfrm>
          <a:off x="493643" y="83579"/>
          <a:ext cx="691100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220" tIns="0" rIns="26122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Fire typer</a:t>
          </a:r>
          <a:endParaRPr lang="en-US" sz="1900" kern="1200"/>
        </a:p>
      </dsp:txBody>
      <dsp:txXfrm>
        <a:off x="521023" y="110959"/>
        <a:ext cx="6856249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53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250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760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9479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341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358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0339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027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999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034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852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407D6D7-D389-4EAD-8059-2256727F1D6A}" type="datetimeFigureOut">
              <a:rPr lang="da-DK" smtClean="0"/>
              <a:t>23-11-2023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43EE427-3B8F-420C-B03A-05C1355E4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217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KbA4BiIIA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8B18C8-3A21-15F6-5256-1A38368BCE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Omsorgssvigt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D18AED7-3CC1-D0E9-9095-2EF44FBB1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Typer og reaktioner</a:t>
            </a:r>
          </a:p>
        </p:txBody>
      </p:sp>
    </p:spTree>
    <p:extLst>
      <p:ext uri="{BB962C8B-B14F-4D97-AF65-F5344CB8AC3E}">
        <p14:creationId xmlns:p14="http://schemas.microsoft.com/office/powerpoint/2010/main" val="54501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FE6D02-1773-DA82-9BAE-CC83E0E88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omsorgssvigt?</a:t>
            </a:r>
          </a:p>
        </p:txBody>
      </p:sp>
      <p:graphicFrame>
        <p:nvGraphicFramePr>
          <p:cNvPr id="8" name="Pladsholder til indhold 2">
            <a:extLst>
              <a:ext uri="{FF2B5EF4-FFF2-40B4-BE49-F238E27FC236}">
                <a16:creationId xmlns:a16="http://schemas.microsoft.com/office/drawing/2014/main" id="{565C3B88-3E45-6BBF-BB80-CBB8F9630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470102"/>
              </p:ext>
            </p:extLst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462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4FC8E9-50AA-EE36-E856-4A4EE14A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da-DK" sz="3200"/>
              <a:t>Hvordan reagerer barnet på omsorgssvigt?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FD26F3-0AB8-CB1B-1080-B18013CCC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da-DK" sz="1900" dirty="0"/>
              <a:t>Barnet:</a:t>
            </a:r>
          </a:p>
          <a:p>
            <a:r>
              <a:rPr lang="da-DK" sz="1900" dirty="0"/>
              <a:t>Oplevelsen af at omsorgspersonerne svigter </a:t>
            </a:r>
            <a:r>
              <a:rPr lang="da-DK" sz="1900" dirty="0">
                <a:sym typeface="Wingdings" panose="05000000000000000000" pitchFamily="2" charset="2"/>
              </a:rPr>
              <a:t> grundlæggende m</a:t>
            </a:r>
            <a:r>
              <a:rPr lang="da-DK" sz="1900" dirty="0"/>
              <a:t>istillid til verden og til sociale samspil med andre mennesker</a:t>
            </a:r>
          </a:p>
          <a:p>
            <a:r>
              <a:rPr lang="da-DK" sz="1900" dirty="0"/>
              <a:t>Evt. negativ forventning til sig selv og andre </a:t>
            </a:r>
          </a:p>
          <a:p>
            <a:r>
              <a:rPr lang="da-DK" sz="1900" dirty="0"/>
              <a:t>Evt. skyld</a:t>
            </a:r>
          </a:p>
          <a:p>
            <a:pPr marL="0" indent="0">
              <a:buNone/>
            </a:pPr>
            <a:endParaRPr lang="da-DK" sz="1900" dirty="0"/>
          </a:p>
          <a:p>
            <a:pPr marL="0" indent="0">
              <a:buNone/>
            </a:pPr>
            <a:r>
              <a:rPr lang="da-DK" sz="1900" dirty="0"/>
              <a:t>Kari </a:t>
            </a:r>
            <a:r>
              <a:rPr lang="da-DK" sz="1900" dirty="0" err="1"/>
              <a:t>Killén</a:t>
            </a:r>
            <a:r>
              <a:rPr lang="da-DK" sz="1900" dirty="0"/>
              <a:t>: Reaktioner på omsorgssvigt</a:t>
            </a:r>
          </a:p>
          <a:p>
            <a:r>
              <a:rPr lang="da-DK" sz="1900" dirty="0"/>
              <a:t>Kontaktforstyrrelser</a:t>
            </a:r>
          </a:p>
          <a:p>
            <a:r>
              <a:rPr lang="da-DK" sz="1900" dirty="0"/>
              <a:t>Depression</a:t>
            </a:r>
          </a:p>
          <a:p>
            <a:r>
              <a:rPr lang="da-DK" sz="1900" dirty="0"/>
              <a:t>Dissociation</a:t>
            </a:r>
          </a:p>
          <a:p>
            <a:r>
              <a:rPr lang="da-DK" sz="1900" dirty="0"/>
              <a:t>Forsinket udvikling</a:t>
            </a:r>
          </a:p>
          <a:p>
            <a:r>
              <a:rPr lang="da-DK" sz="1900" dirty="0"/>
              <a:t>De overdrevent veltilpassede og voksne børn</a:t>
            </a:r>
          </a:p>
          <a:p>
            <a:r>
              <a:rPr lang="da-DK" sz="1900" dirty="0"/>
              <a:t>Hyperaktiv og destruktiv</a:t>
            </a:r>
          </a:p>
          <a:p>
            <a:r>
              <a:rPr lang="da-DK" sz="1900" dirty="0"/>
              <a:t>Hemmeligholdelse, skyld og ansvar</a:t>
            </a:r>
          </a:p>
        </p:txBody>
      </p:sp>
    </p:spTree>
    <p:extLst>
      <p:ext uri="{BB962C8B-B14F-4D97-AF65-F5344CB8AC3E}">
        <p14:creationId xmlns:p14="http://schemas.microsoft.com/office/powerpoint/2010/main" val="166946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C45B7-16BD-0F51-7B72-E6C25CF5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/>
              <a:t>Kari </a:t>
            </a:r>
            <a:r>
              <a:rPr lang="da-DK" sz="4400" dirty="0" err="1"/>
              <a:t>Killén</a:t>
            </a:r>
            <a:r>
              <a:rPr lang="da-DK" sz="4400" dirty="0"/>
              <a:t>: Reaktioner på omsorgssvigt</a:t>
            </a:r>
            <a:br>
              <a:rPr lang="da-DK" sz="4400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5024D7-CD1C-4DC0-3EB9-4F182EBA5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3" y="1421295"/>
            <a:ext cx="10257183" cy="5168349"/>
          </a:xfrm>
        </p:spPr>
        <p:txBody>
          <a:bodyPr>
            <a:normAutofit fontScale="70000" lnSpcReduction="20000"/>
          </a:bodyPr>
          <a:lstStyle/>
          <a:p>
            <a:r>
              <a:rPr lang="da-DK" sz="2400" dirty="0"/>
              <a:t>Kontaktforstyrrelser</a:t>
            </a:r>
          </a:p>
          <a:p>
            <a:pPr lvl="1"/>
            <a:r>
              <a:rPr lang="da-DK" sz="2200" dirty="0"/>
              <a:t>80 % af omsorgssvigtede børn </a:t>
            </a:r>
            <a:r>
              <a:rPr lang="da-DK" sz="2200" dirty="0">
                <a:sym typeface="Wingdings" panose="05000000000000000000" pitchFamily="2" charset="2"/>
              </a:rPr>
              <a:t> utrygt tilknytningsmønster/-type</a:t>
            </a:r>
            <a:endParaRPr lang="da-DK" sz="2200" dirty="0"/>
          </a:p>
          <a:p>
            <a:r>
              <a:rPr lang="da-DK" sz="2400" dirty="0"/>
              <a:t>Depression</a:t>
            </a:r>
          </a:p>
          <a:p>
            <a:pPr lvl="1"/>
            <a:r>
              <a:rPr lang="da-DK" sz="2200" dirty="0"/>
              <a:t>Nedtrykthed og fx manglende leg</a:t>
            </a:r>
          </a:p>
          <a:p>
            <a:r>
              <a:rPr lang="da-DK" sz="2400" dirty="0"/>
              <a:t>Dissociation</a:t>
            </a:r>
          </a:p>
          <a:p>
            <a:pPr lvl="1"/>
            <a:r>
              <a:rPr lang="da-DK" sz="2200" dirty="0"/>
              <a:t>Forsvarsmekanisme, hvor de traumatiske oplevelser (fx vold) ikke lagres i hukommelsen.</a:t>
            </a:r>
          </a:p>
          <a:p>
            <a:pPr lvl="1"/>
            <a:r>
              <a:rPr lang="da-DK" sz="2200" dirty="0"/>
              <a:t>‘Adskillelse af krop og hoved’</a:t>
            </a:r>
          </a:p>
          <a:p>
            <a:pPr lvl="1"/>
            <a:r>
              <a:rPr lang="da-DK" sz="2200" dirty="0">
                <a:hlinkClick r:id="rId2"/>
              </a:rPr>
              <a:t>https://www.youtube.com/watch?v=gKbA4BiIIAE</a:t>
            </a:r>
            <a:r>
              <a:rPr lang="da-DK" sz="2200" dirty="0"/>
              <a:t> (scene fra </a:t>
            </a:r>
            <a:r>
              <a:rPr lang="da-DK" sz="2200" dirty="0" err="1"/>
              <a:t>Precious</a:t>
            </a:r>
            <a:r>
              <a:rPr lang="da-DK" sz="2200" dirty="0"/>
              <a:t> 1:30 min)</a:t>
            </a:r>
          </a:p>
          <a:p>
            <a:r>
              <a:rPr lang="da-DK" sz="2400" dirty="0"/>
              <a:t>Forsinket udvikling</a:t>
            </a:r>
          </a:p>
          <a:p>
            <a:pPr lvl="1"/>
            <a:r>
              <a:rPr lang="da-DK" sz="2200" dirty="0"/>
              <a:t>Motorisk, kognitivt, neurologisk</a:t>
            </a:r>
          </a:p>
          <a:p>
            <a:r>
              <a:rPr lang="da-DK" sz="2400" dirty="0"/>
              <a:t>De overdrevent veltilpassede og voksne børn</a:t>
            </a:r>
          </a:p>
          <a:p>
            <a:pPr lvl="1"/>
            <a:r>
              <a:rPr lang="da-DK" sz="2400" dirty="0"/>
              <a:t>Lægger låg på problemerne</a:t>
            </a:r>
          </a:p>
          <a:p>
            <a:pPr lvl="1"/>
            <a:r>
              <a:rPr lang="da-DK" sz="2400" dirty="0"/>
              <a:t>Opfører sig som ‘små voksne’ – kan mere end andre børn på deres alder</a:t>
            </a:r>
          </a:p>
          <a:p>
            <a:r>
              <a:rPr lang="da-DK" sz="2400" dirty="0"/>
              <a:t>Hyperaktiv og destruktiv</a:t>
            </a:r>
          </a:p>
          <a:p>
            <a:pPr lvl="1"/>
            <a:r>
              <a:rPr lang="da-DK" sz="20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Ofte stærk destruktiv, urolig og aggressiv adfærd</a:t>
            </a:r>
            <a:endParaRPr lang="da-DK" sz="2200" dirty="0"/>
          </a:p>
          <a:p>
            <a:r>
              <a:rPr lang="da-DK" sz="2400" dirty="0"/>
              <a:t>Hemmeligholdelse, skyld og ansvar</a:t>
            </a:r>
          </a:p>
          <a:p>
            <a:pPr lvl="1"/>
            <a:r>
              <a:rPr lang="da-DK" sz="2200" dirty="0"/>
              <a:t>Børnene beskytter forældrene –&gt; påtager sig selv skyld og ansvar for omsorgssvigtene.</a:t>
            </a:r>
          </a:p>
          <a:p>
            <a:pPr lvl="1"/>
            <a:r>
              <a:rPr lang="da-DK" sz="2200" dirty="0"/>
              <a:t>Skjuler realiteterne for omverdenen</a:t>
            </a:r>
          </a:p>
        </p:txBody>
      </p:sp>
    </p:spTree>
    <p:extLst>
      <p:ext uri="{BB962C8B-B14F-4D97-AF65-F5344CB8AC3E}">
        <p14:creationId xmlns:p14="http://schemas.microsoft.com/office/powerpoint/2010/main" val="2251634007"/>
      </p:ext>
    </p:extLst>
  </p:cSld>
  <p:clrMapOvr>
    <a:masterClrMapping/>
  </p:clrMapOvr>
</p:sld>
</file>

<file path=ppt/theme/theme1.xml><?xml version="1.0" encoding="utf-8"?>
<a:theme xmlns:a="http://schemas.openxmlformats.org/drawingml/2006/main" name="Grundlæggende">
  <a:themeElements>
    <a:clrScheme name="Grundlæggend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Grundlæggend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dlæggend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Grundlæggende</Template>
  <TotalTime>29</TotalTime>
  <Words>308</Words>
  <Application>Microsoft Office PowerPoint</Application>
  <PresentationFormat>Widescreen</PresentationFormat>
  <Paragraphs>46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Corbel</vt:lpstr>
      <vt:lpstr>Noto Sans</vt:lpstr>
      <vt:lpstr>Grundlæggende</vt:lpstr>
      <vt:lpstr>Omsorgssvigt</vt:lpstr>
      <vt:lpstr>Hvad er omsorgssvigt?</vt:lpstr>
      <vt:lpstr>Hvordan reagerer barnet på omsorgssvigt?</vt:lpstr>
      <vt:lpstr>Kari Killén: Reaktioner på omsorgssvigt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Omsorgssvigt</dc:title>
  <dc:creator>Laura Skriver Husted</dc:creator>
  <cp:lastModifiedBy>Lotte Klejs Jørgensen</cp:lastModifiedBy>
  <cp:revision>2</cp:revision>
  <dcterms:created xsi:type="dcterms:W3CDTF">2023-11-21T07:43:08Z</dcterms:created>
  <dcterms:modified xsi:type="dcterms:W3CDTF">2023-11-23T07:29:30Z</dcterms:modified>
</cp:coreProperties>
</file>