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1C86B3-51B4-458D-8AE7-01217D8288D9}" v="1" dt="2025-10-02T19:47:34.5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 Fisker Jensen" userId="87658549-d9d5-4837-a792-9c5089086bd1" providerId="ADAL" clId="{B0E2131F-86C0-4999-9A54-7DA123B9253A}"/>
    <pc:docChg chg="addSld modSld sldOrd">
      <pc:chgData name="Maj Fisker Jensen" userId="87658549-d9d5-4837-a792-9c5089086bd1" providerId="ADAL" clId="{B0E2131F-86C0-4999-9A54-7DA123B9253A}" dt="2025-10-02T19:48:42.519" v="42"/>
      <pc:docMkLst>
        <pc:docMk/>
      </pc:docMkLst>
      <pc:sldChg chg="ord">
        <pc:chgData name="Maj Fisker Jensen" userId="87658549-d9d5-4837-a792-9c5089086bd1" providerId="ADAL" clId="{B0E2131F-86C0-4999-9A54-7DA123B9253A}" dt="2025-10-02T19:48:42.519" v="42"/>
        <pc:sldMkLst>
          <pc:docMk/>
          <pc:sldMk cId="3971815861" sldId="258"/>
        </pc:sldMkLst>
      </pc:sldChg>
      <pc:sldChg chg="delSp modSp mod">
        <pc:chgData name="Maj Fisker Jensen" userId="87658549-d9d5-4837-a792-9c5089086bd1" providerId="ADAL" clId="{B0E2131F-86C0-4999-9A54-7DA123B9253A}" dt="2025-10-02T19:39:24.127" v="7" actId="13926"/>
        <pc:sldMkLst>
          <pc:docMk/>
          <pc:sldMk cId="1452191051" sldId="259"/>
        </pc:sldMkLst>
        <pc:spChg chg="del mod">
          <ac:chgData name="Maj Fisker Jensen" userId="87658549-d9d5-4837-a792-9c5089086bd1" providerId="ADAL" clId="{B0E2131F-86C0-4999-9A54-7DA123B9253A}" dt="2025-10-02T19:39:05.728" v="4"/>
          <ac:spMkLst>
            <pc:docMk/>
            <pc:sldMk cId="1452191051" sldId="259"/>
            <ac:spMk id="13" creationId="{9451A166-23E8-9E6B-794D-E44231BFEB2E}"/>
          </ac:spMkLst>
        </pc:spChg>
        <pc:graphicFrameChg chg="mod modGraphic">
          <ac:chgData name="Maj Fisker Jensen" userId="87658549-d9d5-4837-a792-9c5089086bd1" providerId="ADAL" clId="{B0E2131F-86C0-4999-9A54-7DA123B9253A}" dt="2025-10-02T19:39:24.127" v="7" actId="13926"/>
          <ac:graphicFrameMkLst>
            <pc:docMk/>
            <pc:sldMk cId="1452191051" sldId="259"/>
            <ac:graphicFrameMk id="11" creationId="{0BBFBACD-82E2-6099-9149-0A256B6A2C28}"/>
          </ac:graphicFrameMkLst>
        </pc:graphicFrameChg>
      </pc:sldChg>
      <pc:sldChg chg="modSp new mod">
        <pc:chgData name="Maj Fisker Jensen" userId="87658549-d9d5-4837-a792-9c5089086bd1" providerId="ADAL" clId="{B0E2131F-86C0-4999-9A54-7DA123B9253A}" dt="2025-10-02T19:48:25.142" v="40" actId="20577"/>
        <pc:sldMkLst>
          <pc:docMk/>
          <pc:sldMk cId="1440839572" sldId="260"/>
        </pc:sldMkLst>
        <pc:spChg chg="mod">
          <ac:chgData name="Maj Fisker Jensen" userId="87658549-d9d5-4837-a792-9c5089086bd1" providerId="ADAL" clId="{B0E2131F-86C0-4999-9A54-7DA123B9253A}" dt="2025-10-02T19:48:25.142" v="40" actId="20577"/>
          <ac:spMkLst>
            <pc:docMk/>
            <pc:sldMk cId="1440839572" sldId="260"/>
            <ac:spMk id="2" creationId="{A145A163-4AF9-1645-7EE8-8EEA647E25F3}"/>
          </ac:spMkLst>
        </pc:spChg>
        <pc:spChg chg="mod">
          <ac:chgData name="Maj Fisker Jensen" userId="87658549-d9d5-4837-a792-9c5089086bd1" providerId="ADAL" clId="{B0E2131F-86C0-4999-9A54-7DA123B9253A}" dt="2025-10-02T19:47:47.115" v="18" actId="20577"/>
          <ac:spMkLst>
            <pc:docMk/>
            <pc:sldMk cId="1440839572" sldId="260"/>
            <ac:spMk id="3" creationId="{7DC9CE3B-8D4D-D32A-F6E9-2C937E6D77F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8CE153-6B4C-7ED1-7C9E-106D3CDB79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938C3C2-7020-DFFA-2B4D-E252A4DDF0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42CF069-61D2-6104-5B09-EE91BBA2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BD1B-98A4-4DB9-A414-229E7BA17B00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E570927-7B2D-68C9-3998-191B6CA6F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6A9EBFD-9E30-B528-495E-B8F260D2B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AF19-114F-4BB5-A01F-EB3A657725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14390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22E0D7-D2AA-5CA9-CA30-2ACF50B47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5840C2E-A4A0-5FC8-D56C-CB5D8BF0B5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F425E3D-BEE2-391F-A667-B3B40AF26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BD1B-98A4-4DB9-A414-229E7BA17B00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16FD01B-652D-5C5E-28E4-C895EBC83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3B2E3CE-8971-A993-C2C7-389A4B3F5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AF19-114F-4BB5-A01F-EB3A657725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632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6EFB6F4C-1E10-7CF6-0B4A-448F441CAA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FC1BBC5-CEA1-8E46-3BF1-9AB97EEB5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8216B7A-33E2-0F6F-A051-0F8B82D58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BD1B-98A4-4DB9-A414-229E7BA17B00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9B68849-3F18-BD3C-F76A-39C6A3E55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E2FDC07-30A0-3702-2EB4-D19568FC2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AF19-114F-4BB5-A01F-EB3A657725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6090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1CBC0F-6051-2C63-9831-8675704DC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B742810-BBC3-2ED8-1847-AD9EACFA1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BCDEB90-C861-BB23-9F21-FB4757C5C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BD1B-98A4-4DB9-A414-229E7BA17B00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2E8298F-03A5-894E-0A87-697FBF9B5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05E60B5-C946-2901-9FB5-EC9D95197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AF19-114F-4BB5-A01F-EB3A657725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17439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D60D2-DE06-17F5-571E-4BE0E653D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E249570-DC27-2E90-480E-46D05E151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383C9BA-1BD5-CD80-CC0B-982EB30B6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BD1B-98A4-4DB9-A414-229E7BA17B00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10BC1AF-9518-8F26-9A06-84F9DE18A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70B553A-7A5F-53B4-A248-06C4B299C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AF19-114F-4BB5-A01F-EB3A657725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2952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6DE123-AAA5-406F-85B4-75A334756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717717E-DD36-104F-FB55-4808262066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FF1F2CD-E5AD-FC17-AFF1-512FF77404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100F98A-1826-0E21-8802-3E97A6855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BD1B-98A4-4DB9-A414-229E7BA17B00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9AB2BF9-3BC3-63DE-2F77-F85AD5A8F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9DA6E5F-79BC-D4A0-EED6-0F95A74C5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AF19-114F-4BB5-A01F-EB3A657725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0155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9AC9BB-7AF9-89BC-673E-6D14D83E1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BB398E7-7642-0698-254C-51CDCE5FD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1A163F0-D43C-02E1-1C4A-92D1A0691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5C1B9EA-C118-88F7-BF69-546CFF0724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F1D04BE-3100-C221-5351-7878DAFC07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F8A5FD45-7205-C632-7DB4-E6F970C02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BD1B-98A4-4DB9-A414-229E7BA17B00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DB9BAE0-E5B5-EFD5-A830-B278FC4FF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57B4239-5603-7DFC-DD35-EF9D2C548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AF19-114F-4BB5-A01F-EB3A657725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1122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9CAE3C-DD90-D842-61B4-31C5479F2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8BBD468-3A78-EFBE-6DC6-BF0A9E0EE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BD1B-98A4-4DB9-A414-229E7BA17B00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5BB8355-1C02-9596-C262-BAED142C5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08A9E54-E59B-5BA0-7FC2-C11339E59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AF19-114F-4BB5-A01F-EB3A657725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4823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C1A29F4-F6C8-165A-DAC1-43E751FFB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BD1B-98A4-4DB9-A414-229E7BA17B00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8524FAEA-478B-FF25-84D6-A8DAA2783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8891F40-B050-B131-32F5-2959A723B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AF19-114F-4BB5-A01F-EB3A657725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0675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C60B79-CFC2-CF40-3ABB-87937962B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FD8797E-58AF-0B6A-6615-7AAF69BD4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FB76280-C9AD-05BF-2E92-429953DFA0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9093993-A202-E8BD-7062-94404B777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BD1B-98A4-4DB9-A414-229E7BA17B00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91FA34F-EAAA-1BD4-8337-21AFBC843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814A930-19EE-9910-D82C-1B3B816DF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AF19-114F-4BB5-A01F-EB3A657725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7140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75ADD3-E7DD-CD79-F7E9-DEF553BCF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1BDACCA-3EBF-A90A-D33C-BC8CB889B7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3AA910E-4FF3-9B2E-5872-E429F61FF7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9893AB6-2CC1-43E9-E555-491F116F7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5BD1B-98A4-4DB9-A414-229E7BA17B00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C30116B-8457-EB4C-E548-924402D1B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43747E0-EECE-D597-78D0-319978E0A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CAF19-114F-4BB5-A01F-EB3A657725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6628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0670D78-0251-DFFF-D836-76EA24D1B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8951145-9BBD-8E13-D6BE-F744345A51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31113A6-7478-CF98-21E6-4F95314583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B5BD1B-98A4-4DB9-A414-229E7BA17B00}" type="datetimeFigureOut">
              <a:rPr lang="da-DK" smtClean="0"/>
              <a:t>01-10-2025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FB25FB6-A114-E5C8-3B7F-C34DEBCD0B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EBD95EA-8C3F-0F96-0F9F-F56DC8E183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7CAF19-114F-4BB5-A01F-EB3A657725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0945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574F28-DE41-1C83-4F9F-A17455DBD0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Passiv Tysk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663717A-F681-5E37-4EBD-49F94D6464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7348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A4ADD1-350D-0CB3-8785-58D349591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Passiv på dansk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D7881AF-D143-BF2E-9C55-9B80A581B6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På dansk kan man danne passiv på 2 måder:</a:t>
            </a:r>
          </a:p>
          <a:p>
            <a:endParaRPr lang="da-DK" dirty="0"/>
          </a:p>
          <a:p>
            <a:r>
              <a:rPr lang="da-DK" dirty="0"/>
              <a:t>med endelsen [-s]: børnene bæres</a:t>
            </a:r>
          </a:p>
          <a:p>
            <a:r>
              <a:rPr lang="da-DK" dirty="0"/>
              <a:t>med hjælpeverbet [blive] og perfektum participium (kort tillægsform):</a:t>
            </a:r>
          </a:p>
          <a:p>
            <a:r>
              <a:rPr lang="da-DK" dirty="0"/>
              <a:t>børnene bliver båret</a:t>
            </a:r>
          </a:p>
        </p:txBody>
      </p:sp>
    </p:spTree>
    <p:extLst>
      <p:ext uri="{BB962C8B-B14F-4D97-AF65-F5344CB8AC3E}">
        <p14:creationId xmlns:p14="http://schemas.microsoft.com/office/powerpoint/2010/main" val="1523317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4CA1C77-9461-6FE5-6907-FE70E593B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Passiv</a:t>
            </a:r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på</a:t>
            </a:r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tysk</a:t>
            </a:r>
            <a:endParaRPr lang="en-US" sz="4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9E2EF438-13CC-7BD0-A20C-CFFB3616F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661" y="2599509"/>
            <a:ext cx="4530898" cy="36394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da-DK" sz="19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På</a:t>
            </a:r>
            <a:r>
              <a:rPr kumimoji="0" lang="en-US" altLang="da-DK" sz="1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 </a:t>
            </a:r>
            <a:r>
              <a:rPr kumimoji="0" lang="en-US" altLang="da-DK" sz="19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tysk</a:t>
            </a:r>
            <a:r>
              <a:rPr kumimoji="0" lang="en-US" altLang="da-DK" sz="1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 er der </a:t>
            </a:r>
            <a:r>
              <a:rPr kumimoji="0" lang="en-US" altLang="da-DK" sz="19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kun</a:t>
            </a:r>
            <a:r>
              <a:rPr kumimoji="0" lang="en-US" altLang="da-DK" sz="1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da-DK" sz="19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mulighed</a:t>
            </a:r>
            <a:r>
              <a:rPr kumimoji="0" lang="en-US" altLang="da-DK" sz="1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for at </a:t>
            </a:r>
            <a:r>
              <a:rPr kumimoji="0" lang="en-US" altLang="da-DK" sz="19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danne</a:t>
            </a:r>
            <a:r>
              <a:rPr kumimoji="0" lang="en-US" altLang="da-DK" sz="1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 </a:t>
            </a:r>
            <a:r>
              <a:rPr kumimoji="0" lang="en-US" altLang="da-DK" sz="19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passiv</a:t>
            </a:r>
            <a:r>
              <a:rPr kumimoji="0" lang="en-US" altLang="da-DK" sz="19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med et </a:t>
            </a:r>
            <a:r>
              <a:rPr kumimoji="0" lang="en-US" altLang="da-DK" sz="19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hjælpeverbum</a:t>
            </a:r>
            <a:r>
              <a:rPr kumimoji="0" lang="en-US" altLang="da-DK" sz="1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.</a:t>
            </a: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da-DK" sz="19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Passiv</a:t>
            </a:r>
            <a:r>
              <a:rPr kumimoji="0" lang="en-US" altLang="da-DK" sz="1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da-DK" sz="19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dannes</a:t>
            </a:r>
            <a:r>
              <a:rPr kumimoji="0" lang="en-US" altLang="da-DK" sz="1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da-DK" sz="19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af</a:t>
            </a:r>
            <a:r>
              <a:rPr kumimoji="0" lang="en-US" altLang="da-DK" sz="1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da-DK" sz="19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hjælpeverbet</a:t>
            </a:r>
            <a:r>
              <a:rPr kumimoji="0" lang="en-US" altLang="da-DK" sz="1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 </a:t>
            </a:r>
            <a:r>
              <a:rPr kumimoji="0" lang="en-US" altLang="da-DK" sz="19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[</a:t>
            </a:r>
            <a:r>
              <a:rPr kumimoji="0" lang="en-US" altLang="da-DK" sz="19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werden</a:t>
            </a:r>
            <a:r>
              <a:rPr kumimoji="0" lang="en-US" altLang="da-DK" sz="19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] </a:t>
            </a:r>
            <a:r>
              <a:rPr kumimoji="0" lang="en-US" altLang="da-DK" sz="19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samt</a:t>
            </a:r>
            <a:r>
              <a:rPr kumimoji="0" lang="en-US" altLang="da-DK" sz="19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da-DK" sz="19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perfektum</a:t>
            </a:r>
            <a:r>
              <a:rPr kumimoji="0" lang="en-US" altLang="da-DK" sz="19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da-DK" sz="19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participium</a:t>
            </a:r>
            <a:r>
              <a:rPr kumimoji="0" lang="en-US" altLang="da-DK" sz="19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(</a:t>
            </a:r>
            <a:r>
              <a:rPr kumimoji="0" lang="en-US" altLang="da-DK" sz="19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kort</a:t>
            </a:r>
            <a:r>
              <a:rPr kumimoji="0" lang="en-US" altLang="da-DK" sz="19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da-DK" sz="19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tillægsform</a:t>
            </a:r>
            <a:r>
              <a:rPr kumimoji="0" lang="en-US" altLang="da-DK" sz="19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) </a:t>
            </a:r>
            <a:r>
              <a:rPr kumimoji="0" lang="en-US" altLang="da-DK" sz="19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af</a:t>
            </a:r>
            <a:r>
              <a:rPr kumimoji="0" lang="en-US" altLang="da-DK" sz="19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da-DK" sz="1900" b="1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hovedverbet</a:t>
            </a:r>
            <a:r>
              <a:rPr kumimoji="0" lang="en-US" altLang="da-DK" sz="1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.</a:t>
            </a: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da-DK" sz="19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Tempus </a:t>
            </a:r>
            <a:r>
              <a:rPr kumimoji="0" lang="en-US" altLang="da-DK" sz="1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(</a:t>
            </a:r>
            <a:r>
              <a:rPr kumimoji="0" lang="en-US" altLang="da-DK" sz="19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tid</a:t>
            </a:r>
            <a:r>
              <a:rPr kumimoji="0" lang="en-US" altLang="da-DK" sz="1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) </a:t>
            </a:r>
            <a:r>
              <a:rPr kumimoji="0" lang="en-US" altLang="da-DK" sz="19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i</a:t>
            </a:r>
            <a:r>
              <a:rPr kumimoji="0" lang="en-US" altLang="da-DK" sz="1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da-DK" sz="19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passiv</a:t>
            </a:r>
            <a:r>
              <a:rPr kumimoji="0" lang="en-US" altLang="da-DK" sz="1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da-DK" sz="19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svarer</a:t>
            </a:r>
            <a:r>
              <a:rPr kumimoji="0" lang="en-US" altLang="da-DK" sz="1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en-US" altLang="da-DK" sz="19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til</a:t>
            </a:r>
            <a:r>
              <a:rPr kumimoji="0" lang="en-US" altLang="da-DK" sz="1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den tempus, </a:t>
            </a:r>
            <a:r>
              <a:rPr kumimoji="0" lang="en-US" altLang="da-DK" sz="19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som</a:t>
            </a:r>
            <a:r>
              <a:rPr kumimoji="0" lang="en-US" altLang="da-DK" sz="1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[</a:t>
            </a:r>
            <a:r>
              <a:rPr kumimoji="0" lang="en-US" altLang="da-DK" sz="19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werden</a:t>
            </a:r>
            <a:r>
              <a:rPr kumimoji="0" lang="en-US" altLang="da-DK" sz="1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] </a:t>
            </a:r>
            <a:r>
              <a:rPr kumimoji="0" lang="en-US" altLang="da-DK" sz="19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står</a:t>
            </a:r>
            <a:r>
              <a:rPr kumimoji="0" lang="en-US" altLang="da-DK" sz="1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i: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C318362C-2B11-B6C6-24A6-6CD0516496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7281388"/>
              </p:ext>
            </p:extLst>
          </p:nvPr>
        </p:nvGraphicFramePr>
        <p:xfrm>
          <a:off x="5911532" y="3434935"/>
          <a:ext cx="5150277" cy="1812886"/>
        </p:xfrm>
        <a:graphic>
          <a:graphicData uri="http://schemas.openxmlformats.org/drawingml/2006/table">
            <a:tbl>
              <a:tblPr firstRow="1" bandRow="1"/>
              <a:tblGrid>
                <a:gridCol w="2303023">
                  <a:extLst>
                    <a:ext uri="{9D8B030D-6E8A-4147-A177-3AD203B41FA5}">
                      <a16:colId xmlns:a16="http://schemas.microsoft.com/office/drawing/2014/main" val="3468810112"/>
                    </a:ext>
                  </a:extLst>
                </a:gridCol>
                <a:gridCol w="2847254">
                  <a:extLst>
                    <a:ext uri="{9D8B030D-6E8A-4147-A177-3AD203B41FA5}">
                      <a16:colId xmlns:a16="http://schemas.microsoft.com/office/drawing/2014/main" val="71588904"/>
                    </a:ext>
                  </a:extLst>
                </a:gridCol>
              </a:tblGrid>
              <a:tr h="423816"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da-DK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0473" marR="100473" marT="50237" marB="5023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9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984688"/>
                  </a:ext>
                </a:extLst>
              </a:tr>
              <a:tr h="69453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2000" b="1" i="0" u="none" strike="noStrike">
                          <a:effectLst/>
                          <a:latin typeface="Arial" panose="020B0604020202020204" pitchFamily="34" charset="0"/>
                        </a:rPr>
                        <a:t>Præsens</a:t>
                      </a:r>
                      <a:r>
                        <a:rPr lang="da-DK" sz="2000" b="0" i="0" u="none" strike="noStrike">
                          <a:effectLst/>
                          <a:latin typeface="Arial" panose="020B0604020202020204" pitchFamily="34" charset="0"/>
                        </a:rPr>
                        <a:t> (nutid)</a:t>
                      </a:r>
                    </a:p>
                  </a:txBody>
                  <a:tcPr marL="34886" marR="34886" marT="34886" marB="348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2000" b="0" i="0" u="none" strike="noStrike">
                          <a:effectLst/>
                          <a:latin typeface="Arial" panose="020B0604020202020204" pitchFamily="34" charset="0"/>
                        </a:rPr>
                        <a:t>die Kinder </a:t>
                      </a:r>
                      <a:r>
                        <a:rPr lang="da-DK" sz="2000" b="1" i="0" u="none" strike="noStrike">
                          <a:effectLst/>
                          <a:latin typeface="Arial" panose="020B0604020202020204" pitchFamily="34" charset="0"/>
                        </a:rPr>
                        <a:t>werden</a:t>
                      </a:r>
                      <a:r>
                        <a:rPr lang="da-DK" sz="2000" b="0" i="0" u="none" strike="noStrike">
                          <a:effectLst/>
                          <a:latin typeface="Arial" panose="020B0604020202020204" pitchFamily="34" charset="0"/>
                        </a:rPr>
                        <a:t> gebadet</a:t>
                      </a:r>
                    </a:p>
                  </a:txBody>
                  <a:tcPr marL="34886" marR="34886" marT="34886" marB="348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2759904"/>
                  </a:ext>
                </a:extLst>
              </a:tr>
              <a:tr h="69453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2000" b="1" i="0" u="none" strike="noStrike">
                          <a:effectLst/>
                          <a:latin typeface="Arial" panose="020B0604020202020204" pitchFamily="34" charset="0"/>
                        </a:rPr>
                        <a:t>Præteritum </a:t>
                      </a:r>
                      <a:r>
                        <a:rPr lang="da-DK" sz="2000" b="0" i="0" u="none" strike="noStrike">
                          <a:effectLst/>
                          <a:latin typeface="Arial" panose="020B0604020202020204" pitchFamily="34" charset="0"/>
                        </a:rPr>
                        <a:t>(datid)</a:t>
                      </a:r>
                    </a:p>
                  </a:txBody>
                  <a:tcPr marL="34886" marR="34886" marT="34886" marB="348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2000" b="0" i="0" u="none" strike="noStrike" dirty="0">
                          <a:effectLst/>
                          <a:latin typeface="Arial" panose="020B0604020202020204" pitchFamily="34" charset="0"/>
                        </a:rPr>
                        <a:t>die Kinder </a:t>
                      </a:r>
                      <a:r>
                        <a:rPr lang="da-DK" sz="2000" b="1" i="0" u="none" strike="noStrike" dirty="0" err="1">
                          <a:effectLst/>
                          <a:latin typeface="Arial" panose="020B0604020202020204" pitchFamily="34" charset="0"/>
                        </a:rPr>
                        <a:t>wurden</a:t>
                      </a:r>
                      <a:r>
                        <a:rPr lang="da-DK" sz="20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da-DK" sz="2000" b="0" i="0" u="none" strike="noStrike" dirty="0" err="1">
                          <a:effectLst/>
                          <a:latin typeface="Arial" panose="020B0604020202020204" pitchFamily="34" charset="0"/>
                        </a:rPr>
                        <a:t>gebadet</a:t>
                      </a:r>
                      <a:endParaRPr lang="da-DK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886" marR="34886" marT="34886" marB="3488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552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1815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45A163-4AF9-1645-7EE8-8EEA647E2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Fra aktiv til passiv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DC9CE3B-8D4D-D32A-F6E9-2C937E6D7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1) Die Polizei sucht den Verbrecher → Der Verbrecher wird von der Polizei gesucht.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e-DE" dirty="0"/>
              <a:t>2) Dann fragte der Lehrer die Schüler → Dann wurden die Schüler von dem Lehrer gefragt.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40839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021405-5766-9554-8162-246A44F2F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 </a:t>
            </a:r>
            <a:r>
              <a:rPr lang="da-DK" b="1" dirty="0"/>
              <a:t>perfektum og pluskvamperfektum passiv</a:t>
            </a:r>
            <a:r>
              <a:rPr lang="da-DK" dirty="0"/>
              <a:t> 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AD63F8C-96D9-C63E-440E-04D8856A5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har perfektum participium af [</a:t>
            </a:r>
            <a:r>
              <a:rPr lang="da-DK" dirty="0" err="1"/>
              <a:t>werden</a:t>
            </a:r>
            <a:r>
              <a:rPr lang="da-DK" dirty="0"/>
              <a:t>] formen [</a:t>
            </a:r>
            <a:r>
              <a:rPr lang="da-DK" dirty="0" err="1"/>
              <a:t>worden</a:t>
            </a:r>
            <a:r>
              <a:rPr lang="da-DK" dirty="0"/>
              <a:t>].</a:t>
            </a:r>
          </a:p>
          <a:p>
            <a:pPr marL="0" indent="0">
              <a:buNone/>
            </a:pPr>
            <a:br>
              <a:rPr lang="da-DK" dirty="0"/>
            </a:br>
            <a:endParaRPr lang="da-DK" dirty="0"/>
          </a:p>
        </p:txBody>
      </p:sp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0BBFBACD-82E2-6099-9149-0A256B6A2C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296931"/>
              </p:ext>
            </p:extLst>
          </p:nvPr>
        </p:nvGraphicFramePr>
        <p:xfrm>
          <a:off x="1020726" y="2945923"/>
          <a:ext cx="8931347" cy="1679238"/>
        </p:xfrm>
        <a:graphic>
          <a:graphicData uri="http://schemas.openxmlformats.org/drawingml/2006/table">
            <a:tbl>
              <a:tblPr/>
              <a:tblGrid>
                <a:gridCol w="4843363">
                  <a:extLst>
                    <a:ext uri="{9D8B030D-6E8A-4147-A177-3AD203B41FA5}">
                      <a16:colId xmlns:a16="http://schemas.microsoft.com/office/drawing/2014/main" val="3570014759"/>
                    </a:ext>
                  </a:extLst>
                </a:gridCol>
                <a:gridCol w="4087984">
                  <a:extLst>
                    <a:ext uri="{9D8B030D-6E8A-4147-A177-3AD203B41FA5}">
                      <a16:colId xmlns:a16="http://schemas.microsoft.com/office/drawing/2014/main" val="1340031021"/>
                    </a:ext>
                  </a:extLst>
                </a:gridCol>
              </a:tblGrid>
              <a:tr h="559746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b="1" dirty="0">
                          <a:highlight>
                            <a:srgbClr val="FFFF00"/>
                          </a:highlight>
                        </a:rPr>
                        <a:t>Passiv</a:t>
                      </a:r>
                      <a:endParaRPr lang="da-DK" dirty="0">
                        <a:highlight>
                          <a:srgbClr val="FFFF00"/>
                        </a:highlight>
                      </a:endParaRPr>
                    </a:p>
                  </a:txBody>
                  <a:tcPr marL="31750" marR="31750" marT="31750" marB="317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9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064141"/>
                  </a:ext>
                </a:extLst>
              </a:tr>
              <a:tr h="5597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b="1" dirty="0"/>
                        <a:t>Perfektum </a:t>
                      </a:r>
                      <a:r>
                        <a:rPr lang="da-DK" dirty="0"/>
                        <a:t>(førnutid)</a:t>
                      </a:r>
                    </a:p>
                  </a:txBody>
                  <a:tcPr marL="31750" marR="31750" marT="31750" marB="317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/>
                        <a:t>die Kinder </a:t>
                      </a:r>
                      <a:r>
                        <a:rPr lang="de-DE" b="1"/>
                        <a:t>sind</a:t>
                      </a:r>
                      <a:r>
                        <a:rPr lang="de-DE"/>
                        <a:t> gebadet </a:t>
                      </a:r>
                      <a:r>
                        <a:rPr lang="de-DE" b="1"/>
                        <a:t>worden</a:t>
                      </a:r>
                      <a:endParaRPr lang="de-DE"/>
                    </a:p>
                  </a:txBody>
                  <a:tcPr marL="31750" marR="31750" marT="31750" marB="317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734361"/>
                  </a:ext>
                </a:extLst>
              </a:tr>
              <a:tr h="5597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b="1"/>
                        <a:t>Pluskvamperfektum </a:t>
                      </a:r>
                      <a:r>
                        <a:rPr lang="da-DK"/>
                        <a:t>(førdatid)</a:t>
                      </a:r>
                    </a:p>
                  </a:txBody>
                  <a:tcPr marL="31750" marR="31750" marT="31750" marB="317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dirty="0"/>
                        <a:t>die Kinder </a:t>
                      </a:r>
                      <a:r>
                        <a:rPr lang="da-DK" b="1" dirty="0" err="1"/>
                        <a:t>waren</a:t>
                      </a:r>
                      <a:r>
                        <a:rPr lang="da-DK" dirty="0"/>
                        <a:t> </a:t>
                      </a:r>
                      <a:r>
                        <a:rPr lang="da-DK" dirty="0" err="1"/>
                        <a:t>gebadet</a:t>
                      </a:r>
                      <a:r>
                        <a:rPr lang="da-DK" dirty="0"/>
                        <a:t> </a:t>
                      </a:r>
                      <a:r>
                        <a:rPr lang="da-DK" b="1" dirty="0" err="1"/>
                        <a:t>worden</a:t>
                      </a:r>
                      <a:endParaRPr lang="da-DK" dirty="0"/>
                    </a:p>
                  </a:txBody>
                  <a:tcPr marL="31750" marR="31750" marT="31750" marB="317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70502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2191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1802</TotalTime>
  <Words>179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Office-tema</vt:lpstr>
      <vt:lpstr>Passiv Tysk</vt:lpstr>
      <vt:lpstr>Passiv på dansk </vt:lpstr>
      <vt:lpstr>Passiv på tysk</vt:lpstr>
      <vt:lpstr>Fra aktiv til passiv</vt:lpstr>
      <vt:lpstr>I perfektum og pluskvamperfektum passiv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Maj Fisker Jensen</dc:creator>
  <cp:lastModifiedBy>Maj Fisker Jensen</cp:lastModifiedBy>
  <cp:revision>1</cp:revision>
  <dcterms:created xsi:type="dcterms:W3CDTF">2025-10-01T13:46:28Z</dcterms:created>
  <dcterms:modified xsi:type="dcterms:W3CDTF">2025-10-02T19:48:51Z</dcterms:modified>
</cp:coreProperties>
</file>